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1"/>
  </p:notesMasterIdLst>
  <p:handoutMasterIdLst>
    <p:handoutMasterId r:id="rId32"/>
  </p:handoutMasterIdLst>
  <p:sldIdLst>
    <p:sldId id="257" r:id="rId5"/>
    <p:sldId id="258" r:id="rId6"/>
    <p:sldId id="259" r:id="rId7"/>
    <p:sldId id="260" r:id="rId8"/>
    <p:sldId id="261" r:id="rId9"/>
    <p:sldId id="262" r:id="rId10"/>
    <p:sldId id="264" r:id="rId11"/>
    <p:sldId id="265" r:id="rId12"/>
    <p:sldId id="270" r:id="rId13"/>
    <p:sldId id="271" r:id="rId14"/>
    <p:sldId id="272" r:id="rId15"/>
    <p:sldId id="273" r:id="rId16"/>
    <p:sldId id="274" r:id="rId17"/>
    <p:sldId id="275" r:id="rId18"/>
    <p:sldId id="276" r:id="rId19"/>
    <p:sldId id="277" r:id="rId20"/>
    <p:sldId id="278" r:id="rId21"/>
    <p:sldId id="279" r:id="rId22"/>
    <p:sldId id="280" r:id="rId23"/>
    <p:sldId id="267" r:id="rId24"/>
    <p:sldId id="269" r:id="rId25"/>
    <p:sldId id="268" r:id="rId26"/>
    <p:sldId id="281" r:id="rId27"/>
    <p:sldId id="282" r:id="rId28"/>
    <p:sldId id="283" r:id="rId29"/>
    <p:sldId id="284" r:id="rId3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336">
          <p15:clr>
            <a:srgbClr val="A4A3A4"/>
          </p15:clr>
        </p15:guide>
        <p15:guide id="5" orient="horz" pos="1920">
          <p15:clr>
            <a:srgbClr val="A4A3A4"/>
          </p15:clr>
        </p15:guide>
        <p15:guide id="6" orient="horz" pos="3984">
          <p15:clr>
            <a:srgbClr val="A4A3A4"/>
          </p15:clr>
        </p15:guide>
        <p15:guide id="7" orient="horz" pos="1152">
          <p15:clr>
            <a:srgbClr val="A4A3A4"/>
          </p15:clr>
        </p15:guide>
        <p15:guide id="8" pos="3839">
          <p15:clr>
            <a:srgbClr val="A4A3A4"/>
          </p15:clr>
        </p15:guide>
        <p15:guide id="9" pos="671">
          <p15:clr>
            <a:srgbClr val="A4A3A4"/>
          </p15:clr>
        </p15:guide>
        <p15:guide id="10" pos="7007">
          <p15:clr>
            <a:srgbClr val="A4A3A4"/>
          </p15:clr>
        </p15:guide>
        <p15:guide id="11" pos="6143">
          <p15:clr>
            <a:srgbClr val="A4A3A4"/>
          </p15:clr>
        </p15:guide>
        <p15:guide id="12" pos="3263">
          <p15:clr>
            <a:srgbClr val="A4A3A4"/>
          </p15:clr>
        </p15:guide>
        <p15:guide id="13" pos="7391">
          <p15:clr>
            <a:srgbClr val="A4A3A4"/>
          </p15:clr>
        </p15:guide>
        <p15:guide id="14" pos="3695">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LL" initials="D" lastIdx="9" clrIdx="0">
    <p:extLst>
      <p:ext uri="{19B8F6BF-5375-455C-9EA6-DF929625EA0E}">
        <p15:presenceInfo xmlns:p15="http://schemas.microsoft.com/office/powerpoint/2012/main" userId="DEL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6470" autoAdjust="0"/>
  </p:normalViewPr>
  <p:slideViewPr>
    <p:cSldViewPr showGuides="1">
      <p:cViewPr varScale="1">
        <p:scale>
          <a:sx n="67" d="100"/>
          <a:sy n="67" d="100"/>
        </p:scale>
        <p:origin x="72" y="138"/>
      </p:cViewPr>
      <p:guideLst>
        <p:guide orient="horz" pos="2160"/>
        <p:guide orient="horz" pos="1008"/>
        <p:guide orient="horz" pos="3792"/>
        <p:guide orient="horz" pos="336"/>
        <p:guide orient="horz" pos="1920"/>
        <p:guide orient="horz" pos="3984"/>
        <p:guide orient="horz" pos="1152"/>
        <p:guide pos="3839"/>
        <p:guide pos="671"/>
        <p:guide pos="7007"/>
        <p:guide pos="6143"/>
        <p:guide pos="3263"/>
        <p:guide pos="7391"/>
        <p:guide pos="3695"/>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1680"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4-01T12:07:00.620" idx="3">
    <p:pos x="6779" y="720"/>
    <p:text>first explain aim abd objectives of what your are trying to do and the scope of work. Then explain the current process and and the weaknesses. Then your peoposal for improvement. You also need to show how international TV stations work. What software is available etc</p:text>
    <p:extLst>
      <p:ext uri="{C676402C-5697-4E1C-873F-D02D1690AC5C}">
        <p15:threadingInfo xmlns:p15="http://schemas.microsoft.com/office/powerpoint/2012/main" timeZoneBias="-330"/>
      </p:ext>
    </p:extLst>
  </p:cm>
  <p:cm authorId="1" dt="2017-04-01T12:08:15.341" idx="4">
    <p:pos x="4248" y="3537"/>
    <p:text>too much text Use 7 by 7 rule. Maximum 7 bullets and 7 key works in each bullet. You only need key workds not complete sentenses.</p:text>
    <p:extLst>
      <p:ext uri="{C676402C-5697-4E1C-873F-D02D1690AC5C}">
        <p15:threadingInfo xmlns:p15="http://schemas.microsoft.com/office/powerpoint/2012/main" timeZoneBias="-330"/>
      </p:ext>
    </p:extLst>
  </p:cm>
  <p:cm authorId="1" dt="2017-04-01T12:09:11.299" idx="5">
    <p:pos x="10" y="10"/>
    <p:text>When there is too much text hard to read</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7-04-01T12:05:56.771" idx="1">
    <p:pos x="10" y="10"/>
    <p:text>USe of color contract. Bluw and White? USe proper color contract in presentations</p:text>
    <p:extLst>
      <p:ext uri="{C676402C-5697-4E1C-873F-D02D1690AC5C}">
        <p15:threadingInfo xmlns:p15="http://schemas.microsoft.com/office/powerpoint/2012/main" timeZoneBias="-330"/>
      </p:ext>
    </p:extLst>
  </p:cm>
  <p:cm authorId="1" dt="2017-04-01T12:06:32.794" idx="2">
    <p:pos x="4716" y="657"/>
    <p:text>this title is not meaningful</p:text>
    <p:extLst>
      <p:ext uri="{C676402C-5697-4E1C-873F-D02D1690AC5C}">
        <p15:threadingInfo xmlns:p15="http://schemas.microsoft.com/office/powerpoint/2012/main" timeZoneBias="-33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7-04-01T12:09:40.899" idx="6">
    <p:pos x="6287" y="1152"/>
    <p:text>See how to present functional requirements. See software requirment specifications on web</p:text>
    <p:extLst>
      <p:ext uri="{C676402C-5697-4E1C-873F-D02D1690AC5C}">
        <p15:threadingInfo xmlns:p15="http://schemas.microsoft.com/office/powerpoint/2012/main" timeZoneBias="-33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7-04-01T12:10:22.744" idx="7">
    <p:pos x="801" y="2043"/>
    <p:text>not complete scrum but some practies of scrum as it is a strudent environment not a software dev company</p:text>
    <p:extLst>
      <p:ext uri="{C676402C-5697-4E1C-873F-D02D1690AC5C}">
        <p15:threadingInfo xmlns:p15="http://schemas.microsoft.com/office/powerpoint/2012/main" timeZoneBias="-33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7-04-01T12:10:57.875" idx="8">
    <p:pos x="10" y="10"/>
    <p:text>see of you can read letters. Blue and white</p:text>
    <p:extLst>
      <p:ext uri="{C676402C-5697-4E1C-873F-D02D1690AC5C}">
        <p15:threadingInfo xmlns:p15="http://schemas.microsoft.com/office/powerpoint/2012/main" timeZoneBias="-33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7-04-01T12:11:45.148" idx="9">
    <p:pos x="945" y="1179"/>
    <p:text>work plan??? WBS??</p:text>
    <p:extLst>
      <p:ext uri="{C676402C-5697-4E1C-873F-D02D1690AC5C}">
        <p15:threadingInfo xmlns:p15="http://schemas.microsoft.com/office/powerpoint/2012/main" timeZoneBias="-33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t>4/1/2017</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t>‹#›</a:t>
            </a:fld>
            <a:endParaRPr dirty="0"/>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t>4/1/2017</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t>‹#›</a:t>
            </a:fld>
            <a:endParaRPr dirty="0"/>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1</a:t>
            </a:fld>
            <a:endParaRPr lang="en-US" dirty="0"/>
          </a:p>
        </p:txBody>
      </p:sp>
    </p:spTree>
    <p:extLst>
      <p:ext uri="{BB962C8B-B14F-4D97-AF65-F5344CB8AC3E}">
        <p14:creationId xmlns:p14="http://schemas.microsoft.com/office/powerpoint/2010/main" val="28640147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533400"/>
            <a:ext cx="5029200" cy="2514601"/>
          </a:xfrm>
        </p:spPr>
        <p:txBody>
          <a:bodyPr>
            <a:normAutofit/>
          </a:bodyPr>
          <a:lstStyle>
            <a:lvl1pPr>
              <a:defRPr sz="4000">
                <a:solidFill>
                  <a:schemeClr val="accent1"/>
                </a:solidFill>
              </a:defRPr>
            </a:lvl1pPr>
          </a:lstStyle>
          <a:p>
            <a:r>
              <a:rPr lang="en-US" smtClean="0"/>
              <a:t>Click to edit Master title style</a:t>
            </a:r>
            <a:endParaRPr/>
          </a:p>
        </p:txBody>
      </p:sp>
      <p:sp>
        <p:nvSpPr>
          <p:cNvPr id="3" name="Subtitle 2"/>
          <p:cNvSpPr>
            <a:spLocks noGrp="1"/>
          </p:cNvSpPr>
          <p:nvPr>
            <p:ph type="subTitle" idx="1"/>
          </p:nvPr>
        </p:nvSpPr>
        <p:spPr>
          <a:xfrm>
            <a:off x="1065212" y="3403600"/>
            <a:ext cx="5029201" cy="1397000"/>
          </a:xfrm>
        </p:spPr>
        <p:txBody>
          <a:bodyPr>
            <a:normAutofit/>
          </a:bodyPr>
          <a:lstStyle>
            <a:lvl1pPr marL="0" indent="0" algn="l">
              <a:spcBef>
                <a:spcPts val="60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5" name="Footer Placeholder 4"/>
          <p:cNvSpPr>
            <a:spLocks noGrp="1"/>
          </p:cNvSpPr>
          <p:nvPr>
            <p:ph type="ftr" sz="quarter" idx="11"/>
          </p:nvPr>
        </p:nvSpPr>
        <p:spPr>
          <a:xfrm>
            <a:off x="1065213" y="6432551"/>
            <a:ext cx="5653087" cy="273049"/>
          </a:xfrm>
        </p:spPr>
        <p:txBody>
          <a:bodyPr/>
          <a:lstStyle>
            <a:lvl1pPr>
              <a:defRPr>
                <a:effectLst/>
              </a:defRPr>
            </a:lvl1pPr>
          </a:lstStyle>
          <a:p>
            <a:r>
              <a:rPr lang="en-US" dirty="0"/>
              <a:t>Add a footer</a:t>
            </a:r>
          </a:p>
        </p:txBody>
      </p:sp>
      <p:sp>
        <p:nvSpPr>
          <p:cNvPr id="4" name="Date Placeholder 3"/>
          <p:cNvSpPr>
            <a:spLocks noGrp="1"/>
          </p:cNvSpPr>
          <p:nvPr>
            <p:ph type="dt" sz="half" idx="10"/>
          </p:nvPr>
        </p:nvSpPr>
        <p:spPr>
          <a:xfrm>
            <a:off x="6932612" y="6432551"/>
            <a:ext cx="1371600" cy="273049"/>
          </a:xfrm>
        </p:spPr>
        <p:txBody>
          <a:bodyPr/>
          <a:lstStyle/>
          <a:p>
            <a:fld id="{3E0FA9E5-6744-4841-888F-9E7CC0C2B7EC}" type="datetimeFigureOut">
              <a:rPr lang="en-US" smtClean="0"/>
              <a:t>4/1/2017</a:t>
            </a:fld>
            <a:endParaRPr lang="en-US" dirty="0"/>
          </a:p>
        </p:txBody>
      </p:sp>
      <p:sp>
        <p:nvSpPr>
          <p:cNvPr id="6" name="Slide Number Placeholder 5"/>
          <p:cNvSpPr>
            <a:spLocks noGrp="1"/>
          </p:cNvSpPr>
          <p:nvPr>
            <p:ph type="sldNum" sz="quarter" idx="12"/>
          </p:nvPr>
        </p:nvSpPr>
        <p:spPr>
          <a:xfrm>
            <a:off x="8532812" y="6432551"/>
            <a:ext cx="1219201" cy="273049"/>
          </a:xfrm>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9023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4/1/2017</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841477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1412" y="533400"/>
            <a:ext cx="2362201"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065213" y="533400"/>
            <a:ext cx="7467599"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4/1/2017</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135436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4/1/2017</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5067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5214" y="533400"/>
            <a:ext cx="8686800" cy="2286000"/>
          </a:xfrm>
        </p:spPr>
        <p:txBody>
          <a:bodyPr anchor="b">
            <a:normAutofit/>
          </a:bodyPr>
          <a:lstStyle>
            <a:lvl1pPr algn="l">
              <a:defRPr sz="5400" b="1" cap="none" baseline="0"/>
            </a:lvl1pPr>
          </a:lstStyle>
          <a:p>
            <a:r>
              <a:rPr lang="en-US" smtClean="0"/>
              <a:t>Click to edit Master title style</a:t>
            </a:r>
            <a:endParaRPr/>
          </a:p>
        </p:txBody>
      </p:sp>
      <p:sp>
        <p:nvSpPr>
          <p:cNvPr id="3" name="Text Placeholder 2"/>
          <p:cNvSpPr>
            <a:spLocks noGrp="1"/>
          </p:cNvSpPr>
          <p:nvPr>
            <p:ph type="body" idx="1"/>
          </p:nvPr>
        </p:nvSpPr>
        <p:spPr>
          <a:xfrm>
            <a:off x="1065214" y="3124200"/>
            <a:ext cx="8686800" cy="1371600"/>
          </a:xfrm>
        </p:spPr>
        <p:txBody>
          <a:bodyPr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4/1/2017</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925637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065212"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5464598"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E0FA9E5-6744-4841-888F-9E7CC0C2B7EC}" type="datetimeFigureOut">
              <a:rPr lang="en-US" smtClean="0"/>
              <a:t>4/1/2017</a:t>
            </a:fld>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24050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5211" y="533400"/>
            <a:ext cx="8686802" cy="1066800"/>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06521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521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550005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0005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E0FA9E5-6744-4841-888F-9E7CC0C2B7EC}" type="datetimeFigureOut">
              <a:rPr lang="en-US" smtClean="0"/>
              <a:t>4/1/2017</a:t>
            </a:fld>
            <a:endParaRPr lang="en-US" dirty="0"/>
          </a:p>
        </p:txBody>
      </p:sp>
      <p:sp>
        <p:nvSpPr>
          <p:cNvPr id="9" name="Slide Number Placeholder 8"/>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301549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E0FA9E5-6744-4841-888F-9E7CC0C2B7EC}" type="datetimeFigureOut">
              <a:rPr lang="en-US" smtClean="0"/>
              <a:t>4/1/2017</a:t>
            </a:fld>
            <a:endParaRPr lang="en-US" dirty="0"/>
          </a:p>
        </p:txBody>
      </p:sp>
      <p:sp>
        <p:nvSpPr>
          <p:cNvPr id="5" name="Slide Number Placeholder 4"/>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37030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E0FA9E5-6744-4841-888F-9E7CC0C2B7EC}" type="datetimeFigureOut">
              <a:rPr lang="en-US" smtClean="0"/>
              <a:t>4/1/2017</a:t>
            </a:fld>
            <a:endParaRPr lang="en-US" dirty="0"/>
          </a:p>
        </p:txBody>
      </p:sp>
      <p:sp>
        <p:nvSpPr>
          <p:cNvPr id="4" name="Slide Number Placeholder 3"/>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08826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rmAutofit/>
          </a:bodyPr>
          <a:lstStyle>
            <a:lvl1pPr algn="l">
              <a:defRPr sz="3600" b="1"/>
            </a:lvl1pPr>
          </a:lstStyle>
          <a:p>
            <a:r>
              <a:rPr lang="en-US" smtClean="0"/>
              <a:t>Click to edit Master title style</a:t>
            </a:r>
            <a:endParaRPr/>
          </a:p>
        </p:txBody>
      </p:sp>
      <p:sp>
        <p:nvSpPr>
          <p:cNvPr id="3" name="Content Placeholder 2"/>
          <p:cNvSpPr>
            <a:spLocks noGrp="1"/>
          </p:cNvSpPr>
          <p:nvPr>
            <p:ph idx="1"/>
          </p:nvPr>
        </p:nvSpPr>
        <p:spPr>
          <a:xfrm>
            <a:off x="5865813" y="533400"/>
            <a:ext cx="586740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E0FA9E5-6744-4841-888F-9E7CC0C2B7EC}" type="datetimeFigureOut">
              <a:rPr lang="en-US" smtClean="0"/>
              <a:t>4/1/2017</a:t>
            </a:fld>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0008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Autofit/>
          </a:bodyPr>
          <a:lstStyle>
            <a:lvl1pPr algn="l">
              <a:defRPr sz="3600" b="1"/>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2" y="533400"/>
            <a:ext cx="5780173" cy="5791200"/>
          </a:xfrm>
          <a:ln w="50800">
            <a:solidFill>
              <a:schemeClr val="tx1">
                <a:lumMod val="65000"/>
                <a:lumOff val="35000"/>
              </a:schemeClr>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72858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auto">
          <a:xfrm>
            <a:off x="1065212" y="533400"/>
            <a:ext cx="8686801" cy="1066800"/>
          </a:xfrm>
          <a:prstGeom prst="rect">
            <a:avLst/>
          </a:prstGeom>
        </p:spPr>
        <p:txBody>
          <a:bodyPr vert="horz" lIns="91440" tIns="45720" rIns="91440" bIns="45720" rtlCol="0" anchor="b">
            <a:normAutofit/>
          </a:bodyPr>
          <a:lstStyle/>
          <a:p>
            <a:r>
              <a:rPr lang="en-US" smtClean="0"/>
              <a:t>Click to edit Master title style</a:t>
            </a:r>
            <a:endParaRPr dirty="0"/>
          </a:p>
        </p:txBody>
      </p:sp>
      <p:sp>
        <p:nvSpPr>
          <p:cNvPr id="3" name="Text Placeholder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p>
        </p:txBody>
      </p:sp>
      <p:sp>
        <p:nvSpPr>
          <p:cNvPr id="4" name="Date Placeholder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100">
                <a:solidFill>
                  <a:schemeClr val="tx1"/>
                </a:solidFill>
              </a:defRPr>
            </a:lvl1pPr>
          </a:lstStyle>
          <a:p>
            <a:fld id="{3E0FA9E5-6744-4841-888F-9E7CC0C2B7EC}" type="datetimeFigureOut">
              <a:rPr lang="en-US" smtClean="0"/>
              <a:pPr/>
              <a:t>4/1/2017</a:t>
            </a:fld>
            <a:endParaRPr lang="en-US" dirty="0"/>
          </a:p>
        </p:txBody>
      </p:sp>
      <p:sp>
        <p:nvSpPr>
          <p:cNvPr id="6" name="Slide Number Placeholder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100">
                <a:solidFill>
                  <a:schemeClr val="tx1"/>
                </a:solidFill>
              </a:defRPr>
            </a:lvl1pPr>
          </a:lstStyle>
          <a:p>
            <a:fld id="{AAEAE4A8-A6E5-453E-B946-FB774B73F48C}" type="slidenum">
              <a:rPr lang="en-US" smtClean="0"/>
              <a:pPr/>
              <a:t>‹#›</a:t>
            </a:fld>
            <a:endParaRPr lang="en-US" dirty="0"/>
          </a:p>
        </p:txBody>
      </p:sp>
    </p:spTree>
    <p:extLst>
      <p:ext uri="{BB962C8B-B14F-4D97-AF65-F5344CB8AC3E}">
        <p14:creationId xmlns:p14="http://schemas.microsoft.com/office/powerpoint/2010/main" val="13276704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gif"/><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5.gif"/><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370012" y="1752600"/>
            <a:ext cx="4114800" cy="990600"/>
          </a:xfrm>
        </p:spPr>
        <p:txBody>
          <a:bodyPr>
            <a:noAutofit/>
          </a:bodyPr>
          <a:lstStyle/>
          <a:p>
            <a:r>
              <a:rPr lang="en-US" sz="6000" dirty="0" smtClean="0"/>
              <a:t>GROUP 13</a:t>
            </a:r>
            <a:endParaRPr lang="en-US" sz="6000" dirty="0"/>
          </a:p>
        </p:txBody>
      </p:sp>
      <p:sp>
        <p:nvSpPr>
          <p:cNvPr id="3" name="Content Placeholder 2"/>
          <p:cNvSpPr>
            <a:spLocks noGrp="1"/>
          </p:cNvSpPr>
          <p:nvPr>
            <p:ph type="subTitle" idx="1"/>
          </p:nvPr>
        </p:nvSpPr>
        <p:spPr>
          <a:xfrm>
            <a:off x="1268365" y="3124200"/>
            <a:ext cx="4318094" cy="838200"/>
          </a:xfrm>
        </p:spPr>
        <p:txBody>
          <a:bodyPr>
            <a:normAutofit fontScale="92500"/>
          </a:bodyPr>
          <a:lstStyle/>
          <a:p>
            <a:r>
              <a:rPr lang="en-US" sz="3200" dirty="0" smtClean="0">
                <a:latin typeface="Abadi MT Condensed Extra Bold" panose="020B0A06030101010103" pitchFamily="34" charset="0"/>
              </a:rPr>
              <a:t>Technology for everyone</a:t>
            </a:r>
            <a:endParaRPr lang="en-US" sz="3200" dirty="0">
              <a:latin typeface="Abadi MT Condensed Extra Bold" panose="020B0A06030101010103" pitchFamily="34" charset="0"/>
            </a:endParaRPr>
          </a:p>
        </p:txBody>
      </p:sp>
    </p:spTree>
    <p:extLst>
      <p:ext uri="{BB962C8B-B14F-4D97-AF65-F5344CB8AC3E}">
        <p14:creationId xmlns:p14="http://schemas.microsoft.com/office/powerpoint/2010/main" val="3658128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7012" y="457200"/>
            <a:ext cx="3048000" cy="838200"/>
          </a:xfrm>
        </p:spPr>
        <p:txBody>
          <a:bodyPr/>
          <a:lstStyle/>
          <a:p>
            <a:r>
              <a:rPr lang="en-US" dirty="0"/>
              <a:t>Objectives</a:t>
            </a:r>
          </a:p>
        </p:txBody>
      </p:sp>
      <p:sp>
        <p:nvSpPr>
          <p:cNvPr id="6" name="Subtitle 2"/>
          <p:cNvSpPr>
            <a:spLocks noGrp="1"/>
          </p:cNvSpPr>
          <p:nvPr>
            <p:ph idx="1"/>
          </p:nvPr>
        </p:nvSpPr>
        <p:spPr>
          <a:xfrm>
            <a:off x="1065212" y="1447800"/>
            <a:ext cx="9220200" cy="41910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600"/>
              </a:spcBef>
              <a:buClr>
                <a:schemeClr val="tx1">
                  <a:lumMod val="65000"/>
                  <a:lumOff val="35000"/>
                </a:schemeClr>
              </a:buClr>
              <a:buSzPct val="80000"/>
              <a:buFont typeface="Arial"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1000"/>
              </a:spcBef>
              <a:buClr>
                <a:schemeClr val="tx1">
                  <a:lumMod val="65000"/>
                  <a:lumOff val="35000"/>
                </a:schemeClr>
              </a:buClr>
              <a:buSzPct val="80000"/>
              <a:buFont typeface="Arial" pitchFamily="34" charset="0"/>
              <a:buNone/>
              <a:defRPr sz="18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tx1">
                  <a:lumMod val="65000"/>
                  <a:lumOff val="35000"/>
                </a:schemeClr>
              </a:buClr>
              <a:buSzPct val="80000"/>
              <a:buFont typeface="Arial" pitchFamily="34" charset="0"/>
              <a:buNone/>
              <a:defRPr sz="16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tx1">
                  <a:lumMod val="65000"/>
                  <a:lumOff val="35000"/>
                </a:schemeClr>
              </a:buClr>
              <a:buSzPct val="80000"/>
              <a:buFont typeface="Arial" pitchFamily="34" charset="0"/>
              <a:buNone/>
              <a:defRPr sz="14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tx1">
                  <a:lumMod val="65000"/>
                  <a:lumOff val="35000"/>
                </a:schemeClr>
              </a:buClr>
              <a:buSzPct val="80000"/>
              <a:buFont typeface="Arial" pitchFamily="34" charset="0"/>
              <a:buNone/>
              <a:defRPr sz="1400" kern="1200">
                <a:solidFill>
                  <a:schemeClr val="tx1">
                    <a:tint val="75000"/>
                  </a:schemeClr>
                </a:solidFill>
                <a:latin typeface="+mn-lt"/>
                <a:ea typeface="+mn-ea"/>
                <a:cs typeface="+mn-cs"/>
              </a:defRPr>
            </a:lvl5pPr>
            <a:lvl6pPr marL="2286000" indent="0" algn="ctr"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6pPr>
            <a:lvl7pPr marL="2743200" indent="0" algn="ctr"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9pPr>
          </a:lstStyle>
          <a:p>
            <a:pPr marL="285750" lvl="0" indent="-285750">
              <a:spcBef>
                <a:spcPts val="0"/>
              </a:spcBef>
              <a:buClr>
                <a:srgbClr val="7030A0"/>
              </a:buClr>
              <a:buFont typeface="Arial" panose="020B0604020202020204" pitchFamily="34" charset="0"/>
              <a:buChar char="•"/>
            </a:pPr>
            <a:r>
              <a:rPr lang="en" dirty="0">
                <a:solidFill>
                  <a:schemeClr val="tx2">
                    <a:lumMod val="50000"/>
                  </a:schemeClr>
                </a:solidFill>
              </a:rPr>
              <a:t>User friendly application to the provincial reporters</a:t>
            </a:r>
          </a:p>
          <a:p>
            <a:pPr marL="285750" lvl="0" indent="-285750">
              <a:spcBef>
                <a:spcPts val="0"/>
              </a:spcBef>
              <a:buClr>
                <a:srgbClr val="7030A0"/>
              </a:buClr>
              <a:buFont typeface="Arial" panose="020B0604020202020204" pitchFamily="34" charset="0"/>
              <a:buChar char="•"/>
            </a:pPr>
            <a:r>
              <a:rPr lang="en-GB" dirty="0">
                <a:solidFill>
                  <a:schemeClr val="tx2">
                    <a:lumMod val="50000"/>
                  </a:schemeClr>
                </a:solidFill>
              </a:rPr>
              <a:t>C</a:t>
            </a:r>
            <a:r>
              <a:rPr lang="en" dirty="0">
                <a:solidFill>
                  <a:schemeClr val="tx2">
                    <a:lumMod val="50000"/>
                  </a:schemeClr>
                </a:solidFill>
              </a:rPr>
              <a:t>onvert the manual system into a standard computerized system</a:t>
            </a:r>
          </a:p>
          <a:p>
            <a:pPr marL="285750" lvl="0" indent="-285750">
              <a:spcBef>
                <a:spcPts val="0"/>
              </a:spcBef>
              <a:buClr>
                <a:srgbClr val="7030A0"/>
              </a:buClr>
              <a:buFont typeface="Arial" panose="020B0604020202020204" pitchFamily="34" charset="0"/>
              <a:buChar char="•"/>
            </a:pPr>
            <a:r>
              <a:rPr lang="en" dirty="0">
                <a:solidFill>
                  <a:schemeClr val="tx2">
                    <a:lumMod val="50000"/>
                  </a:schemeClr>
                </a:solidFill>
              </a:rPr>
              <a:t>Minimize the unclear situations such as connection/signal problems when we are using telephone calls to co-ordinate.</a:t>
            </a:r>
          </a:p>
          <a:p>
            <a:pPr marL="285750" lvl="0" indent="-285750">
              <a:spcBef>
                <a:spcPts val="0"/>
              </a:spcBef>
              <a:buClr>
                <a:srgbClr val="7030A0"/>
              </a:buClr>
              <a:buFont typeface="Arial" panose="020B0604020202020204" pitchFamily="34" charset="0"/>
              <a:buChar char="•"/>
            </a:pPr>
            <a:r>
              <a:rPr lang="en" dirty="0">
                <a:solidFill>
                  <a:schemeClr val="tx2">
                    <a:lumMod val="50000"/>
                  </a:schemeClr>
                </a:solidFill>
              </a:rPr>
              <a:t>Inform all the provincial reporters about the coverages and news of their area</a:t>
            </a:r>
          </a:p>
          <a:p>
            <a:pPr marL="285750" lvl="0" indent="-285750">
              <a:spcBef>
                <a:spcPts val="0"/>
              </a:spcBef>
              <a:buClr>
                <a:srgbClr val="7030A0"/>
              </a:buClr>
              <a:buFont typeface="Arial" panose="020B0604020202020204" pitchFamily="34" charset="0"/>
              <a:buChar char="•"/>
            </a:pPr>
            <a:r>
              <a:rPr lang="en" dirty="0">
                <a:solidFill>
                  <a:schemeClr val="tx2">
                    <a:lumMod val="50000"/>
                  </a:schemeClr>
                </a:solidFill>
              </a:rPr>
              <a:t>Reporters also can inform about the news in their city to the head office</a:t>
            </a:r>
          </a:p>
          <a:p>
            <a:pPr marL="285750" lvl="0" indent="-285750">
              <a:spcBef>
                <a:spcPts val="0"/>
              </a:spcBef>
              <a:buClr>
                <a:srgbClr val="7030A0"/>
              </a:buClr>
              <a:buFont typeface="Arial" panose="020B0604020202020204" pitchFamily="34" charset="0"/>
              <a:buChar char="•"/>
            </a:pPr>
            <a:r>
              <a:rPr lang="en" dirty="0">
                <a:solidFill>
                  <a:schemeClr val="tx2">
                    <a:lumMod val="50000"/>
                  </a:schemeClr>
                </a:solidFill>
              </a:rPr>
              <a:t>Inform others when someone has been assigned to a specific task</a:t>
            </a:r>
          </a:p>
          <a:p>
            <a:pPr marL="285750" lvl="0" indent="-285750">
              <a:spcBef>
                <a:spcPts val="0"/>
              </a:spcBef>
              <a:buClr>
                <a:srgbClr val="7030A0"/>
              </a:buClr>
              <a:buFont typeface="Arial" panose="020B0604020202020204" pitchFamily="34" charset="0"/>
              <a:buChar char="•"/>
            </a:pPr>
            <a:r>
              <a:rPr lang="en" dirty="0">
                <a:solidFill>
                  <a:schemeClr val="tx2">
                    <a:lumMod val="50000"/>
                  </a:schemeClr>
                </a:solidFill>
              </a:rPr>
              <a:t>Web application to the co-ordinators to control the work flow</a:t>
            </a:r>
          </a:p>
          <a:p>
            <a:endParaRPr lang="en-GB" dirty="0"/>
          </a:p>
        </p:txBody>
      </p:sp>
    </p:spTree>
    <p:extLst>
      <p:ext uri="{BB962C8B-B14F-4D97-AF65-F5344CB8AC3E}">
        <p14:creationId xmlns:p14="http://schemas.microsoft.com/office/powerpoint/2010/main" val="121055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solidFill>
                  <a:schemeClr val="bg2">
                    <a:lumMod val="50000"/>
                  </a:schemeClr>
                </a:solidFill>
              </a:rPr>
              <a:t>Functional requirements</a:t>
            </a:r>
            <a:endParaRPr lang="en-US" dirty="0"/>
          </a:p>
        </p:txBody>
      </p:sp>
      <p:sp>
        <p:nvSpPr>
          <p:cNvPr id="3" name="Content Placeholder 2"/>
          <p:cNvSpPr>
            <a:spLocks noGrp="1"/>
          </p:cNvSpPr>
          <p:nvPr>
            <p:ph idx="1"/>
          </p:nvPr>
        </p:nvSpPr>
        <p:spPr>
          <a:xfrm>
            <a:off x="1293812" y="1828800"/>
            <a:ext cx="8686801" cy="4191000"/>
          </a:xfrm>
        </p:spPr>
        <p:txBody>
          <a:bodyPr>
            <a:normAutofit lnSpcReduction="10000"/>
          </a:bodyPr>
          <a:lstStyle/>
          <a:p>
            <a:pPr marL="285750" lvl="0" indent="-285750">
              <a:spcBef>
                <a:spcPts val="0"/>
              </a:spcBef>
              <a:buClr>
                <a:srgbClr val="7030A0"/>
              </a:buClr>
              <a:buFont typeface="Wingdings" panose="05000000000000000000" pitchFamily="2" charset="2"/>
              <a:buChar char="q"/>
            </a:pPr>
            <a:r>
              <a:rPr lang="en-GB" sz="2400" dirty="0">
                <a:solidFill>
                  <a:srgbClr val="0070C0"/>
                </a:solidFill>
              </a:rPr>
              <a:t>Web Application</a:t>
            </a:r>
          </a:p>
          <a:p>
            <a:pPr marL="285750" indent="-285750">
              <a:buClr>
                <a:srgbClr val="7030A0"/>
              </a:buClr>
            </a:pPr>
            <a:r>
              <a:rPr lang="en-GB" dirty="0">
                <a:solidFill>
                  <a:srgbClr val="0070C0"/>
                </a:solidFill>
              </a:rPr>
              <a:t>When media station receives a news, admin will input it to the system and update the mobile app</a:t>
            </a:r>
          </a:p>
          <a:p>
            <a:pPr marL="285750" indent="-285750">
              <a:buClr>
                <a:srgbClr val="7030A0"/>
              </a:buClr>
            </a:pPr>
            <a:r>
              <a:rPr lang="en-GB" dirty="0">
                <a:solidFill>
                  <a:srgbClr val="0070C0"/>
                </a:solidFill>
              </a:rPr>
              <a:t>Ask the provincial reporters do coverage in their area and inform the other reporters after someone confirms their participation.</a:t>
            </a:r>
          </a:p>
          <a:p>
            <a:pPr marL="285750" indent="-285750">
              <a:buClr>
                <a:srgbClr val="7030A0"/>
              </a:buClr>
            </a:pPr>
            <a:r>
              <a:rPr lang="en-GB" dirty="0">
                <a:solidFill>
                  <a:srgbClr val="0070C0"/>
                </a:solidFill>
              </a:rPr>
              <a:t>Sends notifications and remind the relevant news to the provincial reporters </a:t>
            </a:r>
          </a:p>
          <a:p>
            <a:pPr marL="285750" indent="-285750">
              <a:buClr>
                <a:srgbClr val="7030A0"/>
              </a:buClr>
            </a:pPr>
            <a:r>
              <a:rPr lang="en-GB" dirty="0">
                <a:solidFill>
                  <a:srgbClr val="0070C0"/>
                </a:solidFill>
              </a:rPr>
              <a:t>Check whether the news was telecasted. if telecasted, prepare the salaries according to the number of news.</a:t>
            </a:r>
          </a:p>
          <a:p>
            <a:pPr marL="285750" indent="-285750">
              <a:buClr>
                <a:srgbClr val="7030A0"/>
              </a:buClr>
            </a:pPr>
            <a:r>
              <a:rPr lang="en-GB" dirty="0">
                <a:solidFill>
                  <a:srgbClr val="0070C0"/>
                </a:solidFill>
              </a:rPr>
              <a:t>Keep all the reports and records about news, news reporters  and payments.</a:t>
            </a:r>
          </a:p>
          <a:p>
            <a:endParaRPr lang="en-GB" dirty="0"/>
          </a:p>
          <a:p>
            <a:endParaRPr lang="en-US" dirty="0"/>
          </a:p>
        </p:txBody>
      </p:sp>
    </p:spTree>
    <p:extLst>
      <p:ext uri="{BB962C8B-B14F-4D97-AF65-F5344CB8AC3E}">
        <p14:creationId xmlns:p14="http://schemas.microsoft.com/office/powerpoint/2010/main" val="3684680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990600"/>
            <a:ext cx="8686801" cy="1066800"/>
          </a:xfrm>
        </p:spPr>
        <p:txBody>
          <a:bodyPr/>
          <a:lstStyle/>
          <a:p>
            <a:pPr algn="ctr"/>
            <a:r>
              <a:rPr lang="en-GB" dirty="0">
                <a:solidFill>
                  <a:schemeClr val="bg2">
                    <a:lumMod val="50000"/>
                  </a:schemeClr>
                </a:solidFill>
              </a:rPr>
              <a:t>Functional requirements</a:t>
            </a:r>
            <a:r>
              <a:rPr lang="en-US" dirty="0"/>
              <a:t/>
            </a:r>
            <a:br>
              <a:rPr lang="en-US" dirty="0"/>
            </a:br>
            <a:endParaRPr lang="en-US" dirty="0"/>
          </a:p>
        </p:txBody>
      </p:sp>
      <p:sp>
        <p:nvSpPr>
          <p:cNvPr id="5" name="Content Placeholder 2"/>
          <p:cNvSpPr>
            <a:spLocks noGrp="1"/>
          </p:cNvSpPr>
          <p:nvPr>
            <p:ph idx="1"/>
          </p:nvPr>
        </p:nvSpPr>
        <p:spPr>
          <a:xfrm>
            <a:off x="1293812" y="1828800"/>
            <a:ext cx="8686801" cy="4191000"/>
          </a:xfrm>
        </p:spPr>
        <p:txBody>
          <a:bodyPr>
            <a:normAutofit/>
          </a:bodyPr>
          <a:lstStyle/>
          <a:p>
            <a:pPr marL="285750" lvl="0" indent="-285750">
              <a:spcBef>
                <a:spcPts val="0"/>
              </a:spcBef>
              <a:buClr>
                <a:srgbClr val="7030A0"/>
              </a:buClr>
              <a:buFont typeface="Wingdings" panose="05000000000000000000" pitchFamily="2" charset="2"/>
              <a:buChar char="q"/>
            </a:pPr>
            <a:r>
              <a:rPr lang="en-GB" sz="2400" dirty="0" smtClean="0">
                <a:solidFill>
                  <a:srgbClr val="0070C0"/>
                </a:solidFill>
              </a:rPr>
              <a:t>Mobile App</a:t>
            </a:r>
            <a:endParaRPr lang="en-GB" sz="2400" dirty="0">
              <a:solidFill>
                <a:srgbClr val="0070C0"/>
              </a:solidFill>
            </a:endParaRPr>
          </a:p>
          <a:p>
            <a:pPr marL="285750" indent="-285750">
              <a:buClr>
                <a:srgbClr val="7030A0"/>
              </a:buClr>
            </a:pPr>
            <a:r>
              <a:rPr lang="en-US" dirty="0">
                <a:solidFill>
                  <a:srgbClr val="0070C0"/>
                </a:solidFill>
              </a:rPr>
              <a:t>Confirm the participation to a particular coverage.</a:t>
            </a:r>
          </a:p>
          <a:p>
            <a:pPr marL="285750" indent="-285750">
              <a:buClr>
                <a:srgbClr val="7030A0"/>
              </a:buClr>
            </a:pPr>
            <a:r>
              <a:rPr lang="en-US" dirty="0">
                <a:solidFill>
                  <a:srgbClr val="0070C0"/>
                </a:solidFill>
              </a:rPr>
              <a:t>See the event calendar and the choose news which weren’t taken by another reporter.</a:t>
            </a:r>
          </a:p>
          <a:p>
            <a:pPr marL="285750" indent="-285750">
              <a:buClr>
                <a:srgbClr val="7030A0"/>
              </a:buClr>
            </a:pPr>
            <a:r>
              <a:rPr lang="en-US" dirty="0">
                <a:solidFill>
                  <a:srgbClr val="0070C0"/>
                </a:solidFill>
              </a:rPr>
              <a:t>Check the monthly salary.</a:t>
            </a:r>
          </a:p>
          <a:p>
            <a:pPr marL="285750" indent="-285750">
              <a:buClr>
                <a:srgbClr val="7030A0"/>
              </a:buClr>
            </a:pPr>
            <a:r>
              <a:rPr lang="en-US" dirty="0">
                <a:solidFill>
                  <a:srgbClr val="0070C0"/>
                </a:solidFill>
              </a:rPr>
              <a:t>Inform the media station when the provincial reporter found a new news</a:t>
            </a:r>
            <a:r>
              <a:rPr lang="en-US" dirty="0" smtClean="0">
                <a:solidFill>
                  <a:srgbClr val="0070C0"/>
                </a:solidFill>
              </a:rPr>
              <a:t>.</a:t>
            </a:r>
          </a:p>
          <a:p>
            <a:pPr marL="285750" indent="-285750">
              <a:buClr>
                <a:srgbClr val="7030A0"/>
              </a:buClr>
            </a:pPr>
            <a:r>
              <a:rPr lang="en-US" dirty="0">
                <a:solidFill>
                  <a:srgbClr val="0070C0"/>
                </a:solidFill>
              </a:rPr>
              <a:t>View inbox </a:t>
            </a:r>
          </a:p>
          <a:p>
            <a:pPr marL="45720" indent="0">
              <a:buNone/>
            </a:pPr>
            <a:endParaRPr lang="en-GB" dirty="0"/>
          </a:p>
          <a:p>
            <a:endParaRPr lang="en-US" dirty="0"/>
          </a:p>
        </p:txBody>
      </p:sp>
    </p:spTree>
    <p:extLst>
      <p:ext uri="{BB962C8B-B14F-4D97-AF65-F5344CB8AC3E}">
        <p14:creationId xmlns:p14="http://schemas.microsoft.com/office/powerpoint/2010/main" val="1594505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Non-functional requirements</a:t>
            </a:r>
          </a:p>
        </p:txBody>
      </p:sp>
      <p:sp>
        <p:nvSpPr>
          <p:cNvPr id="3" name="Content Placeholder 2"/>
          <p:cNvSpPr>
            <a:spLocks noGrp="1"/>
          </p:cNvSpPr>
          <p:nvPr>
            <p:ph idx="1"/>
          </p:nvPr>
        </p:nvSpPr>
        <p:spPr/>
        <p:txBody>
          <a:bodyPr>
            <a:normAutofit lnSpcReduction="10000"/>
          </a:bodyPr>
          <a:lstStyle/>
          <a:p>
            <a:r>
              <a:rPr lang="en-US" b="1" u="sng" dirty="0">
                <a:solidFill>
                  <a:schemeClr val="accent3"/>
                </a:solidFill>
              </a:rPr>
              <a:t>Usability</a:t>
            </a:r>
          </a:p>
          <a:p>
            <a:r>
              <a:rPr lang="en-US" dirty="0"/>
              <a:t>A user friendly interface for both web and mobile applications with an attractive UI.</a:t>
            </a:r>
          </a:p>
          <a:p>
            <a:r>
              <a:rPr lang="en-US" b="1" u="sng" dirty="0">
                <a:solidFill>
                  <a:schemeClr val="accent3"/>
                </a:solidFill>
              </a:rPr>
              <a:t>Dependability</a:t>
            </a:r>
          </a:p>
          <a:p>
            <a:r>
              <a:rPr lang="en-US" dirty="0"/>
              <a:t>When you are entering something without data connection you’ll be sent a notification which says “You are not connected. Please check the connection ”.if  you record something offline the database will be updated as soon as the person become online. And special notification will be sent to him stating that.</a:t>
            </a:r>
          </a:p>
          <a:p>
            <a:r>
              <a:rPr lang="en-US" b="1" u="sng" dirty="0">
                <a:solidFill>
                  <a:schemeClr val="accent3"/>
                </a:solidFill>
              </a:rPr>
              <a:t>Availability</a:t>
            </a:r>
          </a:p>
          <a:p>
            <a:r>
              <a:rPr lang="en-US" dirty="0"/>
              <a:t>Even if there’s no connection the user have access to see his salary and upcoming events.</a:t>
            </a:r>
          </a:p>
          <a:p>
            <a:endParaRPr lang="en-US" dirty="0"/>
          </a:p>
          <a:p>
            <a:endParaRPr lang="en-US" dirty="0"/>
          </a:p>
          <a:p>
            <a:endParaRPr lang="en-US" dirty="0"/>
          </a:p>
        </p:txBody>
      </p:sp>
    </p:spTree>
    <p:extLst>
      <p:ext uri="{BB962C8B-B14F-4D97-AF65-F5344CB8AC3E}">
        <p14:creationId xmlns:p14="http://schemas.microsoft.com/office/powerpoint/2010/main" val="2980220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BENEFITS</a:t>
            </a:r>
            <a:endParaRPr lang="en-US" dirty="0"/>
          </a:p>
        </p:txBody>
      </p:sp>
      <p:sp>
        <p:nvSpPr>
          <p:cNvPr id="3" name="Content Placeholder 2"/>
          <p:cNvSpPr>
            <a:spLocks noGrp="1"/>
          </p:cNvSpPr>
          <p:nvPr>
            <p:ph idx="1"/>
          </p:nvPr>
        </p:nvSpPr>
        <p:spPr/>
        <p:txBody>
          <a:bodyPr/>
          <a:lstStyle/>
          <a:p>
            <a:pPr>
              <a:lnSpc>
                <a:spcPct val="150000"/>
              </a:lnSpc>
            </a:pPr>
            <a:r>
              <a:rPr lang="en-US" sz="2800" dirty="0"/>
              <a:t>Can share information effectively</a:t>
            </a:r>
          </a:p>
          <a:p>
            <a:pPr>
              <a:lnSpc>
                <a:spcPct val="150000"/>
              </a:lnSpc>
            </a:pPr>
            <a:r>
              <a:rPr lang="en-US" sz="2800" dirty="0"/>
              <a:t> Improve reporter relationship by news director  with the news coordinator</a:t>
            </a:r>
          </a:p>
          <a:p>
            <a:pPr>
              <a:lnSpc>
                <a:spcPct val="150000"/>
              </a:lnSpc>
            </a:pPr>
            <a:r>
              <a:rPr lang="en-US" sz="2800" dirty="0"/>
              <a:t>Can access to the information anytime</a:t>
            </a:r>
          </a:p>
          <a:p>
            <a:pPr>
              <a:lnSpc>
                <a:spcPct val="150000"/>
              </a:lnSpc>
            </a:pPr>
            <a:r>
              <a:rPr lang="en-US" sz="2800" dirty="0"/>
              <a:t>Reporters can get notifications about their new tasks</a:t>
            </a:r>
          </a:p>
          <a:p>
            <a:endParaRPr lang="en-US" dirty="0"/>
          </a:p>
        </p:txBody>
      </p:sp>
    </p:spTree>
    <p:extLst>
      <p:ext uri="{BB962C8B-B14F-4D97-AF65-F5344CB8AC3E}">
        <p14:creationId xmlns:p14="http://schemas.microsoft.com/office/powerpoint/2010/main" val="583997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1" y="4114800"/>
            <a:ext cx="8686801" cy="1066800"/>
          </a:xfrm>
        </p:spPr>
        <p:txBody>
          <a:bodyPr>
            <a:normAutofit/>
          </a:bodyPr>
          <a:lstStyle/>
          <a:p>
            <a:pPr algn="ctr"/>
            <a:r>
              <a:rPr lang="en-US" sz="6000" dirty="0" smtClean="0"/>
              <a:t>ANALYSIS</a:t>
            </a:r>
            <a:endParaRPr lang="en-US" sz="6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0411" y="1232721"/>
            <a:ext cx="9296400" cy="2910810"/>
          </a:xfrm>
          <a:prstGeom prst="rect">
            <a:avLst/>
          </a:prstGeom>
        </p:spPr>
      </p:pic>
    </p:spTree>
    <p:extLst>
      <p:ext uri="{BB962C8B-B14F-4D97-AF65-F5344CB8AC3E}">
        <p14:creationId xmlns:p14="http://schemas.microsoft.com/office/powerpoint/2010/main" val="1616235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a:t>TECHNICAL FEASIBILITY</a:t>
            </a:r>
          </a:p>
        </p:txBody>
      </p:sp>
      <p:sp>
        <p:nvSpPr>
          <p:cNvPr id="3" name="Content Placeholder 2"/>
          <p:cNvSpPr>
            <a:spLocks noGrp="1"/>
          </p:cNvSpPr>
          <p:nvPr>
            <p:ph idx="1"/>
          </p:nvPr>
        </p:nvSpPr>
        <p:spPr>
          <a:xfrm>
            <a:off x="1065212" y="1828800"/>
            <a:ext cx="9144000" cy="4419600"/>
          </a:xfrm>
        </p:spPr>
        <p:txBody>
          <a:bodyPr>
            <a:noAutofit/>
          </a:bodyPr>
          <a:lstStyle/>
          <a:p>
            <a:pPr fontAlgn="base">
              <a:lnSpc>
                <a:spcPct val="100000"/>
              </a:lnSpc>
            </a:pPr>
            <a:r>
              <a:rPr lang="en-US" sz="2400" dirty="0"/>
              <a:t>Mobile application will run on any mid-range tablet or smartphone. Stylus is required to capture signatures.</a:t>
            </a:r>
          </a:p>
          <a:p>
            <a:pPr fontAlgn="base">
              <a:lnSpc>
                <a:spcPct val="100000"/>
              </a:lnSpc>
            </a:pPr>
            <a:r>
              <a:rPr lang="en-US" sz="2400" dirty="0"/>
              <a:t>Developing android applications are getting easier with hybrid technologies which uses HTML/CSS/JavaScript for development.</a:t>
            </a:r>
          </a:p>
          <a:p>
            <a:pPr fontAlgn="base">
              <a:lnSpc>
                <a:spcPct val="100000"/>
              </a:lnSpc>
            </a:pPr>
            <a:r>
              <a:rPr lang="en-US" sz="2400" dirty="0"/>
              <a:t>Technical aspects of the development are well within the group’s ability. Team is currently researching on a suitable technological stack to be used.</a:t>
            </a:r>
          </a:p>
          <a:p>
            <a:pPr fontAlgn="base">
              <a:lnSpc>
                <a:spcPct val="100000"/>
              </a:lnSpc>
            </a:pPr>
            <a:r>
              <a:rPr lang="en-US" sz="2400" dirty="0"/>
              <a:t>Web application will run on all major browsers which supports HTML5</a:t>
            </a:r>
            <a:r>
              <a:rPr lang="en-US" sz="2400" dirty="0" smtClean="0"/>
              <a:t>.</a:t>
            </a:r>
            <a:endParaRPr lang="en-US" sz="2400" dirty="0"/>
          </a:p>
        </p:txBody>
      </p:sp>
    </p:spTree>
    <p:extLst>
      <p:ext uri="{BB962C8B-B14F-4D97-AF65-F5344CB8AC3E}">
        <p14:creationId xmlns:p14="http://schemas.microsoft.com/office/powerpoint/2010/main" val="2899999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a:t>OPERATIONAL FEASIBILITY</a:t>
            </a:r>
          </a:p>
        </p:txBody>
      </p:sp>
      <p:sp>
        <p:nvSpPr>
          <p:cNvPr id="3" name="Content Placeholder 2"/>
          <p:cNvSpPr>
            <a:spLocks noGrp="1"/>
          </p:cNvSpPr>
          <p:nvPr>
            <p:ph idx="1"/>
          </p:nvPr>
        </p:nvSpPr>
        <p:spPr>
          <a:xfrm>
            <a:off x="1073617" y="2362200"/>
            <a:ext cx="9144000" cy="4191000"/>
          </a:xfrm>
        </p:spPr>
        <p:txBody>
          <a:bodyPr>
            <a:normAutofit/>
          </a:bodyPr>
          <a:lstStyle/>
          <a:p>
            <a:pPr fontAlgn="base"/>
            <a:r>
              <a:rPr lang="en-US" sz="2800" dirty="0"/>
              <a:t>The mobile application will provide simple and intuitive interfaces to the reporter.</a:t>
            </a:r>
          </a:p>
          <a:p>
            <a:pPr fontAlgn="base"/>
            <a:r>
              <a:rPr lang="en-US" sz="2800" dirty="0"/>
              <a:t>System does not require any other hardware components other than a Smartphone, a server and a desktop machine.</a:t>
            </a:r>
          </a:p>
          <a:p>
            <a:pPr fontAlgn="base"/>
            <a:r>
              <a:rPr lang="en-US" sz="2800" dirty="0"/>
              <a:t>Contract problems, so this system is ideal.</a:t>
            </a:r>
          </a:p>
        </p:txBody>
      </p:sp>
    </p:spTree>
    <p:extLst>
      <p:ext uri="{BB962C8B-B14F-4D97-AF65-F5344CB8AC3E}">
        <p14:creationId xmlns:p14="http://schemas.microsoft.com/office/powerpoint/2010/main" val="422162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t>SCHEDULE FEASIBILITY</a:t>
            </a:r>
          </a:p>
        </p:txBody>
      </p:sp>
      <p:sp>
        <p:nvSpPr>
          <p:cNvPr id="3" name="Content Placeholder 2"/>
          <p:cNvSpPr>
            <a:spLocks noGrp="1"/>
          </p:cNvSpPr>
          <p:nvPr>
            <p:ph idx="1"/>
          </p:nvPr>
        </p:nvSpPr>
        <p:spPr>
          <a:xfrm>
            <a:off x="1065212" y="1828800"/>
            <a:ext cx="9677400" cy="4191000"/>
          </a:xfrm>
        </p:spPr>
        <p:txBody>
          <a:bodyPr>
            <a:noAutofit/>
          </a:bodyPr>
          <a:lstStyle/>
          <a:p>
            <a:pPr fontAlgn="base"/>
            <a:r>
              <a:rPr lang="en-US" sz="2400" dirty="0"/>
              <a:t>A timeframe is not a client requirement, however it is a course objective.</a:t>
            </a:r>
          </a:p>
          <a:p>
            <a:pPr fontAlgn="base"/>
            <a:r>
              <a:rPr lang="en-US" sz="2400" dirty="0"/>
              <a:t>Number of work hours:</a:t>
            </a:r>
          </a:p>
          <a:p>
            <a:pPr fontAlgn="base"/>
            <a:r>
              <a:rPr lang="en-US" sz="2400" dirty="0"/>
              <a:t>Weekdays = 4</a:t>
            </a:r>
          </a:p>
          <a:p>
            <a:pPr fontAlgn="base"/>
            <a:r>
              <a:rPr lang="en-US" sz="2400" dirty="0"/>
              <a:t>Weekend = 2</a:t>
            </a:r>
          </a:p>
          <a:p>
            <a:pPr fontAlgn="base"/>
            <a:r>
              <a:rPr lang="en-US" sz="2400" dirty="0"/>
              <a:t>Number of member = 6</a:t>
            </a:r>
          </a:p>
          <a:p>
            <a:pPr fontAlgn="base"/>
            <a:r>
              <a:rPr lang="en-US" sz="2400" dirty="0"/>
              <a:t>Man-hours per week = (4+2) * 6 = 36</a:t>
            </a:r>
          </a:p>
          <a:p>
            <a:pPr fontAlgn="base"/>
            <a:r>
              <a:rPr lang="en-US" sz="2400" dirty="0"/>
              <a:t>Estimated number of weeks = 42</a:t>
            </a:r>
          </a:p>
          <a:p>
            <a:pPr fontAlgn="base"/>
            <a:r>
              <a:rPr lang="en-US" sz="2400" dirty="0"/>
              <a:t>Estimated total of man hours = 36 * 42 =</a:t>
            </a:r>
            <a:r>
              <a:rPr lang="en-US" sz="2400" dirty="0" smtClean="0"/>
              <a:t>1512</a:t>
            </a:r>
            <a:endParaRPr lang="en-US" sz="2400" dirty="0"/>
          </a:p>
        </p:txBody>
      </p:sp>
    </p:spTree>
    <p:extLst>
      <p:ext uri="{BB962C8B-B14F-4D97-AF65-F5344CB8AC3E}">
        <p14:creationId xmlns:p14="http://schemas.microsoft.com/office/powerpoint/2010/main" val="319847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Development Methodologies </a:t>
            </a:r>
            <a:endParaRPr lang="en-US" dirty="0"/>
          </a:p>
        </p:txBody>
      </p:sp>
      <p:sp>
        <p:nvSpPr>
          <p:cNvPr id="3" name="Content Placeholder 2"/>
          <p:cNvSpPr>
            <a:spLocks noGrp="1"/>
          </p:cNvSpPr>
          <p:nvPr>
            <p:ph idx="1"/>
          </p:nvPr>
        </p:nvSpPr>
        <p:spPr>
          <a:xfrm>
            <a:off x="1065212" y="2209800"/>
            <a:ext cx="8686801" cy="4191000"/>
          </a:xfrm>
        </p:spPr>
        <p:txBody>
          <a:bodyPr/>
          <a:lstStyle/>
          <a:p>
            <a:pPr marL="45720" lvl="0" indent="0">
              <a:buNone/>
            </a:pPr>
            <a:endParaRPr lang="en-GB" sz="2800" dirty="0" smtClean="0">
              <a:solidFill>
                <a:schemeClr val="bg2">
                  <a:lumMod val="50000"/>
                </a:schemeClr>
              </a:solidFill>
              <a:latin typeface="Adobe Fan Heiti Std B" panose="020B0700000000000000" pitchFamily="34" charset="-128"/>
              <a:ea typeface="Adobe Fan Heiti Std B" panose="020B0700000000000000" pitchFamily="34" charset="-128"/>
            </a:endParaRPr>
          </a:p>
          <a:p>
            <a:pPr marL="45720" lvl="0" indent="0">
              <a:buNone/>
            </a:pPr>
            <a:r>
              <a:rPr lang="en-GB" sz="2800" dirty="0" smtClean="0">
                <a:solidFill>
                  <a:schemeClr val="bg2">
                    <a:lumMod val="50000"/>
                  </a:schemeClr>
                </a:solidFill>
                <a:latin typeface="Adobe Fan Heiti Std B" panose="020B0700000000000000" pitchFamily="34" charset="-128"/>
                <a:ea typeface="Adobe Fan Heiti Std B" panose="020B0700000000000000" pitchFamily="34" charset="-128"/>
              </a:rPr>
              <a:t>Agile </a:t>
            </a:r>
            <a:r>
              <a:rPr lang="en-GB" sz="2800" dirty="0">
                <a:solidFill>
                  <a:schemeClr val="bg2">
                    <a:lumMod val="50000"/>
                  </a:schemeClr>
                </a:solidFill>
                <a:latin typeface="Adobe Fan Heiti Std B" panose="020B0700000000000000" pitchFamily="34" charset="-128"/>
                <a:ea typeface="Adobe Fan Heiti Std B" panose="020B0700000000000000" pitchFamily="34" charset="-128"/>
              </a:rPr>
              <a:t>Methodology – SCRUM</a:t>
            </a:r>
          </a:p>
          <a:p>
            <a:pPr marL="45720" lvl="0" indent="0">
              <a:buNone/>
            </a:pPr>
            <a:endParaRPr lang="en-GB" sz="2800" dirty="0">
              <a:solidFill>
                <a:schemeClr val="bg2">
                  <a:lumMod val="50000"/>
                </a:schemeClr>
              </a:solidFill>
              <a:latin typeface="Adobe Fan Heiti Std B" panose="020B0700000000000000" pitchFamily="34" charset="-128"/>
              <a:ea typeface="Adobe Fan Heiti Std B" panose="020B0700000000000000" pitchFamily="34" charset="-128"/>
            </a:endParaRPr>
          </a:p>
          <a:p>
            <a:pPr lvl="0">
              <a:buFontTx/>
              <a:buChar char="-"/>
            </a:pPr>
            <a:r>
              <a:rPr lang="en-GB" sz="2800" dirty="0">
                <a:solidFill>
                  <a:schemeClr val="bg2">
                    <a:lumMod val="50000"/>
                  </a:schemeClr>
                </a:solidFill>
                <a:ea typeface="Adobe Fan Heiti Std B" panose="020B0700000000000000" pitchFamily="34" charset="-128"/>
              </a:rPr>
              <a:t>A faster development methodology</a:t>
            </a:r>
          </a:p>
          <a:p>
            <a:pPr lvl="0">
              <a:buFontTx/>
              <a:buChar char="-"/>
            </a:pPr>
            <a:r>
              <a:rPr lang="en-GB" sz="2800" dirty="0">
                <a:solidFill>
                  <a:schemeClr val="bg2">
                    <a:lumMod val="50000"/>
                  </a:schemeClr>
                </a:solidFill>
                <a:latin typeface="Adobe Fan Heiti Std B" panose="020B0700000000000000" pitchFamily="34" charset="-128"/>
                <a:ea typeface="Adobe Fan Heiti Std B" panose="020B0700000000000000" pitchFamily="34" charset="-128"/>
              </a:rPr>
              <a:t> </a:t>
            </a:r>
            <a:r>
              <a:rPr lang="en-GB" sz="2800" dirty="0">
                <a:solidFill>
                  <a:schemeClr val="bg2">
                    <a:lumMod val="50000"/>
                  </a:schemeClr>
                </a:solidFill>
                <a:ea typeface="Adobe Fan Heiti Std B" panose="020B0700000000000000" pitchFamily="34" charset="-128"/>
              </a:rPr>
              <a:t>Can conduct SCRUM sessions which would resolve the issues which the team members would meet</a:t>
            </a:r>
            <a:endParaRPr lang="en-GB" sz="2800" dirty="0">
              <a:solidFill>
                <a:schemeClr val="bg2">
                  <a:lumMod val="50000"/>
                </a:schemeClr>
              </a:solidFill>
              <a:latin typeface="Adobe Fan Heiti Std B" panose="020B0700000000000000" pitchFamily="34" charset="-128"/>
              <a:ea typeface="Adobe Fan Heiti Std B" panose="020B0700000000000000" pitchFamily="34" charset="-128"/>
            </a:endParaRPr>
          </a:p>
          <a:p>
            <a:endParaRPr lang="en-US" dirty="0"/>
          </a:p>
        </p:txBody>
      </p:sp>
    </p:spTree>
    <p:extLst>
      <p:ext uri="{BB962C8B-B14F-4D97-AF65-F5344CB8AC3E}">
        <p14:creationId xmlns:p14="http://schemas.microsoft.com/office/powerpoint/2010/main" val="1190516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7012" y="228600"/>
            <a:ext cx="3352800" cy="838200"/>
          </a:xfrm>
        </p:spPr>
        <p:txBody>
          <a:bodyPr>
            <a:normAutofit/>
          </a:bodyPr>
          <a:lstStyle/>
          <a:p>
            <a:pPr algn="ctr"/>
            <a:r>
              <a:rPr lang="en-US" sz="4000" dirty="0" smtClean="0"/>
              <a:t>Our Team</a:t>
            </a:r>
            <a:endParaRPr lang="en-US" sz="4000" dirty="0"/>
          </a:p>
        </p:txBody>
      </p:sp>
      <p:sp>
        <p:nvSpPr>
          <p:cNvPr id="5" name="TextBox 4"/>
          <p:cNvSpPr txBox="1"/>
          <p:nvPr/>
        </p:nvSpPr>
        <p:spPr>
          <a:xfrm>
            <a:off x="684212" y="1219201"/>
            <a:ext cx="9448800" cy="2308324"/>
          </a:xfrm>
          <a:prstGeom prst="rect">
            <a:avLst/>
          </a:prstGeom>
          <a:noFill/>
          <a:ln>
            <a:noFill/>
          </a:ln>
        </p:spPr>
        <p:txBody>
          <a:bodyPr wrap="square" rtlCol="0" anchor="ctr" anchorCtr="1">
            <a:spAutoFit/>
          </a:bodyPr>
          <a:lstStyle/>
          <a:p>
            <a:endParaRPr lang="en-US" dirty="0" smtClean="0"/>
          </a:p>
          <a:p>
            <a:endParaRPr lang="en-US" dirty="0"/>
          </a:p>
          <a:p>
            <a:r>
              <a:rPr lang="en-US" dirty="0" smtClean="0"/>
              <a:t>Supervisor :- Dr. Prasad </a:t>
            </a:r>
            <a:r>
              <a:rPr lang="en-US" dirty="0" err="1" smtClean="0"/>
              <a:t>Wimalarathne</a:t>
            </a:r>
            <a:r>
              <a:rPr lang="en-US" dirty="0" smtClean="0"/>
              <a:t/>
            </a:r>
            <a:br>
              <a:rPr lang="en-US" dirty="0" smtClean="0"/>
            </a:br>
            <a:r>
              <a:rPr lang="en-US" dirty="0" smtClean="0"/>
              <a:t/>
            </a:r>
            <a:br>
              <a:rPr lang="en-US" dirty="0" smtClean="0"/>
            </a:br>
            <a:r>
              <a:rPr lang="en-US" dirty="0" smtClean="0"/>
              <a:t>Mentor :- Ms. S.S </a:t>
            </a:r>
            <a:r>
              <a:rPr lang="en-US" dirty="0" err="1" smtClean="0"/>
              <a:t>Edirisinghe</a:t>
            </a:r>
            <a:endParaRPr lang="en-US" dirty="0" smtClean="0"/>
          </a:p>
          <a:p>
            <a:r>
              <a:rPr lang="en-US" dirty="0" smtClean="0"/>
              <a:t>         </a:t>
            </a:r>
          </a:p>
          <a:p>
            <a:pPr algn="ctr"/>
            <a:endParaRPr lang="en-US" dirty="0" smtClean="0"/>
          </a:p>
          <a:p>
            <a:pPr algn="ctr"/>
            <a:endParaRPr lang="en-US" dirty="0" smtClean="0"/>
          </a:p>
        </p:txBody>
      </p:sp>
      <p:graphicFrame>
        <p:nvGraphicFramePr>
          <p:cNvPr id="3" name="Table 2"/>
          <p:cNvGraphicFramePr>
            <a:graphicFrameLocks noGrp="1"/>
          </p:cNvGraphicFramePr>
          <p:nvPr>
            <p:extLst>
              <p:ext uri="{D42A27DB-BD31-4B8C-83A1-F6EECF244321}">
                <p14:modId xmlns:p14="http://schemas.microsoft.com/office/powerpoint/2010/main" val="198141634"/>
              </p:ext>
            </p:extLst>
          </p:nvPr>
        </p:nvGraphicFramePr>
        <p:xfrm>
          <a:off x="2093912" y="3657600"/>
          <a:ext cx="7238999" cy="2394584"/>
        </p:xfrm>
        <a:graphic>
          <a:graphicData uri="http://schemas.openxmlformats.org/drawingml/2006/table">
            <a:tbl>
              <a:tblPr firstRow="1" firstCol="1" bandRow="1">
                <a:tableStyleId>{5C22544A-7EE6-4342-B048-85BDC9FD1C3A}</a:tableStyleId>
              </a:tblPr>
              <a:tblGrid>
                <a:gridCol w="5158827"/>
                <a:gridCol w="2080172"/>
              </a:tblGrid>
              <a:tr h="385399">
                <a:tc>
                  <a:txBody>
                    <a:bodyPr/>
                    <a:lstStyle/>
                    <a:p>
                      <a:pPr marL="0" marR="0">
                        <a:lnSpc>
                          <a:spcPct val="107000"/>
                        </a:lnSpc>
                        <a:spcBef>
                          <a:spcPts val="0"/>
                        </a:spcBef>
                        <a:spcAft>
                          <a:spcPts val="0"/>
                        </a:spcAft>
                      </a:pPr>
                      <a:r>
                        <a:rPr lang="en-US" sz="1100" dirty="0">
                          <a:effectLst/>
                        </a:rPr>
                        <a:t>1).  </a:t>
                      </a:r>
                      <a:r>
                        <a:rPr lang="en-US" sz="1100" dirty="0" err="1">
                          <a:effectLst/>
                        </a:rPr>
                        <a:t>W.N.D.D.Sanjaya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15001245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01837">
                <a:tc>
                  <a:txBody>
                    <a:bodyPr/>
                    <a:lstStyle/>
                    <a:p>
                      <a:pPr marL="0" marR="0">
                        <a:lnSpc>
                          <a:spcPct val="107000"/>
                        </a:lnSpc>
                        <a:spcBef>
                          <a:spcPts val="0"/>
                        </a:spcBef>
                        <a:spcAft>
                          <a:spcPts val="0"/>
                        </a:spcAft>
                      </a:pPr>
                      <a:r>
                        <a:rPr lang="en-US" sz="1100">
                          <a:effectLst/>
                        </a:rPr>
                        <a:t>2). S.D.L.H.Maheeshanake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15000852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01837">
                <a:tc>
                  <a:txBody>
                    <a:bodyPr/>
                    <a:lstStyle/>
                    <a:p>
                      <a:pPr marL="0" marR="0">
                        <a:lnSpc>
                          <a:spcPct val="107000"/>
                        </a:lnSpc>
                        <a:spcBef>
                          <a:spcPts val="0"/>
                        </a:spcBef>
                        <a:spcAft>
                          <a:spcPts val="0"/>
                        </a:spcAft>
                      </a:pPr>
                      <a:r>
                        <a:rPr lang="en-US" sz="1100">
                          <a:effectLst/>
                        </a:rPr>
                        <a:t>3). W.S.M.Rathnasekara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15001131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01837">
                <a:tc>
                  <a:txBody>
                    <a:bodyPr/>
                    <a:lstStyle/>
                    <a:p>
                      <a:pPr marL="0" marR="0">
                        <a:lnSpc>
                          <a:spcPct val="107000"/>
                        </a:lnSpc>
                        <a:spcBef>
                          <a:spcPts val="0"/>
                        </a:spcBef>
                        <a:spcAft>
                          <a:spcPts val="0"/>
                        </a:spcAft>
                      </a:pPr>
                      <a:r>
                        <a:rPr lang="en-US" sz="1100">
                          <a:effectLst/>
                        </a:rPr>
                        <a:t>4). L.N.Anuradha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15000141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01837">
                <a:tc>
                  <a:txBody>
                    <a:bodyPr/>
                    <a:lstStyle/>
                    <a:p>
                      <a:pPr marL="0" marR="0">
                        <a:lnSpc>
                          <a:spcPct val="107000"/>
                        </a:lnSpc>
                        <a:spcBef>
                          <a:spcPts val="0"/>
                        </a:spcBef>
                        <a:spcAft>
                          <a:spcPts val="0"/>
                        </a:spcAft>
                      </a:pPr>
                      <a:r>
                        <a:rPr lang="en-US" sz="1100">
                          <a:effectLst/>
                        </a:rPr>
                        <a:t>5). P.H.Samarasekara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15020657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01837">
                <a:tc>
                  <a:txBody>
                    <a:bodyPr/>
                    <a:lstStyle/>
                    <a:p>
                      <a:pPr marL="0" marR="0">
                        <a:lnSpc>
                          <a:spcPct val="107000"/>
                        </a:lnSpc>
                        <a:spcBef>
                          <a:spcPts val="0"/>
                        </a:spcBef>
                        <a:spcAft>
                          <a:spcPts val="0"/>
                        </a:spcAft>
                      </a:pPr>
                      <a:r>
                        <a:rPr lang="en-US" sz="1100" dirty="0">
                          <a:effectLst/>
                        </a:rPr>
                        <a:t>6). </a:t>
                      </a:r>
                      <a:r>
                        <a:rPr lang="en-US" sz="1100" dirty="0" err="1">
                          <a:effectLst/>
                        </a:rPr>
                        <a:t>G.W.M.W.K.M.Sirisena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dirty="0">
                          <a:effectLst/>
                        </a:rPr>
                        <a:t>15020762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637310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70012" y="2133600"/>
            <a:ext cx="8593613" cy="1981200"/>
          </a:xfrm>
          <a:prstGeom prst="rect">
            <a:avLst/>
          </a:prstGeom>
        </p:spPr>
      </p:pic>
    </p:spTree>
    <p:extLst>
      <p:ext uri="{BB962C8B-B14F-4D97-AF65-F5344CB8AC3E}">
        <p14:creationId xmlns:p14="http://schemas.microsoft.com/office/powerpoint/2010/main" val="1527212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2812" y="167066"/>
            <a:ext cx="7924800" cy="5838070"/>
          </a:xfrm>
        </p:spPr>
      </p:pic>
    </p:spTree>
    <p:extLst>
      <p:ext uri="{BB962C8B-B14F-4D97-AF65-F5344CB8AC3E}">
        <p14:creationId xmlns:p14="http://schemas.microsoft.com/office/powerpoint/2010/main" val="516188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8612" y="228600"/>
            <a:ext cx="6858000" cy="5876884"/>
          </a:xfrm>
        </p:spPr>
      </p:pic>
    </p:spTree>
    <p:extLst>
      <p:ext uri="{BB962C8B-B14F-4D97-AF65-F5344CB8AC3E}">
        <p14:creationId xmlns:p14="http://schemas.microsoft.com/office/powerpoint/2010/main" val="1900595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2011" y="159289"/>
            <a:ext cx="8686801" cy="1066800"/>
          </a:xfrm>
        </p:spPr>
        <p:txBody>
          <a:bodyPr>
            <a:normAutofit/>
          </a:bodyPr>
          <a:lstStyle/>
          <a:p>
            <a:r>
              <a:rPr lang="en-US" sz="6000" dirty="0"/>
              <a:t>Technologies we use</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734" y="1565214"/>
            <a:ext cx="4251960" cy="2491382"/>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75412" y="1761987"/>
            <a:ext cx="3854368" cy="2097835"/>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3612" y="4061593"/>
            <a:ext cx="4762500" cy="2571750"/>
          </a:xfrm>
          <a:prstGeom prst="rect">
            <a:avLst/>
          </a:prstGeom>
        </p:spPr>
      </p:pic>
    </p:spTree>
    <p:extLst>
      <p:ext uri="{BB962C8B-B14F-4D97-AF65-F5344CB8AC3E}">
        <p14:creationId xmlns:p14="http://schemas.microsoft.com/office/powerpoint/2010/main" val="1043756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HIGH LEVEL ARCHITECTURE DIAGRAM</a:t>
            </a:r>
          </a:p>
        </p:txBody>
      </p:sp>
      <p:pic>
        <p:nvPicPr>
          <p:cNvPr id="3074" name="Picture 2" descr="Untitle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7788" y="1752600"/>
            <a:ext cx="7721647" cy="4577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0740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222143"/>
            <a:ext cx="8686801" cy="1066800"/>
          </a:xfrm>
        </p:spPr>
        <p:txBody>
          <a:bodyPr>
            <a:normAutofit/>
          </a:bodyPr>
          <a:lstStyle/>
          <a:p>
            <a:pPr algn="ctr"/>
            <a:r>
              <a:rPr lang="en-US" sz="4400" dirty="0"/>
              <a:t>DELIVERABLES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6212" y="2057400"/>
            <a:ext cx="2381250" cy="1924050"/>
          </a:xfrm>
        </p:spPr>
      </p:pic>
      <p:grpSp>
        <p:nvGrpSpPr>
          <p:cNvPr id="5" name="Group 4"/>
          <p:cNvGrpSpPr/>
          <p:nvPr/>
        </p:nvGrpSpPr>
        <p:grpSpPr>
          <a:xfrm>
            <a:off x="4418012" y="1905000"/>
            <a:ext cx="1905000" cy="2076450"/>
            <a:chOff x="7389812" y="1358685"/>
            <a:chExt cx="2614100" cy="261410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9812" y="1358685"/>
              <a:ext cx="2614100" cy="261410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37612" y="2590800"/>
              <a:ext cx="712491" cy="381000"/>
            </a:xfrm>
            <a:prstGeom prst="rect">
              <a:avLst/>
            </a:prstGeom>
          </p:spPr>
        </p:pic>
      </p:grpSp>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75612" y="1831794"/>
            <a:ext cx="2713940" cy="2149656"/>
          </a:xfrm>
          <a:prstGeom prst="rect">
            <a:avLst/>
          </a:prstGeom>
        </p:spPr>
      </p:pic>
      <p:sp>
        <p:nvSpPr>
          <p:cNvPr id="9" name="Rectangle 8"/>
          <p:cNvSpPr/>
          <p:nvPr/>
        </p:nvSpPr>
        <p:spPr>
          <a:xfrm>
            <a:off x="989012" y="4293954"/>
            <a:ext cx="2654733" cy="461665"/>
          </a:xfrm>
          <a:prstGeom prst="rect">
            <a:avLst/>
          </a:prstGeom>
          <a:noFill/>
        </p:spPr>
        <p:txBody>
          <a:bodyPr wrap="square" lIns="91440" tIns="45720" rIns="91440" bIns="45720">
            <a:spAutoFit/>
          </a:bodyPr>
          <a:lstStyle/>
          <a:p>
            <a:pPr algn="ctr"/>
            <a:r>
              <a:rPr lang="en-US" sz="2400" b="0" cap="none" spc="0" dirty="0" smtClean="0">
                <a:ln w="0"/>
                <a:solidFill>
                  <a:schemeClr val="tx1"/>
                </a:solidFill>
                <a:effectLst>
                  <a:outerShdw blurRad="38100" dist="19050" dir="2700000" algn="tl" rotWithShape="0">
                    <a:schemeClr val="dk1">
                      <a:alpha val="40000"/>
                    </a:schemeClr>
                  </a:outerShdw>
                </a:effectLst>
              </a:rPr>
              <a:t>Web Application</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3827462" y="4293954"/>
            <a:ext cx="3393433" cy="461665"/>
          </a:xfrm>
          <a:prstGeom prst="rect">
            <a:avLst/>
          </a:prstGeom>
          <a:noFill/>
        </p:spPr>
        <p:txBody>
          <a:bodyPr wrap="square" lIns="91440" tIns="45720" rIns="91440" bIns="45720">
            <a:spAutoFit/>
          </a:bodyPr>
          <a:lstStyle/>
          <a:p>
            <a:pPr algn="ctr"/>
            <a:r>
              <a:rPr lang="en-US" sz="2400" dirty="0" smtClean="0">
                <a:ln w="0"/>
                <a:effectLst>
                  <a:outerShdw blurRad="38100" dist="19050" dir="2700000" algn="tl" rotWithShape="0">
                    <a:schemeClr val="dk1">
                      <a:alpha val="40000"/>
                    </a:schemeClr>
                  </a:outerShdw>
                </a:effectLst>
              </a:rPr>
              <a:t>Mobile</a:t>
            </a:r>
            <a:r>
              <a:rPr lang="en-US" sz="2400" b="0" cap="none" spc="0" dirty="0" smtClean="0">
                <a:ln w="0"/>
                <a:solidFill>
                  <a:schemeClr val="tx1"/>
                </a:solidFill>
                <a:effectLst>
                  <a:outerShdw blurRad="38100" dist="19050" dir="2700000" algn="tl" rotWithShape="0">
                    <a:schemeClr val="dk1">
                      <a:alpha val="40000"/>
                    </a:schemeClr>
                  </a:outerShdw>
                </a:effectLst>
              </a:rPr>
              <a:t> Application</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2" name="Rectangle 11"/>
          <p:cNvSpPr/>
          <p:nvPr/>
        </p:nvSpPr>
        <p:spPr>
          <a:xfrm>
            <a:off x="7735865" y="4315711"/>
            <a:ext cx="3393433" cy="461665"/>
          </a:xfrm>
          <a:prstGeom prst="rect">
            <a:avLst/>
          </a:prstGeom>
          <a:noFill/>
        </p:spPr>
        <p:txBody>
          <a:bodyPr wrap="square" lIns="91440" tIns="45720" rIns="91440" bIns="45720">
            <a:spAutoFit/>
          </a:bodyPr>
          <a:lstStyle/>
          <a:p>
            <a:pPr algn="ctr"/>
            <a:r>
              <a:rPr lang="en-US" sz="2400" dirty="0" smtClean="0">
                <a:ln w="0"/>
                <a:effectLst>
                  <a:outerShdw blurRad="38100" dist="19050" dir="2700000" algn="tl" rotWithShape="0">
                    <a:schemeClr val="dk1">
                      <a:alpha val="40000"/>
                    </a:schemeClr>
                  </a:outerShdw>
                </a:effectLst>
              </a:rPr>
              <a:t>User Manual</a:t>
            </a:r>
            <a:endParaRPr lang="en-US" sz="2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19276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59607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0" y="190275"/>
            <a:ext cx="8686801" cy="1066800"/>
          </a:xfrm>
        </p:spPr>
        <p:txBody>
          <a:bodyPr/>
          <a:lstStyle/>
          <a:p>
            <a:pPr algn="ctr"/>
            <a:r>
              <a:rPr lang="en-US" dirty="0" smtClean="0"/>
              <a:t>Introducing</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104" y="1618129"/>
            <a:ext cx="4601015" cy="2460362"/>
          </a:xfrm>
          <a:prstGeom prst="rect">
            <a:avLst/>
          </a:prstGeom>
        </p:spPr>
      </p:pic>
      <p:sp>
        <p:nvSpPr>
          <p:cNvPr id="6" name="Rectangle 5"/>
          <p:cNvSpPr/>
          <p:nvPr/>
        </p:nvSpPr>
        <p:spPr>
          <a:xfrm>
            <a:off x="1370012" y="4470921"/>
            <a:ext cx="9028434" cy="1754326"/>
          </a:xfrm>
          <a:prstGeom prst="rect">
            <a:avLst/>
          </a:prstGeom>
          <a:noFill/>
        </p:spPr>
        <p:txBody>
          <a:bodyPr wrap="non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Reporters</a:t>
            </a:r>
            <a:r>
              <a:rPr lang="en-US" sz="5400" b="0" cap="none" spc="0" dirty="0" smtClean="0">
                <a:ln w="0"/>
                <a:solidFill>
                  <a:schemeClr val="tx1"/>
                </a:solidFill>
                <a:effectLst>
                  <a:outerShdw blurRad="38100" dist="19050" dir="2700000" algn="tl" rotWithShape="0">
                    <a:schemeClr val="dk1">
                      <a:alpha val="40000"/>
                    </a:schemeClr>
                  </a:outerShdw>
                </a:effectLst>
              </a:rPr>
              <a:t> Managing System </a:t>
            </a:r>
          </a:p>
          <a:p>
            <a:pPr algn="ctr"/>
            <a:r>
              <a:rPr lang="en-US" sz="5400" b="0" cap="none" spc="0" dirty="0" smtClean="0">
                <a:ln w="0"/>
                <a:solidFill>
                  <a:schemeClr val="tx1"/>
                </a:solidFill>
                <a:effectLst>
                  <a:outerShdw blurRad="38100" dist="19050" dir="2700000" algn="tl" rotWithShape="0">
                    <a:schemeClr val="dk1">
                      <a:alpha val="40000"/>
                    </a:schemeClr>
                  </a:outerShdw>
                </a:effectLst>
              </a:rPr>
              <a:t>For News Companies</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772895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9412" y="533400"/>
            <a:ext cx="2514600" cy="1066800"/>
          </a:xfrm>
        </p:spPr>
        <p:txBody>
          <a:bodyPr/>
          <a:lstStyle/>
          <a:p>
            <a:pPr algn="ctr"/>
            <a:r>
              <a:rPr lang="en-US" dirty="0" smtClean="0"/>
              <a:t>Our Client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2662" y="1447800"/>
            <a:ext cx="3848100" cy="3848100"/>
          </a:xfrm>
          <a:prstGeom prst="rect">
            <a:avLst/>
          </a:prstGeom>
        </p:spPr>
      </p:pic>
    </p:spTree>
    <p:extLst>
      <p:ext uri="{BB962C8B-B14F-4D97-AF65-F5344CB8AC3E}">
        <p14:creationId xmlns:p14="http://schemas.microsoft.com/office/powerpoint/2010/main" val="421519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0012" y="1447800"/>
            <a:ext cx="8077200" cy="4191000"/>
          </a:xfrm>
        </p:spPr>
        <p:txBody>
          <a:bodyPr>
            <a:noAutofit/>
          </a:bodyPr>
          <a:lstStyle/>
          <a:p>
            <a:pPr algn="just">
              <a:buFont typeface="Wingdings" panose="05000000000000000000" pitchFamily="2" charset="2"/>
              <a:buChar char="v"/>
            </a:pPr>
            <a:r>
              <a:rPr lang="en-US" sz="2400" b="1" dirty="0" smtClean="0"/>
              <a:t>We had to study the process of a news company to get a basic idea.</a:t>
            </a:r>
            <a:endParaRPr lang="en-US" sz="2400" b="1" dirty="0"/>
          </a:p>
          <a:p>
            <a:pPr algn="just">
              <a:buFont typeface="Wingdings" panose="05000000000000000000" pitchFamily="2" charset="2"/>
              <a:buChar char="v"/>
            </a:pPr>
            <a:r>
              <a:rPr lang="en-US" sz="2400" b="1" dirty="0" smtClean="0"/>
              <a:t>We visited few companies to study various types of systems.</a:t>
            </a:r>
          </a:p>
          <a:p>
            <a:pPr algn="just">
              <a:buFont typeface="Wingdings" panose="05000000000000000000" pitchFamily="2" charset="2"/>
              <a:buChar char="v"/>
            </a:pPr>
            <a:r>
              <a:rPr lang="en-US" sz="2400" b="1" dirty="0" smtClean="0"/>
              <a:t>We choose to visit companies which are using a minimum technology facilities and which are using  very modern technology for their process. </a:t>
            </a:r>
          </a:p>
          <a:p>
            <a:pPr algn="just">
              <a:buFont typeface="Wingdings" panose="05000000000000000000" pitchFamily="2" charset="2"/>
              <a:buChar char="v"/>
            </a:pPr>
            <a:r>
              <a:rPr lang="en-US" sz="2400" b="1" dirty="0" smtClean="0"/>
              <a:t>That helped us to get an idea about the range of technology facilities that are using by Sri Lankan News companies.</a:t>
            </a:r>
          </a:p>
          <a:p>
            <a:pPr algn="just">
              <a:buFont typeface="Wingdings" panose="05000000000000000000" pitchFamily="2" charset="2"/>
              <a:buChar char="v"/>
            </a:pPr>
            <a:r>
              <a:rPr lang="en-US" sz="2400" b="1" dirty="0" smtClean="0"/>
              <a:t>Understood the common Issues all of them are facing in their current Systems.</a:t>
            </a:r>
            <a:endParaRPr lang="en-US" sz="2400" b="1" dirty="0"/>
          </a:p>
        </p:txBody>
      </p:sp>
      <p:sp>
        <p:nvSpPr>
          <p:cNvPr id="4" name="Title 3"/>
          <p:cNvSpPr>
            <a:spLocks noGrp="1"/>
          </p:cNvSpPr>
          <p:nvPr>
            <p:ph type="title"/>
          </p:nvPr>
        </p:nvSpPr>
        <p:spPr>
          <a:xfrm>
            <a:off x="1065212" y="152400"/>
            <a:ext cx="9067800" cy="1066800"/>
          </a:xfrm>
        </p:spPr>
        <p:txBody>
          <a:bodyPr/>
          <a:lstStyle/>
          <a:p>
            <a:r>
              <a:rPr lang="en-US" dirty="0" smtClean="0"/>
              <a:t>Studying the Current real world systems</a:t>
            </a:r>
            <a:endParaRPr lang="en-US" dirty="0"/>
          </a:p>
        </p:txBody>
      </p:sp>
    </p:spTree>
    <p:extLst>
      <p:ext uri="{BB962C8B-B14F-4D97-AF65-F5344CB8AC3E}">
        <p14:creationId xmlns:p14="http://schemas.microsoft.com/office/powerpoint/2010/main" val="338813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2212" y="0"/>
            <a:ext cx="3695700" cy="609600"/>
          </a:xfrm>
        </p:spPr>
        <p:txBody>
          <a:bodyPr/>
          <a:lstStyle/>
          <a:p>
            <a:r>
              <a:rPr lang="en-US" dirty="0" smtClean="0"/>
              <a:t>Issues we found</a:t>
            </a:r>
            <a:endParaRPr lang="en-US" dirty="0"/>
          </a:p>
        </p:txBody>
      </p:sp>
      <p:sp>
        <p:nvSpPr>
          <p:cNvPr id="3" name="Content Placeholder 2"/>
          <p:cNvSpPr>
            <a:spLocks noGrp="1"/>
          </p:cNvSpPr>
          <p:nvPr>
            <p:ph idx="1"/>
          </p:nvPr>
        </p:nvSpPr>
        <p:spPr>
          <a:xfrm>
            <a:off x="398462" y="1143000"/>
            <a:ext cx="10363200" cy="4572000"/>
          </a:xfrm>
        </p:spPr>
        <p:txBody>
          <a:bodyPr>
            <a:noAutofit/>
          </a:bodyPr>
          <a:lstStyle/>
          <a:p>
            <a:pPr>
              <a:buFont typeface="Wingdings" panose="05000000000000000000" pitchFamily="2" charset="2"/>
              <a:buChar char="v"/>
            </a:pPr>
            <a:r>
              <a:rPr lang="en-US" sz="2400" b="1" dirty="0" smtClean="0"/>
              <a:t>There is a considerable probability of misunderstanding the communication between news room and the reporter </a:t>
            </a:r>
          </a:p>
          <a:p>
            <a:pPr>
              <a:buFont typeface="Wingdings" panose="05000000000000000000" pitchFamily="2" charset="2"/>
              <a:buChar char="v"/>
            </a:pPr>
            <a:r>
              <a:rPr lang="en-US" sz="2400" b="1" dirty="0"/>
              <a:t> </a:t>
            </a:r>
            <a:r>
              <a:rPr lang="en-US" sz="2400" b="1" dirty="0" smtClean="0"/>
              <a:t>Advising provincial Reporters to cover an incident is a fully manual process through a call.</a:t>
            </a:r>
          </a:p>
          <a:p>
            <a:pPr>
              <a:buFont typeface="Wingdings" panose="05000000000000000000" pitchFamily="2" charset="2"/>
              <a:buChar char="v"/>
            </a:pPr>
            <a:r>
              <a:rPr lang="en-US" sz="2400" b="1" dirty="0" smtClean="0"/>
              <a:t>Its hard to view each reporters activity for a one person at one time</a:t>
            </a:r>
          </a:p>
          <a:p>
            <a:pPr>
              <a:buFont typeface="Wingdings" panose="05000000000000000000" pitchFamily="2" charset="2"/>
              <a:buChar char="v"/>
            </a:pPr>
            <a:r>
              <a:rPr lang="en-US" sz="2400" b="1" dirty="0" smtClean="0"/>
              <a:t>There are some valuable time wasting when finalizing the monthly payment for a reporter. Need to check many written papers</a:t>
            </a:r>
          </a:p>
          <a:p>
            <a:pPr>
              <a:buFont typeface="Wingdings" panose="05000000000000000000" pitchFamily="2" charset="2"/>
              <a:buChar char="v"/>
            </a:pPr>
            <a:r>
              <a:rPr lang="en-US" sz="2400" b="1" dirty="0" smtClean="0"/>
              <a:t>Some middle important news can be missing</a:t>
            </a:r>
          </a:p>
          <a:p>
            <a:pPr>
              <a:buFont typeface="Wingdings" panose="05000000000000000000" pitchFamily="2" charset="2"/>
              <a:buChar char="v"/>
            </a:pPr>
            <a:r>
              <a:rPr lang="en-US" sz="2400" b="1" dirty="0" smtClean="0"/>
              <a:t>Its very complicate to handle this process for a one or few people, There is a requirement of more people to handle each group of reporters from each area. </a:t>
            </a:r>
            <a:r>
              <a:rPr lang="en-US" sz="2400" b="1" dirty="0"/>
              <a:t>I</a:t>
            </a:r>
            <a:r>
              <a:rPr lang="en-US" sz="2400" b="1" dirty="0" smtClean="0"/>
              <a:t>t is an extra cost. </a:t>
            </a:r>
            <a:endParaRPr lang="en-US" sz="2400" b="1" dirty="0"/>
          </a:p>
        </p:txBody>
      </p:sp>
    </p:spTree>
    <p:extLst>
      <p:ext uri="{BB962C8B-B14F-4D97-AF65-F5344CB8AC3E}">
        <p14:creationId xmlns:p14="http://schemas.microsoft.com/office/powerpoint/2010/main" val="1173429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7912" y="228600"/>
            <a:ext cx="3581400" cy="685800"/>
          </a:xfrm>
        </p:spPr>
        <p:txBody>
          <a:bodyPr/>
          <a:lstStyle/>
          <a:p>
            <a:r>
              <a:rPr lang="en-US" dirty="0" smtClean="0"/>
              <a:t>Current System</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613" y="1219201"/>
            <a:ext cx="1600200" cy="1525274"/>
          </a:xfrm>
          <a:prstGeom prst="rect">
            <a:avLst/>
          </a:prstGeom>
        </p:spPr>
      </p:pic>
      <p:sp>
        <p:nvSpPr>
          <p:cNvPr id="5" name="Right Arrow 4"/>
          <p:cNvSpPr/>
          <p:nvPr/>
        </p:nvSpPr>
        <p:spPr>
          <a:xfrm rot="1412354">
            <a:off x="2055813" y="2732851"/>
            <a:ext cx="1038225" cy="609600"/>
          </a:xfrm>
          <a:prstGeom prst="right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7912" y="3200400"/>
            <a:ext cx="3438395" cy="2573066"/>
          </a:xfrm>
          <a:prstGeom prst="rect">
            <a:avLst/>
          </a:prstGeom>
        </p:spPr>
      </p:pic>
      <p:sp>
        <p:nvSpPr>
          <p:cNvPr id="7" name="Right Arrow 6"/>
          <p:cNvSpPr/>
          <p:nvPr/>
        </p:nvSpPr>
        <p:spPr>
          <a:xfrm rot="18936310">
            <a:off x="6680199" y="3219610"/>
            <a:ext cx="1038225" cy="609600"/>
          </a:xfrm>
          <a:prstGeom prst="right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83474" y="1219201"/>
            <a:ext cx="2560583" cy="1920437"/>
          </a:xfrm>
          <a:prstGeom prst="rect">
            <a:avLst/>
          </a:prstGeom>
        </p:spPr>
      </p:pic>
    </p:spTree>
    <p:extLst>
      <p:ext uri="{BB962C8B-B14F-4D97-AF65-F5344CB8AC3E}">
        <p14:creationId xmlns:p14="http://schemas.microsoft.com/office/powerpoint/2010/main" val="271281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2212" y="152400"/>
            <a:ext cx="2743200" cy="762000"/>
          </a:xfrm>
        </p:spPr>
        <p:txBody>
          <a:bodyPr/>
          <a:lstStyle/>
          <a:p>
            <a:r>
              <a:rPr lang="en-US" dirty="0"/>
              <a:t>O</a:t>
            </a:r>
            <a:r>
              <a:rPr lang="en-US" dirty="0" smtClean="0"/>
              <a:t>ur System</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812" y="1752600"/>
            <a:ext cx="1576387" cy="150257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9812" y="4038600"/>
            <a:ext cx="2667000" cy="1879600"/>
          </a:xfrm>
          <a:prstGeom prst="rect">
            <a:avLst/>
          </a:prstGeom>
        </p:spPr>
      </p:pic>
      <p:grpSp>
        <p:nvGrpSpPr>
          <p:cNvPr id="10" name="Group 9"/>
          <p:cNvGrpSpPr/>
          <p:nvPr/>
        </p:nvGrpSpPr>
        <p:grpSpPr>
          <a:xfrm>
            <a:off x="7389812" y="1358685"/>
            <a:ext cx="2614100" cy="2614100"/>
            <a:chOff x="7389812" y="1358685"/>
            <a:chExt cx="2614100" cy="2614100"/>
          </a:xfrm>
        </p:grpSpPr>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89812" y="1358685"/>
              <a:ext cx="2614100" cy="2614100"/>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37612" y="2590800"/>
              <a:ext cx="712491" cy="381000"/>
            </a:xfrm>
            <a:prstGeom prst="rect">
              <a:avLst/>
            </a:prstGeom>
          </p:spPr>
        </p:pic>
      </p:grpSp>
      <p:sp>
        <p:nvSpPr>
          <p:cNvPr id="8" name="Right Arrow 7"/>
          <p:cNvSpPr/>
          <p:nvPr/>
        </p:nvSpPr>
        <p:spPr>
          <a:xfrm rot="1412354">
            <a:off x="2210546" y="3430676"/>
            <a:ext cx="1038225" cy="609600"/>
          </a:xfrm>
          <a:prstGeom prst="right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9" name="Right Arrow 8"/>
          <p:cNvSpPr/>
          <p:nvPr/>
        </p:nvSpPr>
        <p:spPr>
          <a:xfrm rot="18998689">
            <a:off x="6870700" y="4257613"/>
            <a:ext cx="1038225" cy="609600"/>
          </a:xfrm>
          <a:prstGeom prst="right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428532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1113" y="838200"/>
            <a:ext cx="5715000" cy="685800"/>
          </a:xfrm>
        </p:spPr>
        <p:txBody>
          <a:bodyPr/>
          <a:lstStyle/>
          <a:p>
            <a:r>
              <a:rPr lang="en-US" b="0" dirty="0"/>
              <a:t>HIERARCHY DIAGRAM</a:t>
            </a:r>
            <a:endParaRPr lang="en-US" dirty="0"/>
          </a:p>
        </p:txBody>
      </p:sp>
      <p:pic>
        <p:nvPicPr>
          <p:cNvPr id="2050" name="Picture 2" descr="Untitle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17319" y="2004744"/>
            <a:ext cx="6182588" cy="3839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9154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usiness strategy presentation">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strategy presentation.potx" id="{EB0D3B34-B7D6-4C45-8EC6-74593BA23307}" vid="{3C7E45A4-4E96-419A-A06F-C7909FE41FBD}"/>
    </a:ext>
  </a:extLst>
</a:theme>
</file>

<file path=ppt/theme/theme2.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53E1689-1E09-4ADC-A5E7-6718BF79A8A6}">
  <ds:schemaRefs>
    <ds:schemaRef ds:uri="http://schemas.microsoft.com/sharepoint/v3/contenttype/forms"/>
  </ds:schemaRefs>
</ds:datastoreItem>
</file>

<file path=customXml/itemProps2.xml><?xml version="1.0" encoding="utf-8"?>
<ds:datastoreItem xmlns:ds="http://schemas.openxmlformats.org/officeDocument/2006/customXml" ds:itemID="{3FFF1070-8794-47AC-90B7-1F2E078096FF}">
  <ds:schemaRefs>
    <ds:schemaRef ds:uri="40262f94-9f35-4ac3-9a90-690165a166b7"/>
    <ds:schemaRef ds:uri="a4f35948-e619-41b3-aa29-22878b09cfd2"/>
    <ds:schemaRef ds:uri="http://www.w3.org/XML/1998/namespace"/>
    <ds:schemaRef ds:uri="http://purl.org/dc/elements/1.1/"/>
    <ds:schemaRef ds:uri="http://schemas.microsoft.com/office/2006/documentManagement/types"/>
    <ds:schemaRef ds:uri="http://schemas.microsoft.com/office/2006/metadata/properties"/>
    <ds:schemaRef ds:uri="http://purl.org/dc/dcmitype/"/>
    <ds:schemaRef ds:uri="http://purl.org/dc/terms/"/>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7CB30B94-6D3B-4C91-947C-5EB8E8EFFE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Business strategy presentation</Template>
  <TotalTime>341</TotalTime>
  <Words>817</Words>
  <Application>Microsoft Office PowerPoint</Application>
  <PresentationFormat>Custom</PresentationFormat>
  <Paragraphs>106</Paragraphs>
  <Slides>26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Abadi MT Condensed Extra Bold</vt:lpstr>
      <vt:lpstr>Adobe Fan Heiti Std B</vt:lpstr>
      <vt:lpstr>Arial</vt:lpstr>
      <vt:lpstr>Calibri</vt:lpstr>
      <vt:lpstr>Century Gothic</vt:lpstr>
      <vt:lpstr>Palatino Linotype</vt:lpstr>
      <vt:lpstr>Times New Roman</vt:lpstr>
      <vt:lpstr>Wingdings</vt:lpstr>
      <vt:lpstr>Business strategy presentation</vt:lpstr>
      <vt:lpstr>GROUP 13</vt:lpstr>
      <vt:lpstr>Our Team</vt:lpstr>
      <vt:lpstr>Introducing</vt:lpstr>
      <vt:lpstr>Our Client</vt:lpstr>
      <vt:lpstr>Studying the Current real world systems</vt:lpstr>
      <vt:lpstr>Issues we found</vt:lpstr>
      <vt:lpstr>Current System</vt:lpstr>
      <vt:lpstr>Our System</vt:lpstr>
      <vt:lpstr>HIERARCHY DIAGRAM</vt:lpstr>
      <vt:lpstr>Objectives</vt:lpstr>
      <vt:lpstr>Functional requirements</vt:lpstr>
      <vt:lpstr>Functional requirements </vt:lpstr>
      <vt:lpstr>Non-functional requirements</vt:lpstr>
      <vt:lpstr>BENEFITS</vt:lpstr>
      <vt:lpstr>ANALYSIS</vt:lpstr>
      <vt:lpstr>TECHNICAL FEASIBILITY</vt:lpstr>
      <vt:lpstr>OPERATIONAL FEASIBILITY</vt:lpstr>
      <vt:lpstr>SCHEDULE FEASIBILITY</vt:lpstr>
      <vt:lpstr>Development Methodologies </vt:lpstr>
      <vt:lpstr>PowerPoint Presentation</vt:lpstr>
      <vt:lpstr>PowerPoint Presentation</vt:lpstr>
      <vt:lpstr>PowerPoint Presentation</vt:lpstr>
      <vt:lpstr>Technologies we use</vt:lpstr>
      <vt:lpstr>HIGH LEVEL ARCHITECTURE DIAGRAM</vt:lpstr>
      <vt:lpstr>DELIVERABLES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13</dc:title>
  <dc:creator>Danushka Sanjaya</dc:creator>
  <cp:lastModifiedBy>DELL</cp:lastModifiedBy>
  <cp:revision>26</cp:revision>
  <dcterms:created xsi:type="dcterms:W3CDTF">2017-03-29T18:07:05Z</dcterms:created>
  <dcterms:modified xsi:type="dcterms:W3CDTF">2017-04-01T06:41:54Z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74069400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