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4" r:id="rId1"/>
  </p:sldMasterIdLst>
  <p:sldIdLst>
    <p:sldId id="256" r:id="rId2"/>
    <p:sldId id="257" r:id="rId3"/>
    <p:sldId id="258" r:id="rId4"/>
    <p:sldId id="259" r:id="rId5"/>
    <p:sldId id="260" r:id="rId6"/>
    <p:sldId id="281" r:id="rId7"/>
    <p:sldId id="273" r:id="rId8"/>
    <p:sldId id="278" r:id="rId9"/>
    <p:sldId id="277" r:id="rId10"/>
    <p:sldId id="279" r:id="rId11"/>
    <p:sldId id="280"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1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5" d="100"/>
          <a:sy n="75" d="100"/>
        </p:scale>
        <p:origin x="-5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5/27/2024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8803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601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689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564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924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672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2398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431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575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795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125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5/27/2024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0900697"/>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56" y="0"/>
            <a:ext cx="12453676" cy="1681842"/>
          </a:xfrm>
        </p:spPr>
        <p:txBody>
          <a:bodyPr>
            <a:normAutofit/>
          </a:bodyPr>
          <a:lstStyle/>
          <a:p>
            <a:r>
              <a:rPr lang="en-US" sz="9600" dirty="0" smtClean="0"/>
              <a:t>         WELCOME…</a:t>
            </a:r>
            <a:endParaRPr lang="en-US" sz="9600" dirty="0"/>
          </a:p>
        </p:txBody>
      </p:sp>
      <p:sp>
        <p:nvSpPr>
          <p:cNvPr id="3" name="Subtitle 2"/>
          <p:cNvSpPr>
            <a:spLocks noGrp="1"/>
          </p:cNvSpPr>
          <p:nvPr>
            <p:ph type="subTitle" idx="1"/>
          </p:nvPr>
        </p:nvSpPr>
        <p:spPr>
          <a:xfrm>
            <a:off x="2542233" y="2808514"/>
            <a:ext cx="7924381" cy="1975758"/>
          </a:xfrm>
        </p:spPr>
        <p:txBody>
          <a:bodyPr>
            <a:noAutofit/>
          </a:bodyPr>
          <a:lstStyle/>
          <a:p>
            <a:r>
              <a:rPr lang="en-US" sz="4800" dirty="0" smtClean="0">
                <a:solidFill>
                  <a:schemeClr val="tx1"/>
                </a:solidFill>
                <a:latin typeface="Algerian" panose="04020705040A02060702" pitchFamily="82" charset="0"/>
              </a:rPr>
              <a:t>ENHANCING ORIO’S  MANAGEMENT  SYSTEM           (POS )</a:t>
            </a:r>
            <a:endParaRPr lang="en-US" sz="48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0098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2700" y="2374900"/>
            <a:ext cx="8978900" cy="1107996"/>
          </a:xfrm>
          <a:prstGeom prst="rect">
            <a:avLst/>
          </a:prstGeom>
          <a:noFill/>
        </p:spPr>
        <p:txBody>
          <a:bodyPr wrap="square" rtlCol="0">
            <a:spAutoFit/>
          </a:bodyPr>
          <a:lstStyle/>
          <a:p>
            <a:pPr algn="ctr"/>
            <a:r>
              <a:rPr lang="en-US" sz="6600" b="1" dirty="0" smtClean="0"/>
              <a:t>Use case diagram</a:t>
            </a:r>
            <a:endParaRPr lang="en-US" sz="6600" b="1" dirty="0"/>
          </a:p>
        </p:txBody>
      </p:sp>
    </p:spTree>
    <p:extLst>
      <p:ext uri="{BB962C8B-B14F-4D97-AF65-F5344CB8AC3E}">
        <p14:creationId xmlns:p14="http://schemas.microsoft.com/office/powerpoint/2010/main" val="171618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0"/>
            <a:ext cx="7759700" cy="6858000"/>
          </a:xfrm>
          <a:prstGeom prst="rect">
            <a:avLst/>
          </a:prstGeom>
        </p:spPr>
      </p:pic>
    </p:spTree>
    <p:extLst>
      <p:ext uri="{BB962C8B-B14F-4D97-AF65-F5344CB8AC3E}">
        <p14:creationId xmlns:p14="http://schemas.microsoft.com/office/powerpoint/2010/main" val="92293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6316" y="1387930"/>
            <a:ext cx="10722428" cy="7102928"/>
          </a:xfrm>
        </p:spPr>
        <p:txBody>
          <a:bodyPr>
            <a:normAutofit/>
          </a:bodyPr>
          <a:lstStyle/>
          <a:p>
            <a:r>
              <a:rPr lang="en-US" sz="2800" b="1" dirty="0" smtClean="0">
                <a:solidFill>
                  <a:schemeClr val="tx1"/>
                </a:solidFill>
              </a:rPr>
              <a:t>In </a:t>
            </a:r>
            <a:r>
              <a:rPr lang="en-US" sz="2800" b="1" dirty="0">
                <a:solidFill>
                  <a:schemeClr val="tx1"/>
                </a:solidFill>
              </a:rPr>
              <a:t>conclusion, </a:t>
            </a:r>
            <a:endParaRPr lang="en-US" sz="2800" b="1" dirty="0" smtClean="0">
              <a:solidFill>
                <a:schemeClr val="tx1"/>
              </a:solidFill>
            </a:endParaRPr>
          </a:p>
          <a:p>
            <a:r>
              <a:rPr lang="en-US" sz="2800" dirty="0">
                <a:solidFill>
                  <a:schemeClr val="tx1"/>
                </a:solidFill>
              </a:rPr>
              <a:t>O</a:t>
            </a:r>
            <a:r>
              <a:rPr lang="en-US" sz="2800" dirty="0" smtClean="0">
                <a:solidFill>
                  <a:schemeClr val="tx1"/>
                </a:solidFill>
              </a:rPr>
              <a:t>ur </a:t>
            </a:r>
            <a:r>
              <a:rPr lang="en-US" sz="2800" dirty="0">
                <a:solidFill>
                  <a:schemeClr val="tx1"/>
                </a:solidFill>
              </a:rPr>
              <a:t>project represents a significant leap towards modernizing the operations of our client's ice cream shop. By transitioning from manual bookkeeping to a digital </a:t>
            </a:r>
            <a:r>
              <a:rPr lang="en-US" sz="2800" dirty="0" smtClean="0">
                <a:solidFill>
                  <a:schemeClr val="tx1"/>
                </a:solidFill>
              </a:rPr>
              <a:t>POS </a:t>
            </a:r>
            <a:r>
              <a:rPr lang="en-US" sz="2800" dirty="0">
                <a:solidFill>
                  <a:schemeClr val="tx1"/>
                </a:solidFill>
              </a:rPr>
              <a:t>system, we are not only enhancing the efficiency of daily transactions but also paving the way for more informed business strategies. We'd like to extend our deepest gratitude to our client for entrusting us with this project, and to everyone who has supported us throughout this journey. Thank you for the opportunity to make a difference.</a:t>
            </a:r>
          </a:p>
        </p:txBody>
      </p:sp>
      <p:sp>
        <p:nvSpPr>
          <p:cNvPr id="4" name="Title 3"/>
          <p:cNvSpPr>
            <a:spLocks noGrp="1"/>
          </p:cNvSpPr>
          <p:nvPr>
            <p:ph type="title"/>
          </p:nvPr>
        </p:nvSpPr>
        <p:spPr>
          <a:xfrm>
            <a:off x="1750424" y="-1197012"/>
            <a:ext cx="9418320" cy="2106387"/>
          </a:xfrm>
        </p:spPr>
        <p:txBody>
          <a:bodyPr>
            <a:normAutofit/>
          </a:bodyPr>
          <a:lstStyle/>
          <a:p>
            <a:r>
              <a:rPr lang="en-US" sz="4800" b="1" dirty="0" smtClean="0"/>
              <a:t>ENDING &amp; THANKING</a:t>
            </a:r>
            <a:endParaRPr lang="en-US" sz="4800" b="1" dirty="0"/>
          </a:p>
        </p:txBody>
      </p:sp>
    </p:spTree>
    <p:extLst>
      <p:ext uri="{BB962C8B-B14F-4D97-AF65-F5344CB8AC3E}">
        <p14:creationId xmlns:p14="http://schemas.microsoft.com/office/powerpoint/2010/main" val="87535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1" y="365759"/>
            <a:ext cx="10037499" cy="3487783"/>
          </a:xfrm>
        </p:spPr>
        <p:txBody>
          <a:bodyPr>
            <a:normAutofit/>
          </a:bodyPr>
          <a:lstStyle/>
          <a:p>
            <a:r>
              <a:rPr lang="en-US" dirty="0"/>
              <a:t> </a:t>
            </a:r>
            <a:r>
              <a:rPr lang="en-US" dirty="0" smtClean="0"/>
              <a:t>  </a:t>
            </a:r>
            <a:r>
              <a:rPr lang="en-US" sz="9600" dirty="0" smtClean="0">
                <a:latin typeface="Algerian" panose="04020705040A02060702" pitchFamily="82" charset="0"/>
              </a:rPr>
              <a:t>THANK YOU!!!</a:t>
            </a:r>
            <a:endParaRPr lang="en-US" sz="9600" dirty="0">
              <a:latin typeface="Algerian" panose="04020705040A02060702" pitchFamily="82" charset="0"/>
            </a:endParaRPr>
          </a:p>
        </p:txBody>
      </p:sp>
    </p:spTree>
    <p:extLst>
      <p:ext uri="{BB962C8B-B14F-4D97-AF65-F5344CB8AC3E}">
        <p14:creationId xmlns:p14="http://schemas.microsoft.com/office/powerpoint/2010/main" val="2899417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GROUP MEMBERS (09)</a:t>
            </a:r>
            <a:endParaRPr lang="en-US" dirty="0"/>
          </a:p>
        </p:txBody>
      </p:sp>
      <p:sp>
        <p:nvSpPr>
          <p:cNvPr id="3" name="Content Placeholder 2"/>
          <p:cNvSpPr>
            <a:spLocks noGrp="1"/>
          </p:cNvSpPr>
          <p:nvPr>
            <p:ph idx="1"/>
          </p:nvPr>
        </p:nvSpPr>
        <p:spPr>
          <a:xfrm>
            <a:off x="1159529" y="244929"/>
            <a:ext cx="9897325" cy="6204857"/>
          </a:xfrm>
        </p:spPr>
        <p:txBody>
          <a:bodyPr>
            <a:normAutofit/>
          </a:bodyPr>
          <a:lstStyle/>
          <a:p>
            <a:pPr marL="0" indent="0">
              <a:buNone/>
            </a:pPr>
            <a:endParaRPr lang="en-US" sz="3200" b="1" dirty="0" smtClean="0">
              <a:solidFill>
                <a:schemeClr val="accent1"/>
              </a:solidFill>
              <a:latin typeface="Bookman Old Style" panose="02050604050505020204" pitchFamily="18" charset="0"/>
            </a:endParaRPr>
          </a:p>
          <a:p>
            <a:pPr marL="0" indent="0">
              <a:buNone/>
            </a:pPr>
            <a:r>
              <a:rPr lang="en-US" sz="3200" b="1" dirty="0" smtClean="0">
                <a:solidFill>
                  <a:schemeClr val="accent1"/>
                </a:solidFill>
                <a:latin typeface="Bookman Old Style" panose="02050604050505020204" pitchFamily="18" charset="0"/>
              </a:rPr>
              <a:t>    </a:t>
            </a:r>
          </a:p>
          <a:p>
            <a:pPr marL="0" indent="0">
              <a:buNone/>
            </a:pPr>
            <a:r>
              <a:rPr lang="en-US" sz="3200" b="1" dirty="0" smtClean="0">
                <a:solidFill>
                  <a:schemeClr val="accent1"/>
                </a:solidFill>
                <a:latin typeface="Bookman Old Style" panose="02050604050505020204" pitchFamily="18" charset="0"/>
              </a:rPr>
              <a:t>   </a:t>
            </a:r>
          </a:p>
          <a:p>
            <a:pPr marL="0" indent="0">
              <a:buNone/>
            </a:pPr>
            <a:r>
              <a:rPr lang="en-US" sz="3200" b="1" dirty="0">
                <a:solidFill>
                  <a:schemeClr val="accent1"/>
                </a:solidFill>
                <a:latin typeface="Bookman Old Style" panose="02050604050505020204" pitchFamily="18" charset="0"/>
              </a:rPr>
              <a:t> </a:t>
            </a:r>
            <a:r>
              <a:rPr lang="en-US" sz="3200" b="1" dirty="0" smtClean="0">
                <a:solidFill>
                  <a:schemeClr val="accent1"/>
                </a:solidFill>
                <a:latin typeface="Bookman Old Style" panose="02050604050505020204" pitchFamily="18" charset="0"/>
              </a:rPr>
              <a:t>   0055 </a:t>
            </a:r>
            <a:r>
              <a:rPr lang="en-US" sz="3200" b="1" dirty="0" err="1" smtClean="0">
                <a:solidFill>
                  <a:schemeClr val="accent1"/>
                </a:solidFill>
                <a:latin typeface="Bookman Old Style" panose="02050604050505020204" pitchFamily="18" charset="0"/>
              </a:rPr>
              <a:t>Dhanuska</a:t>
            </a:r>
            <a:endParaRPr lang="en-US" sz="3200" b="1" dirty="0" smtClean="0">
              <a:solidFill>
                <a:schemeClr val="accent1"/>
              </a:solidFill>
              <a:latin typeface="Bookman Old Style" panose="02050604050505020204" pitchFamily="18" charset="0"/>
            </a:endParaRPr>
          </a:p>
          <a:p>
            <a:pPr marL="0" indent="0">
              <a:buNone/>
            </a:pPr>
            <a:r>
              <a:rPr lang="en-US" sz="3200" b="1" dirty="0">
                <a:solidFill>
                  <a:schemeClr val="accent1"/>
                </a:solidFill>
                <a:latin typeface="Bookman Old Style" panose="02050604050505020204" pitchFamily="18" charset="0"/>
              </a:rPr>
              <a:t> </a:t>
            </a:r>
            <a:r>
              <a:rPr lang="en-US" sz="3200" b="1" dirty="0" smtClean="0">
                <a:solidFill>
                  <a:schemeClr val="accent1"/>
                </a:solidFill>
                <a:latin typeface="Bookman Old Style" panose="02050604050505020204" pitchFamily="18" charset="0"/>
              </a:rPr>
              <a:t>   0030 </a:t>
            </a:r>
            <a:r>
              <a:rPr lang="en-US" sz="3200" b="1" dirty="0" err="1" smtClean="0">
                <a:solidFill>
                  <a:schemeClr val="accent1"/>
                </a:solidFill>
                <a:latin typeface="Bookman Old Style" panose="02050604050505020204" pitchFamily="18" charset="0"/>
              </a:rPr>
              <a:t>Ihshana</a:t>
            </a:r>
            <a:endParaRPr lang="en-US" sz="3200" b="1" dirty="0" smtClean="0">
              <a:solidFill>
                <a:schemeClr val="accent1"/>
              </a:solidFill>
              <a:latin typeface="Bookman Old Style" panose="02050604050505020204" pitchFamily="18" charset="0"/>
            </a:endParaRPr>
          </a:p>
          <a:p>
            <a:pPr marL="0" indent="0">
              <a:buNone/>
            </a:pPr>
            <a:r>
              <a:rPr lang="en-US" sz="3200" b="1" dirty="0" smtClean="0">
                <a:solidFill>
                  <a:schemeClr val="accent1"/>
                </a:solidFill>
                <a:latin typeface="Bookman Old Style" panose="02050604050505020204" pitchFamily="18" charset="0"/>
              </a:rPr>
              <a:t>    0013 </a:t>
            </a:r>
            <a:r>
              <a:rPr lang="en-US" sz="3200" b="1" dirty="0" err="1" smtClean="0">
                <a:solidFill>
                  <a:schemeClr val="accent1"/>
                </a:solidFill>
                <a:latin typeface="Bookman Old Style" panose="02050604050505020204" pitchFamily="18" charset="0"/>
              </a:rPr>
              <a:t>Hathika</a:t>
            </a:r>
            <a:endParaRPr lang="en-US" sz="3200" b="1" dirty="0" smtClean="0">
              <a:solidFill>
                <a:schemeClr val="accent1"/>
              </a:solidFill>
              <a:latin typeface="Bookman Old Style" panose="02050604050505020204" pitchFamily="18" charset="0"/>
            </a:endParaRPr>
          </a:p>
          <a:p>
            <a:pPr marL="0" indent="0">
              <a:buNone/>
            </a:pPr>
            <a:r>
              <a:rPr lang="en-US" sz="3200" b="1" dirty="0" smtClean="0">
                <a:solidFill>
                  <a:schemeClr val="accent1"/>
                </a:solidFill>
                <a:latin typeface="Bookman Old Style" panose="02050604050505020204" pitchFamily="18" charset="0"/>
              </a:rPr>
              <a:t>    0080 </a:t>
            </a:r>
            <a:r>
              <a:rPr lang="en-US" sz="3200" b="1" dirty="0" err="1" smtClean="0">
                <a:solidFill>
                  <a:schemeClr val="accent1"/>
                </a:solidFill>
                <a:latin typeface="Bookman Old Style" panose="02050604050505020204" pitchFamily="18" charset="0"/>
              </a:rPr>
              <a:t>Kavin</a:t>
            </a:r>
            <a:r>
              <a:rPr lang="en-US" sz="3200" b="1" dirty="0" smtClean="0">
                <a:solidFill>
                  <a:schemeClr val="accent1"/>
                </a:solidFill>
                <a:latin typeface="Bookman Old Style" panose="02050604050505020204" pitchFamily="18" charset="0"/>
              </a:rPr>
              <a:t> </a:t>
            </a:r>
            <a:r>
              <a:rPr lang="en-US" sz="3200" b="1" dirty="0" err="1" smtClean="0">
                <a:solidFill>
                  <a:schemeClr val="accent1"/>
                </a:solidFill>
                <a:latin typeface="Bookman Old Style" panose="02050604050505020204" pitchFamily="18" charset="0"/>
              </a:rPr>
              <a:t>priya</a:t>
            </a:r>
            <a:endParaRPr lang="en-US" sz="3200" b="1" dirty="0" smtClean="0">
              <a:solidFill>
                <a:schemeClr val="accent1"/>
              </a:solidFill>
              <a:latin typeface="Bookman Old Style" panose="02050604050505020204" pitchFamily="18" charset="0"/>
            </a:endParaRPr>
          </a:p>
          <a:p>
            <a:pPr marL="0" indent="0">
              <a:buNone/>
            </a:pPr>
            <a:r>
              <a:rPr lang="en-US" sz="3200" b="1" dirty="0" smtClean="0">
                <a:solidFill>
                  <a:schemeClr val="accent1"/>
                </a:solidFill>
                <a:latin typeface="Bookman Old Style" panose="02050604050505020204" pitchFamily="18" charset="0"/>
              </a:rPr>
              <a:t>    0052 </a:t>
            </a:r>
            <a:r>
              <a:rPr lang="en-US" sz="3200" b="1" dirty="0" err="1" smtClean="0">
                <a:solidFill>
                  <a:schemeClr val="accent1"/>
                </a:solidFill>
                <a:latin typeface="Bookman Old Style" panose="02050604050505020204" pitchFamily="18" charset="0"/>
              </a:rPr>
              <a:t>Dhanushi</a:t>
            </a:r>
            <a:endParaRPr lang="en-US" sz="3200" b="1" dirty="0" smtClean="0">
              <a:solidFill>
                <a:schemeClr val="accent1"/>
              </a:solidFill>
              <a:latin typeface="Bookman Old Style" panose="02050604050505020204" pitchFamily="18" charset="0"/>
            </a:endParaRPr>
          </a:p>
          <a:p>
            <a:pPr marL="0" indent="0">
              <a:buNone/>
            </a:pPr>
            <a:r>
              <a:rPr lang="en-US" sz="3200" b="1" dirty="0">
                <a:solidFill>
                  <a:schemeClr val="accent1"/>
                </a:solidFill>
                <a:latin typeface="Bookman Old Style" panose="02050604050505020204" pitchFamily="18" charset="0"/>
              </a:rPr>
              <a:t> </a:t>
            </a:r>
            <a:r>
              <a:rPr lang="en-US" sz="3200" b="1" dirty="0" smtClean="0">
                <a:solidFill>
                  <a:schemeClr val="accent1"/>
                </a:solidFill>
                <a:latin typeface="Bookman Old Style" panose="02050604050505020204" pitchFamily="18" charset="0"/>
              </a:rPr>
              <a:t>   0100 </a:t>
            </a:r>
            <a:r>
              <a:rPr lang="en-US" sz="3200" b="1" dirty="0" err="1" smtClean="0">
                <a:solidFill>
                  <a:schemeClr val="accent1"/>
                </a:solidFill>
                <a:latin typeface="Bookman Old Style" panose="02050604050505020204" pitchFamily="18" charset="0"/>
              </a:rPr>
              <a:t>Zainab</a:t>
            </a:r>
            <a:r>
              <a:rPr lang="en-US" sz="3200" b="1" dirty="0" smtClean="0">
                <a:solidFill>
                  <a:schemeClr val="accent1"/>
                </a:solidFill>
                <a:latin typeface="Bookman Old Style" panose="02050604050505020204" pitchFamily="18" charset="0"/>
              </a:rPr>
              <a:t>.</a:t>
            </a:r>
            <a:endParaRPr lang="en-US" sz="3200" b="1" dirty="0">
              <a:solidFill>
                <a:schemeClr val="accent1"/>
              </a:solidFill>
              <a:latin typeface="Bookman Old Style" panose="02050604050505020204" pitchFamily="18" charset="0"/>
            </a:endParaRPr>
          </a:p>
        </p:txBody>
      </p:sp>
      <p:sp>
        <p:nvSpPr>
          <p:cNvPr id="4" name="Text Placeholder 3"/>
          <p:cNvSpPr>
            <a:spLocks noGrp="1"/>
          </p:cNvSpPr>
          <p:nvPr>
            <p:ph type="body" sz="half" idx="4294967295"/>
          </p:nvPr>
        </p:nvSpPr>
        <p:spPr>
          <a:xfrm>
            <a:off x="8991600" y="2422525"/>
            <a:ext cx="3200400" cy="3292475"/>
          </a:xfrm>
        </p:spPr>
        <p:txBody>
          <a:bodyPr/>
          <a:lstStyle/>
          <a:p>
            <a:endParaRPr lang="en-US" dirty="0" smtClean="0"/>
          </a:p>
          <a:p>
            <a:endParaRPr lang="en-US" dirty="0"/>
          </a:p>
        </p:txBody>
      </p:sp>
    </p:spTree>
    <p:extLst>
      <p:ext uri="{BB962C8B-B14F-4D97-AF65-F5344CB8AC3E}">
        <p14:creationId xmlns:p14="http://schemas.microsoft.com/office/powerpoint/2010/main" val="188733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529" y="-522515"/>
            <a:ext cx="10386931" cy="1790265"/>
          </a:xfrm>
        </p:spPr>
        <p:txBody>
          <a:bodyPr>
            <a:normAutofit/>
          </a:bodyPr>
          <a:lstStyle/>
          <a:p>
            <a:r>
              <a:rPr lang="en-US" sz="4800" b="1" dirty="0" smtClean="0"/>
              <a:t>INTRODUCTION</a:t>
            </a:r>
            <a:endParaRPr lang="en-US" sz="4800" b="1" dirty="0"/>
          </a:p>
        </p:txBody>
      </p:sp>
      <p:sp>
        <p:nvSpPr>
          <p:cNvPr id="3" name="Text Placeholder 2"/>
          <p:cNvSpPr>
            <a:spLocks noGrp="1"/>
          </p:cNvSpPr>
          <p:nvPr>
            <p:ph type="body" idx="1"/>
          </p:nvPr>
        </p:nvSpPr>
        <p:spPr>
          <a:xfrm>
            <a:off x="587829" y="1567543"/>
            <a:ext cx="10613571" cy="3429000"/>
          </a:xfrm>
        </p:spPr>
        <p:txBody>
          <a:bodyPr>
            <a:noAutofit/>
          </a:bodyPr>
          <a:lstStyle/>
          <a:p>
            <a:r>
              <a:rPr lang="en-US" sz="3600" dirty="0">
                <a:solidFill>
                  <a:schemeClr val="tx1"/>
                </a:solidFill>
              </a:rPr>
              <a:t>Welcome everyone</a:t>
            </a:r>
            <a:r>
              <a:rPr lang="en-US" sz="2800" dirty="0">
                <a:solidFill>
                  <a:schemeClr val="tx1"/>
                </a:solidFill>
              </a:rPr>
              <a:t>, </a:t>
            </a:r>
            <a:r>
              <a:rPr lang="en-US" sz="2800" dirty="0" smtClean="0">
                <a:solidFill>
                  <a:schemeClr val="tx1"/>
                </a:solidFill>
              </a:rPr>
              <a:t>and </a:t>
            </a:r>
            <a:r>
              <a:rPr lang="en-US" sz="2800" dirty="0">
                <a:solidFill>
                  <a:schemeClr val="tx1"/>
                </a:solidFill>
              </a:rPr>
              <a:t>thank you for joining us today. </a:t>
            </a:r>
            <a:r>
              <a:rPr lang="en-US" sz="2800" dirty="0" smtClean="0">
                <a:solidFill>
                  <a:schemeClr val="tx1"/>
                </a:solidFill>
              </a:rPr>
              <a:t>Our </a:t>
            </a:r>
            <a:r>
              <a:rPr lang="en-US" sz="2800" dirty="0">
                <a:solidFill>
                  <a:schemeClr val="tx1"/>
                </a:solidFill>
              </a:rPr>
              <a:t>project focuses on developing a Point of Sale (</a:t>
            </a:r>
            <a:r>
              <a:rPr lang="en-US" sz="2800" dirty="0" smtClean="0">
                <a:solidFill>
                  <a:schemeClr val="tx1"/>
                </a:solidFill>
              </a:rPr>
              <a:t>POS</a:t>
            </a:r>
            <a:r>
              <a:rPr lang="en-US" sz="2800" dirty="0">
                <a:solidFill>
                  <a:schemeClr val="tx1"/>
                </a:solidFill>
              </a:rPr>
              <a:t>) system for a local ice cream shop, a client that has traditionally recorded their daily transactions in a book. Recognizing the limitations of manual record-keeping, our goal is to modernize and streamline their sales process by moving it to a digital platform. Our team of six has begun this journey by creating the foundational forms using the Java programming language, setting the stage for a comprehensive </a:t>
            </a:r>
            <a:r>
              <a:rPr lang="en-US" sz="2800" dirty="0" err="1">
                <a:solidFill>
                  <a:schemeClr val="tx1"/>
                </a:solidFill>
              </a:rPr>
              <a:t>PoS</a:t>
            </a:r>
            <a:r>
              <a:rPr lang="en-US" sz="2800" dirty="0">
                <a:solidFill>
                  <a:schemeClr val="tx1"/>
                </a:solidFill>
              </a:rPr>
              <a:t> system that meets our client's needs.</a:t>
            </a:r>
          </a:p>
        </p:txBody>
      </p:sp>
    </p:spTree>
    <p:extLst>
      <p:ext uri="{BB962C8B-B14F-4D97-AF65-F5344CB8AC3E}">
        <p14:creationId xmlns:p14="http://schemas.microsoft.com/office/powerpoint/2010/main" val="36417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443" y="-1837291"/>
            <a:ext cx="9418320" cy="2898648"/>
          </a:xfrm>
        </p:spPr>
        <p:txBody>
          <a:bodyPr>
            <a:normAutofit/>
          </a:bodyPr>
          <a:lstStyle/>
          <a:p>
            <a:r>
              <a:rPr lang="en-US" sz="4800" b="1" dirty="0" smtClean="0"/>
              <a:t>CLIENT REQUIREMENTS</a:t>
            </a:r>
            <a:endParaRPr lang="en-US" sz="4800" b="1" dirty="0"/>
          </a:p>
        </p:txBody>
      </p:sp>
      <p:sp>
        <p:nvSpPr>
          <p:cNvPr id="3" name="Text Placeholder 2"/>
          <p:cNvSpPr>
            <a:spLocks noGrp="1"/>
          </p:cNvSpPr>
          <p:nvPr>
            <p:ph type="body" idx="1"/>
          </p:nvPr>
        </p:nvSpPr>
        <p:spPr>
          <a:xfrm>
            <a:off x="576525" y="1663002"/>
            <a:ext cx="10678885" cy="7541363"/>
          </a:xfrm>
        </p:spPr>
        <p:txBody>
          <a:bodyPr>
            <a:normAutofit/>
          </a:bodyPr>
          <a:lstStyle/>
          <a:p>
            <a:r>
              <a:rPr lang="en-US" sz="3200" dirty="0">
                <a:solidFill>
                  <a:schemeClr val="tx1"/>
                </a:solidFill>
              </a:rPr>
              <a:t>Our client's main requirement was clear: transform the manual, time-consuming process of recording sales data into an efficient, computerized system. They needed a solution that could not only track sales, inventory, and customer information in real time but also be user-friendly for their employees. Additionally, the ability to generate reports easily and accurately was a key demand, aiming to improve business decisions and growth strategies.</a:t>
            </a:r>
          </a:p>
        </p:txBody>
      </p:sp>
    </p:spTree>
    <p:extLst>
      <p:ext uri="{BB962C8B-B14F-4D97-AF65-F5344CB8AC3E}">
        <p14:creationId xmlns:p14="http://schemas.microsoft.com/office/powerpoint/2010/main" val="101326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71" y="-2963962"/>
            <a:ext cx="9493674" cy="4041648"/>
          </a:xfrm>
        </p:spPr>
        <p:txBody>
          <a:bodyPr>
            <a:normAutofit/>
          </a:bodyPr>
          <a:lstStyle/>
          <a:p>
            <a:r>
              <a:rPr lang="en-US" sz="4800" b="1" dirty="0" smtClean="0"/>
              <a:t>OBJECTIVES &amp; SOLUTIONS</a:t>
            </a:r>
            <a:endParaRPr lang="en-US" sz="4800" b="1" dirty="0"/>
          </a:p>
        </p:txBody>
      </p:sp>
      <p:sp>
        <p:nvSpPr>
          <p:cNvPr id="3" name="Text Placeholder 2"/>
          <p:cNvSpPr>
            <a:spLocks noGrp="1"/>
          </p:cNvSpPr>
          <p:nvPr>
            <p:ph type="body" idx="1"/>
          </p:nvPr>
        </p:nvSpPr>
        <p:spPr>
          <a:xfrm>
            <a:off x="702129" y="1632857"/>
            <a:ext cx="10629899" cy="4261757"/>
          </a:xfrm>
        </p:spPr>
        <p:txBody>
          <a:bodyPr>
            <a:noAutofit/>
          </a:bodyPr>
          <a:lstStyle/>
          <a:p>
            <a:r>
              <a:rPr lang="en-US" sz="2800" dirty="0">
                <a:solidFill>
                  <a:schemeClr val="tx1"/>
                </a:solidFill>
              </a:rPr>
              <a:t>To address our client's needs, our objectives were straightforward. First, develop an intuitive interface for the </a:t>
            </a:r>
            <a:r>
              <a:rPr lang="en-US" sz="2800" dirty="0" smtClean="0">
                <a:solidFill>
                  <a:schemeClr val="tx1"/>
                </a:solidFill>
              </a:rPr>
              <a:t>(POS) </a:t>
            </a:r>
            <a:r>
              <a:rPr lang="en-US" sz="2800" dirty="0">
                <a:solidFill>
                  <a:schemeClr val="tx1"/>
                </a:solidFill>
              </a:rPr>
              <a:t>system, ensuring ease of use for all employees. Second, implement a robust database that securely stores all transactional and inventory data, enabling real-time updates and insights. Third, include functionality for generating detailed sales reports, aiding in better business analysis and decision-making. By focusing on these objectives, our solution aims to significantly reduce manual errors, save time, and provide a scalable platform as the business grows.</a:t>
            </a:r>
          </a:p>
        </p:txBody>
      </p:sp>
    </p:spTree>
    <p:extLst>
      <p:ext uri="{BB962C8B-B14F-4D97-AF65-F5344CB8AC3E}">
        <p14:creationId xmlns:p14="http://schemas.microsoft.com/office/powerpoint/2010/main" val="38628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2700" y="2374900"/>
            <a:ext cx="8978900" cy="2123658"/>
          </a:xfrm>
          <a:prstGeom prst="rect">
            <a:avLst/>
          </a:prstGeom>
          <a:noFill/>
        </p:spPr>
        <p:txBody>
          <a:bodyPr wrap="square" rtlCol="0">
            <a:spAutoFit/>
          </a:bodyPr>
          <a:lstStyle/>
          <a:p>
            <a:pPr algn="ctr"/>
            <a:r>
              <a:rPr lang="en-US" sz="6600" b="1" dirty="0" smtClean="0"/>
              <a:t>Our system overview</a:t>
            </a:r>
            <a:endParaRPr lang="en-US" sz="6600" b="1" dirty="0"/>
          </a:p>
        </p:txBody>
      </p:sp>
    </p:spTree>
    <p:extLst>
      <p:ext uri="{BB962C8B-B14F-4D97-AF65-F5344CB8AC3E}">
        <p14:creationId xmlns:p14="http://schemas.microsoft.com/office/powerpoint/2010/main" val="329703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053" y="2738706"/>
            <a:ext cx="10057697" cy="1682848"/>
          </a:xfrm>
        </p:spPr>
        <p:txBody>
          <a:bodyPr>
            <a:normAutofit/>
          </a:bodyPr>
          <a:lstStyle/>
          <a:p>
            <a:pPr algn="ctr"/>
            <a:r>
              <a:rPr lang="en-US" sz="7200" dirty="0" smtClean="0"/>
              <a:t>Wireframes</a:t>
            </a:r>
            <a:r>
              <a:rPr lang="en-US" dirty="0" smtClean="0"/>
              <a:t/>
            </a:r>
            <a:br>
              <a:rPr lang="en-US" dirty="0" smtClean="0"/>
            </a:br>
            <a:endParaRPr lang="en-US" sz="3600" dirty="0"/>
          </a:p>
        </p:txBody>
      </p:sp>
    </p:spTree>
    <p:extLst>
      <p:ext uri="{BB962C8B-B14F-4D97-AF65-F5344CB8AC3E}">
        <p14:creationId xmlns:p14="http://schemas.microsoft.com/office/powerpoint/2010/main" val="2788802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2700" y="2374900"/>
            <a:ext cx="8978900" cy="1107996"/>
          </a:xfrm>
          <a:prstGeom prst="rect">
            <a:avLst/>
          </a:prstGeom>
          <a:noFill/>
        </p:spPr>
        <p:txBody>
          <a:bodyPr wrap="square" rtlCol="0">
            <a:spAutoFit/>
          </a:bodyPr>
          <a:lstStyle/>
          <a:p>
            <a:pPr algn="ctr"/>
            <a:r>
              <a:rPr lang="en-US" sz="6600" b="1" dirty="0" smtClean="0"/>
              <a:t>DFD diagram</a:t>
            </a:r>
            <a:endParaRPr lang="en-US" sz="6600" b="1" dirty="0"/>
          </a:p>
        </p:txBody>
      </p:sp>
    </p:spTree>
    <p:extLst>
      <p:ext uri="{BB962C8B-B14F-4D97-AF65-F5344CB8AC3E}">
        <p14:creationId xmlns:p14="http://schemas.microsoft.com/office/powerpoint/2010/main" val="221717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65100"/>
            <a:ext cx="7632700" cy="7023100"/>
          </a:xfrm>
          <a:prstGeom prst="rect">
            <a:avLst/>
          </a:prstGeom>
        </p:spPr>
      </p:pic>
    </p:spTree>
    <p:extLst>
      <p:ext uri="{BB962C8B-B14F-4D97-AF65-F5344CB8AC3E}">
        <p14:creationId xmlns:p14="http://schemas.microsoft.com/office/powerpoint/2010/main" val="371006564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266</TotalTime>
  <Words>425</Words>
  <Application>Microsoft Office PowerPoint</Application>
  <PresentationFormat>Custom</PresentationFormat>
  <Paragraphs>26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View</vt:lpstr>
      <vt:lpstr>         WELCOME…</vt:lpstr>
      <vt:lpstr>GROUP MEMBERS (09)</vt:lpstr>
      <vt:lpstr>INTRODUCTION</vt:lpstr>
      <vt:lpstr>CLIENT REQUIREMENTS</vt:lpstr>
      <vt:lpstr>OBJECTIVES &amp; SOLUTIONS</vt:lpstr>
      <vt:lpstr>PowerPoint Presentation</vt:lpstr>
      <vt:lpstr>Wireframes </vt:lpstr>
      <vt:lpstr>PowerPoint Presentation</vt:lpstr>
      <vt:lpstr>PowerPoint Presentation</vt:lpstr>
      <vt:lpstr>PowerPoint Presentation</vt:lpstr>
      <vt:lpstr>PowerPoint Presentation</vt:lpstr>
      <vt:lpstr>ENDING &amp; THANKING</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GROUP 9</dc:creator>
  <cp:lastModifiedBy>mansco</cp:lastModifiedBy>
  <cp:revision>21</cp:revision>
  <dcterms:created xsi:type="dcterms:W3CDTF">2024-04-07T08:09:18Z</dcterms:created>
  <dcterms:modified xsi:type="dcterms:W3CDTF">2024-05-27T04:20:00Z</dcterms:modified>
</cp:coreProperties>
</file>