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3" name=""/>
        <p:cNvGrpSpPr/>
        <p:nvPr/>
      </p:nvGrpSpPr>
      <p:grpSpPr>
        <a:xfrm>
          <a:off x="0" y="0"/>
          <a:ext cx="0" cy="0"/>
          <a:chOff x="0" y="0"/>
          <a:chExt cx="0" cy="0"/>
        </a:xfrm>
      </p:grpSpPr>
      <p:sp>
        <p:nvSpPr>
          <p:cNvPr id="104860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0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04" name="文本框"/>
          <p:cNvSpPr>
            <a:spLocks noGrp="1"/>
          </p:cNvSpPr>
          <p:nvPr>
            <p:ph type="ftr" sz="quarter" idx="11"/>
          </p:nvPr>
        </p:nvSpPr>
        <p:spPr/>
        <p:txBody>
          <a:bodyPr/>
          <a:p>
            <a:endParaRPr altLang="en-US" lang="zh-CN"/>
          </a:p>
        </p:txBody>
      </p:sp>
      <p:sp>
        <p:nvSpPr>
          <p:cNvPr id="104860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38" name=""/>
        <p:cNvGrpSpPr/>
        <p:nvPr/>
      </p:nvGrpSpPr>
      <p:grpSpPr>
        <a:xfrm>
          <a:off x="0" y="0"/>
          <a:ext cx="0" cy="0"/>
          <a:chOff x="0" y="0"/>
          <a:chExt cx="0" cy="0"/>
        </a:xfrm>
      </p:grpSpPr>
      <p:sp>
        <p:nvSpPr>
          <p:cNvPr id="1048626" name="文本框"/>
          <p:cNvSpPr>
            <a:spLocks noGrp="1"/>
          </p:cNvSpPr>
          <p:nvPr>
            <p:ph type="title"/>
          </p:nvPr>
        </p:nvSpPr>
        <p:spPr/>
        <p:txBody>
          <a:bodyPr/>
          <a:p>
            <a:r>
              <a:rPr altLang="en-US" lang="zh-CN" smtClean="0"/>
              <a:t>单击此处编辑母版标题样式</a:t>
            </a:r>
            <a:endParaRPr altLang="en-US" lang="zh-CN"/>
          </a:p>
        </p:txBody>
      </p:sp>
      <p:sp>
        <p:nvSpPr>
          <p:cNvPr id="104862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9" name="文本框"/>
          <p:cNvSpPr>
            <a:spLocks noGrp="1"/>
          </p:cNvSpPr>
          <p:nvPr>
            <p:ph type="ftr" sz="quarter" idx="11"/>
          </p:nvPr>
        </p:nvSpPr>
        <p:spPr/>
        <p:txBody>
          <a:bodyPr/>
          <a:p>
            <a:endParaRPr altLang="en-US" lang="zh-CN"/>
          </a:p>
        </p:txBody>
      </p:sp>
      <p:sp>
        <p:nvSpPr>
          <p:cNvPr id="10486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5" name=""/>
        <p:cNvGrpSpPr/>
        <p:nvPr/>
      </p:nvGrpSpPr>
      <p:grpSpPr>
        <a:xfrm>
          <a:off x="0" y="0"/>
          <a:ext cx="0" cy="0"/>
          <a:chOff x="0" y="0"/>
          <a:chExt cx="0" cy="0"/>
        </a:xfrm>
      </p:grpSpPr>
      <p:sp>
        <p:nvSpPr>
          <p:cNvPr id="104861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1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13" name="文本框"/>
          <p:cNvSpPr>
            <a:spLocks noGrp="1"/>
          </p:cNvSpPr>
          <p:nvPr>
            <p:ph type="ftr" sz="quarter" idx="11"/>
          </p:nvPr>
        </p:nvSpPr>
        <p:spPr/>
        <p:txBody>
          <a:bodyPr/>
          <a:p>
            <a:endParaRPr altLang="en-US" lang="zh-CN"/>
          </a:p>
        </p:txBody>
      </p:sp>
      <p:sp>
        <p:nvSpPr>
          <p:cNvPr id="10486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3" name=""/>
        <p:cNvGrpSpPr/>
        <p:nvPr/>
      </p:nvGrpSpPr>
      <p:grpSpPr>
        <a:xfrm>
          <a:off x="0" y="0"/>
          <a:ext cx="0" cy="0"/>
          <a:chOff x="0" y="0"/>
          <a:chExt cx="0" cy="0"/>
        </a:xfrm>
      </p:grpSpPr>
      <p:sp>
        <p:nvSpPr>
          <p:cNvPr id="1048581" name="文本框"/>
          <p:cNvSpPr>
            <a:spLocks noGrp="1"/>
          </p:cNvSpPr>
          <p:nvPr>
            <p:ph type="dt" idx="10"/>
          </p:nvPr>
        </p:nvSpPr>
        <p:spPr>
          <a:xfrm rot="0">
            <a:off x="838200" y="6356349"/>
            <a:ext cx="2743200"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1200" lang="zh-CN">
              <a:solidFill>
                <a:srgbClr val="898989"/>
              </a:solidFill>
              <a:latin typeface="Calibri" pitchFamily="0" charset="0"/>
              <a:ea typeface="等线" pitchFamily="0" charset="0"/>
              <a:cs typeface="Calibri" pitchFamily="0" charset="0"/>
            </a:endParaRPr>
          </a:p>
        </p:txBody>
      </p:sp>
      <p:sp>
        <p:nvSpPr>
          <p:cNvPr id="1048582" name="文本框"/>
          <p:cNvSpPr>
            <a:spLocks noGrp="1"/>
          </p:cNvSpPr>
          <p:nvPr>
            <p:ph type="ftr"/>
          </p:nvPr>
        </p:nvSpPr>
        <p:spPr>
          <a:xfrm rot="0">
            <a:off x="4038600" y="6356349"/>
            <a:ext cx="4114800" cy="365125"/>
          </a:xfrm>
          <a:prstGeom prst="rect"/>
          <a:noFill/>
          <a:ln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等线" pitchFamily="0" charset="0"/>
              <a:cs typeface="Calibri" pitchFamily="0" charset="0"/>
            </a:endParaRPr>
          </a:p>
        </p:txBody>
      </p:sp>
      <p:sp>
        <p:nvSpPr>
          <p:cNvPr id="1048583" name="文本框"/>
          <p:cNvSpPr>
            <a:spLocks noGrp="1"/>
          </p:cNvSpPr>
          <p:nvPr>
            <p:ph type="sldNum"/>
          </p:nvPr>
        </p:nvSpPr>
        <p:spPr>
          <a:xfrm rot="0">
            <a:off x="8610600" y="6356349"/>
            <a:ext cx="274320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等线" pitchFamily="0" charset="0"/>
                <a:cs typeface="Calibri" pitchFamily="0" charset="0"/>
              </a:rPr>
              <a:t>&lt;#&gt;</a:t>
            </a:fld>
            <a:endParaRPr altLang="en-US" sz="1200" lang="zh-CN">
              <a:solidFill>
                <a:srgbClr val="898989"/>
              </a:solidFill>
              <a:latin typeface="Calibri" pitchFamily="0" charset="0"/>
              <a:ea typeface="等线" pitchFamily="0" charset="0"/>
              <a:cs typeface="Calibri"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6" name=""/>
        <p:cNvGrpSpPr/>
        <p:nvPr/>
      </p:nvGrpSpPr>
      <p:grpSpPr>
        <a:xfrm>
          <a:off x="0" y="0"/>
          <a:ext cx="0" cy="0"/>
          <a:chOff x="0" y="0"/>
          <a:chExt cx="0" cy="0"/>
        </a:xfrm>
      </p:grpSpPr>
      <p:sp>
        <p:nvSpPr>
          <p:cNvPr id="1048615" name="文本框"/>
          <p:cNvSpPr>
            <a:spLocks noGrp="1"/>
          </p:cNvSpPr>
          <p:nvPr>
            <p:ph type="title"/>
          </p:nvPr>
        </p:nvSpPr>
        <p:spPr/>
        <p:txBody>
          <a:bodyPr/>
          <a:p>
            <a:r>
              <a:rPr altLang="en-US" lang="zh-CN" smtClean="0"/>
              <a:t>单击此处编辑母版标题样式</a:t>
            </a:r>
            <a:endParaRPr altLang="en-US" lang="zh-CN"/>
          </a:p>
        </p:txBody>
      </p:sp>
      <p:sp>
        <p:nvSpPr>
          <p:cNvPr id="104861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18" name="文本框"/>
          <p:cNvSpPr>
            <a:spLocks noGrp="1"/>
          </p:cNvSpPr>
          <p:nvPr>
            <p:ph type="ftr" sz="quarter" idx="11"/>
          </p:nvPr>
        </p:nvSpPr>
        <p:spPr/>
        <p:txBody>
          <a:bodyPr/>
          <a:p>
            <a:endParaRPr altLang="en-US" lang="zh-CN"/>
          </a:p>
        </p:txBody>
      </p:sp>
      <p:sp>
        <p:nvSpPr>
          <p:cNvPr id="10486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9" name=""/>
        <p:cNvGrpSpPr/>
        <p:nvPr/>
      </p:nvGrpSpPr>
      <p:grpSpPr>
        <a:xfrm>
          <a:off x="0" y="0"/>
          <a:ext cx="0" cy="0"/>
          <a:chOff x="0" y="0"/>
          <a:chExt cx="0" cy="0"/>
        </a:xfrm>
      </p:grpSpPr>
      <p:sp>
        <p:nvSpPr>
          <p:cNvPr id="104863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3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4" name="文本框"/>
          <p:cNvSpPr>
            <a:spLocks noGrp="1"/>
          </p:cNvSpPr>
          <p:nvPr>
            <p:ph type="ftr" sz="quarter" idx="11"/>
          </p:nvPr>
        </p:nvSpPr>
        <p:spPr/>
        <p:txBody>
          <a:bodyPr/>
          <a:p>
            <a:endParaRPr altLang="en-US" lang="zh-CN"/>
          </a:p>
        </p:txBody>
      </p:sp>
      <p:sp>
        <p:nvSpPr>
          <p:cNvPr id="10486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0" name=""/>
        <p:cNvGrpSpPr/>
        <p:nvPr/>
      </p:nvGrpSpPr>
      <p:grpSpPr>
        <a:xfrm>
          <a:off x="0" y="0"/>
          <a:ext cx="0" cy="0"/>
          <a:chOff x="0" y="0"/>
          <a:chExt cx="0" cy="0"/>
        </a:xfrm>
      </p:grpSpPr>
      <p:sp>
        <p:nvSpPr>
          <p:cNvPr id="1048636" name="文本框"/>
          <p:cNvSpPr>
            <a:spLocks noGrp="1"/>
          </p:cNvSpPr>
          <p:nvPr>
            <p:ph type="title"/>
          </p:nvPr>
        </p:nvSpPr>
        <p:spPr/>
        <p:txBody>
          <a:bodyPr/>
          <a:p>
            <a:r>
              <a:rPr altLang="en-US" lang="zh-CN" smtClean="0"/>
              <a:t>单击此处编辑母版标题样式</a:t>
            </a:r>
            <a:endParaRPr altLang="en-US" lang="zh-CN"/>
          </a:p>
        </p:txBody>
      </p:sp>
      <p:sp>
        <p:nvSpPr>
          <p:cNvPr id="10486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0" name="文本框"/>
          <p:cNvSpPr>
            <a:spLocks noGrp="1"/>
          </p:cNvSpPr>
          <p:nvPr>
            <p:ph type="ftr" sz="quarter" idx="11"/>
          </p:nvPr>
        </p:nvSpPr>
        <p:spPr/>
        <p:txBody>
          <a:bodyPr/>
          <a:p>
            <a:endParaRPr altLang="en-US" lang="zh-CN"/>
          </a:p>
        </p:txBody>
      </p:sp>
      <p:sp>
        <p:nvSpPr>
          <p:cNvPr id="10486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1" name=""/>
        <p:cNvGrpSpPr/>
        <p:nvPr/>
      </p:nvGrpSpPr>
      <p:grpSpPr>
        <a:xfrm>
          <a:off x="0" y="0"/>
          <a:ext cx="0" cy="0"/>
          <a:chOff x="0" y="0"/>
          <a:chExt cx="0" cy="0"/>
        </a:xfrm>
      </p:grpSpPr>
      <p:sp>
        <p:nvSpPr>
          <p:cNvPr id="1048642" name="文本框"/>
          <p:cNvSpPr>
            <a:spLocks noGrp="1"/>
          </p:cNvSpPr>
          <p:nvPr>
            <p:ph type="title"/>
          </p:nvPr>
        </p:nvSpPr>
        <p:spPr/>
        <p:txBody>
          <a:bodyPr/>
          <a:p>
            <a:r>
              <a:rPr altLang="en-US" lang="zh-CN" smtClean="0"/>
              <a:t>单击此处编辑母版标题样式</a:t>
            </a:r>
            <a:endParaRPr altLang="en-US" lang="zh-CN"/>
          </a:p>
        </p:txBody>
      </p:sp>
      <p:sp>
        <p:nvSpPr>
          <p:cNvPr id="104864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8" name="文本框"/>
          <p:cNvSpPr>
            <a:spLocks noGrp="1"/>
          </p:cNvSpPr>
          <p:nvPr>
            <p:ph type="ftr" sz="quarter" idx="11"/>
          </p:nvPr>
        </p:nvSpPr>
        <p:spPr/>
        <p:txBody>
          <a:bodyPr/>
          <a:p>
            <a:endParaRPr altLang="en-US" lang="zh-CN"/>
          </a:p>
        </p:txBody>
      </p:sp>
      <p:sp>
        <p:nvSpPr>
          <p:cNvPr id="10486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4" name=""/>
        <p:cNvGrpSpPr/>
        <p:nvPr/>
      </p:nvGrpSpPr>
      <p:grpSpPr>
        <a:xfrm>
          <a:off x="0" y="0"/>
          <a:ext cx="0" cy="0"/>
          <a:chOff x="0" y="0"/>
          <a:chExt cx="0" cy="0"/>
        </a:xfrm>
      </p:grpSpPr>
      <p:sp>
        <p:nvSpPr>
          <p:cNvPr id="1048606" name="文本框"/>
          <p:cNvSpPr>
            <a:spLocks noGrp="1"/>
          </p:cNvSpPr>
          <p:nvPr>
            <p:ph type="title"/>
          </p:nvPr>
        </p:nvSpPr>
        <p:spPr/>
        <p:txBody>
          <a:bodyPr/>
          <a:p>
            <a:r>
              <a:rPr altLang="en-US" lang="zh-CN" smtClean="0"/>
              <a:t>单击此处编辑母版标题样式</a:t>
            </a:r>
            <a:endParaRPr altLang="en-US" lang="zh-CN"/>
          </a:p>
        </p:txBody>
      </p:sp>
      <p:sp>
        <p:nvSpPr>
          <p:cNvPr id="10486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08" name="文本框"/>
          <p:cNvSpPr>
            <a:spLocks noGrp="1"/>
          </p:cNvSpPr>
          <p:nvPr>
            <p:ph type="ftr" sz="quarter" idx="11"/>
          </p:nvPr>
        </p:nvSpPr>
        <p:spPr/>
        <p:txBody>
          <a:bodyPr/>
          <a:p>
            <a:endParaRPr altLang="en-US" lang="zh-CN"/>
          </a:p>
        </p:txBody>
      </p:sp>
      <p:sp>
        <p:nvSpPr>
          <p:cNvPr id="10486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2" name=""/>
        <p:cNvGrpSpPr/>
        <p:nvPr/>
      </p:nvGrpSpPr>
      <p:grpSpPr>
        <a:xfrm>
          <a:off x="0" y="0"/>
          <a:ext cx="0" cy="0"/>
          <a:chOff x="0" y="0"/>
          <a:chExt cx="0" cy="0"/>
        </a:xfrm>
      </p:grpSpPr>
      <p:sp>
        <p:nvSpPr>
          <p:cNvPr id="10486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1" name="文本框"/>
          <p:cNvSpPr>
            <a:spLocks noGrp="1"/>
          </p:cNvSpPr>
          <p:nvPr>
            <p:ph type="ftr" sz="quarter" idx="11"/>
          </p:nvPr>
        </p:nvSpPr>
        <p:spPr/>
        <p:txBody>
          <a:bodyPr/>
          <a:p>
            <a:endParaRPr altLang="en-US" lang="zh-CN"/>
          </a:p>
        </p:txBody>
      </p:sp>
      <p:sp>
        <p:nvSpPr>
          <p:cNvPr id="10486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3" name=""/>
        <p:cNvGrpSpPr/>
        <p:nvPr/>
      </p:nvGrpSpPr>
      <p:grpSpPr>
        <a:xfrm>
          <a:off x="0" y="0"/>
          <a:ext cx="0" cy="0"/>
          <a:chOff x="0" y="0"/>
          <a:chExt cx="0" cy="0"/>
        </a:xfrm>
      </p:grpSpPr>
      <p:sp>
        <p:nvSpPr>
          <p:cNvPr id="104865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5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7" name="文本框"/>
          <p:cNvSpPr>
            <a:spLocks noGrp="1"/>
          </p:cNvSpPr>
          <p:nvPr>
            <p:ph type="ftr" sz="quarter" idx="11"/>
          </p:nvPr>
        </p:nvSpPr>
        <p:spPr/>
        <p:txBody>
          <a:bodyPr/>
          <a:p>
            <a:endParaRPr altLang="en-US" lang="zh-CN"/>
          </a:p>
        </p:txBody>
      </p:sp>
      <p:sp>
        <p:nvSpPr>
          <p:cNvPr id="10486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7" name=""/>
        <p:cNvGrpSpPr/>
        <p:nvPr/>
      </p:nvGrpSpPr>
      <p:grpSpPr>
        <a:xfrm>
          <a:off x="0" y="0"/>
          <a:ext cx="0" cy="0"/>
          <a:chOff x="0" y="0"/>
          <a:chExt cx="0" cy="0"/>
        </a:xfrm>
      </p:grpSpPr>
      <p:sp>
        <p:nvSpPr>
          <p:cNvPr id="104862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2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2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4" name="文本框"/>
          <p:cNvSpPr>
            <a:spLocks noGrp="1"/>
          </p:cNvSpPr>
          <p:nvPr>
            <p:ph type="ftr" sz="quarter" idx="11"/>
          </p:nvPr>
        </p:nvSpPr>
        <p:spPr/>
        <p:txBody>
          <a:bodyPr/>
          <a:p>
            <a:endParaRPr altLang="en-US" lang="zh-CN"/>
          </a:p>
        </p:txBody>
      </p:sp>
      <p:sp>
        <p:nvSpPr>
          <p:cNvPr id="10486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0" name=""/>
        <p:cNvGrpSpPr/>
        <p:nvPr/>
      </p:nvGrpSpPr>
      <p:grpSpPr>
        <a:xfrm>
          <a:off x="0" y="0"/>
          <a:ext cx="0" cy="0"/>
          <a:chOff x="0" y="0"/>
          <a:chExt cx="0" cy="0"/>
        </a:xfrm>
      </p:grpSpPr>
      <p:sp>
        <p:nvSpPr>
          <p:cNvPr id="1048576"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382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l"/>
            <a:fld id="{CAD2D6BD-DE1B-4B5F-8B41-2702339687B9}" type="datetime1">
              <a:rPr altLang="zh-CN" sz="1200" lang="en-US">
                <a:solidFill>
                  <a:srgbClr val="898989"/>
                </a:solidFill>
                <a:latin typeface="Calibri" pitchFamily="0" charset="0"/>
                <a:ea typeface="等线" pitchFamily="0" charset="0"/>
                <a:cs typeface="Calibri" pitchFamily="0" charset="0"/>
              </a:rPr>
              <a:t>10/16/2023</a:t>
            </a:fld>
            <a:endParaRPr altLang="en-US" sz="1200" lang="zh-CN">
              <a:solidFill>
                <a:srgbClr val="898989"/>
              </a:solidFill>
              <a:latin typeface="Calibri" pitchFamily="0" charset="0"/>
              <a:ea typeface="等线" pitchFamily="0" charset="0"/>
              <a:cs typeface="Calibri" pitchFamily="0" charset="0"/>
            </a:endParaRPr>
          </a:p>
        </p:txBody>
      </p:sp>
      <p:sp>
        <p:nvSpPr>
          <p:cNvPr id="1048579" name="文本框"/>
          <p:cNvSpPr>
            <a:spLocks noGrp="1"/>
          </p:cNvSpPr>
          <p:nvPr>
            <p:ph type="ftr" idx="3"/>
          </p:nvPr>
        </p:nvSpPr>
        <p:spPr>
          <a:xfrm rot="0">
            <a:off x="4038600" y="6356349"/>
            <a:ext cx="4114800" cy="365125"/>
          </a:xfrm>
          <a:prstGeom prst="rect"/>
          <a:noFill/>
          <a:ln w="12700"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等线" pitchFamily="0" charset="0"/>
              <a:cs typeface="Calibri" pitchFamily="0" charset="0"/>
            </a:endParaRPr>
          </a:p>
        </p:txBody>
      </p:sp>
      <p:sp>
        <p:nvSpPr>
          <p:cNvPr id="1048580" name="文本框"/>
          <p:cNvSpPr>
            <a:spLocks noGrp="1"/>
          </p:cNvSpPr>
          <p:nvPr>
            <p:ph type="sldNum" idx="4"/>
          </p:nvPr>
        </p:nvSpPr>
        <p:spPr>
          <a:xfrm rot="0">
            <a:off x="86106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等线" pitchFamily="0" charset="0"/>
                <a:cs typeface="Calibri" pitchFamily="0" charset="0"/>
              </a:rPr>
              <a:t>&lt;#&gt;</a:t>
            </a:fld>
            <a:endParaRPr altLang="en-US" sz="1200" lang="zh-CN">
              <a:solidFill>
                <a:srgbClr val="898989"/>
              </a:solidFill>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l" defTabSz="914400" eaLnBrk="1" fontAlgn="auto" hangingPunct="1" latinLnBrk="0">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algn="l" defTabSz="914400" eaLnBrk="1" fontAlgn="auto" hangingPunct="1" indent="-228600" latinLnBrk="0" marL="685800">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algn="l" defTabSz="914400" eaLnBrk="1" fontAlgn="auto" hangingPunct="1" indent="-228600" latinLnBrk="0" marL="1143000">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algn="l" defTabSz="914400" eaLnBrk="1" fontAlgn="auto" hangingPunct="1" indent="-228600" latinLnBrk="0" marL="16002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algn="l" defTabSz="914400" eaLnBrk="1" fontAlgn="auto" hangingPunct="1" indent="-228600" latinLnBrk="0" marL="20574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algn="l" defTabSz="914400" eaLnBrk="1" fontAlgn="auto" hangingPunct="1" indent="-228600" latinLnBrk="0" marL="25146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algn="l" defTabSz="914400" eaLnBrk="1" fontAlgn="auto" hangingPunct="1" indent="-228600" latinLnBrk="0" marL="29718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www.isarsoft.com/knowledge-hub/traffic-congestion" TargetMode="External"/><Relationship Id="rId2" Type="http://schemas.openxmlformats.org/officeDocument/2006/relationships/hyperlink" Target="https://www.isarsoft.com/knowledge-hub/wrong-way-driver-detection" TargetMode="External"/><Relationship Id="rId3" Type="http://schemas.openxmlformats.org/officeDocument/2006/relationships/hyperlink" Target="https://www.isarsoft.com/knowledge-hub/coordinated-traffic-adaptive-signal" TargetMode="External"/><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sp>
        <p:nvSpPr>
          <p:cNvPr id="1048589" name="矩形"/>
          <p:cNvSpPr/>
          <p:nvPr/>
        </p:nvSpPr>
        <p:spPr>
          <a:xfrm rot="0">
            <a:off x="585018" y="309717"/>
            <a:ext cx="11139950" cy="134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                            PROJECT TITTLE TRAFFIC MANAGEMENT</a:t>
            </a:r>
            <a:endParaRPr altLang="zh-CN" baseline="0" b="0" cap="none" sz="2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                              PHASE 3:DEVELOPMENT PART 1</a:t>
            </a:r>
            <a:endParaRPr altLang="zh-CN" baseline="0" b="0" cap="none" sz="2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Calibri" pitchFamily="0" charset="0"/>
              <a:ea typeface="等线" pitchFamily="0" charset="0"/>
              <a:cs typeface="Calibri" pitchFamily="0" charset="0"/>
            </a:endParaRPr>
          </a:p>
        </p:txBody>
      </p:sp>
      <p:sp>
        <p:nvSpPr>
          <p:cNvPr id="1048590" name="矩形"/>
          <p:cNvSpPr/>
          <p:nvPr/>
        </p:nvSpPr>
        <p:spPr>
          <a:xfrm rot="0">
            <a:off x="452285" y="1228637"/>
            <a:ext cx="11897032"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333333"/>
                </a:solidFill>
                <a:latin typeface="Open Sans" pitchFamily="34" charset="0"/>
                <a:ea typeface="等线" pitchFamily="0" charset="0"/>
                <a:cs typeface="Calibri" pitchFamily="0" charset="0"/>
              </a:rPr>
              <a:t>Traffic management is the </a:t>
            </a:r>
            <a:r>
              <a:rPr altLang="zh-CN" baseline="0" b="0" cap="none" sz="1800" i="0" kern="1200" lang="en-US" spc="0" strike="noStrike" u="none">
                <a:solidFill>
                  <a:srgbClr val="333333"/>
                </a:solidFill>
                <a:latin typeface="Open Sans" pitchFamily="34" charset="0"/>
                <a:ea typeface="等线" pitchFamily="0" charset="0"/>
                <a:cs typeface="Calibri" pitchFamily="0" charset="0"/>
              </a:rPr>
              <a:t>organisation</a:t>
            </a:r>
            <a:r>
              <a:rPr altLang="zh-CN" baseline="0" b="0" cap="none" sz="1800" i="0" kern="1200" lang="en-US" spc="0" strike="noStrike" u="none">
                <a:solidFill>
                  <a:srgbClr val="333333"/>
                </a:solidFill>
                <a:latin typeface="Open Sans" pitchFamily="34" charset="0"/>
                <a:ea typeface="等线" pitchFamily="0" charset="0"/>
                <a:cs typeface="Calibri" pitchFamily="0" charset="0"/>
              </a:rPr>
              <a:t>, arrangement, guidance and control of both stationary and moving traffic, including pedestrians, bicyclists and all types of vehicles. Its aim is to provide for the safe, orderly and efficient movement of persons and goods, and to protect and, where possible, enhance the quality of the local environment on and adjacent to traffic facilities</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1" name="矩形"/>
          <p:cNvSpPr/>
          <p:nvPr/>
        </p:nvSpPr>
        <p:spPr>
          <a:xfrm rot="0">
            <a:off x="294969" y="2949678"/>
            <a:ext cx="11429999" cy="4625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Traffic flow prediction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AI models can be designed to run analysis on historical and real-time traffic data. This is done in order to consolidate the data and use it to understand patterns and trends in traffic flow. Predictive analysis is used by traffic planners to forecast future conditions so that personnel are better able to deal with it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eff</a:t>
            </a:r>
            <a:r>
              <a:rPr altLang="zh-CN" baseline="0" b="0" cap="none" sz="1800" i="0" kern="1200" lang="en-US" spc="0" strike="noStrike" u="none">
                <a:solidFill>
                  <a:schemeClr val="tx1"/>
                </a:solidFill>
                <a:latin typeface="Calibri" pitchFamily="0" charset="0"/>
                <a:ea typeface="等线" pitchFamily="0" charset="0"/>
                <a:cs typeface="Calibri" pitchFamily="0" charset="0"/>
              </a:rPr>
              <a:t>AI&amp;ADS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A111E"/>
                </a:solidFill>
                <a:latin typeface="Hkgrotesk" pitchFamily="0" charset="0"/>
                <a:ea typeface="等线" pitchFamily="0" charset="0"/>
                <a:cs typeface="Calibri" pitchFamily="0" charset="0"/>
              </a:rPr>
              <a:t>ectively</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in terms of resource allocation, route optimization to minimize t</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1"/>
              </a:rPr>
              <a:t>raffic congestion</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and the adjustment of traffic signal times.</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Incident detection and management - A</a:t>
            </a:r>
            <a:r>
              <a:rPr altLang="zh-CN" baseline="0" b="0" cap="none" sz="1800" i="0" kern="1200" lang="en-US" spc="0" strike="noStrike" u="none">
                <a:solidFill>
                  <a:srgbClr val="0A111E"/>
                </a:solidFill>
                <a:latin typeface="Hkgrotesk" pitchFamily="0" charset="0"/>
                <a:ea typeface="等线" pitchFamily="0" charset="0"/>
                <a:cs typeface="Calibri" pitchFamily="0" charset="0"/>
              </a:rPr>
              <a:t>I-powered systems can be used to identify and detect traffic incidents such as accidents, </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2"/>
              </a:rPr>
              <a:t>wrong-way driver detection</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overspeeding</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or road blockages. Once detected, this information can be used to immediately dispatch personnel to the site and ensure a speedy response. It can also be used to hasten supplementary actions such as rerouting traffic from the area.</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Adaptive traffic signal control</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 Traditional traffic signal systems are programmed to operate on fixed schedules, proving inefficient in unanticipated scenarios and causing inefficient traffic flow. </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3"/>
              </a:rPr>
              <a:t>Adaptive traffic signals</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are deployed to align with shifts in demand. These signals can identify peak demand conditions and adjust their timings accordingly. This helps in optimizing traffic flow and reduces congestion by placing priority on high-traffic roads.</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0A111E"/>
                </a:solidFill>
                <a:latin typeface="Hkgrotesk" pitchFamily="0" charset="0"/>
                <a:ea typeface="等线" pitchFamily="0" charset="0"/>
                <a:cs typeface="Calibri" pitchFamily="0" charset="0"/>
              </a:rPr>
              <a:t>The video below shows how intelligent video analysis can be used together with regular security cameras to obtain real time information about traffic flow and</a:t>
            </a:r>
            <a:endParaRPr altLang="en-US" baseline="0" b="0" cap="none" sz="1800" i="0" kern="1200" lang="zh-CN" spc="0" strike="noStrike" u="none">
              <a:solidFill>
                <a:srgbClr val="0A111E"/>
              </a:solidFill>
              <a:latin typeface="Hkgrotesk" pitchFamily="0" charset="0"/>
              <a:ea typeface="等线" pitchFamily="0" charset="0"/>
              <a:cs typeface="Calibri" pitchFamily="0" charset="0"/>
            </a:endParaRPr>
          </a:p>
        </p:txBody>
      </p:sp>
      <p:sp>
        <p:nvSpPr>
          <p:cNvPr id="1048592" name="矩形"/>
          <p:cNvSpPr/>
          <p:nvPr/>
        </p:nvSpPr>
        <p:spPr>
          <a:xfrm rot="0">
            <a:off x="452285" y="2428966"/>
            <a:ext cx="5491314" cy="52322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AI&amp;ADS </a:t>
            </a:r>
            <a:endParaRPr altLang="en-US" baseline="0" b="0" cap="none" sz="2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593" name="矩形"/>
          <p:cNvSpPr/>
          <p:nvPr/>
        </p:nvSpPr>
        <p:spPr>
          <a:xfrm rot="0">
            <a:off x="162232" y="280219"/>
            <a:ext cx="11459497"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rgbClr val="202124"/>
                </a:solidFill>
                <a:latin typeface="Google Sans" pitchFamily="0" charset="0"/>
                <a:ea typeface="等线" pitchFamily="0" charset="0"/>
                <a:cs typeface="Calibri" pitchFamily="0" charset="0"/>
              </a:rPr>
              <a:t>Advertising traffic managers </a:t>
            </a:r>
            <a:r>
              <a:rPr altLang="zh-CN" baseline="0" b="0" cap="none" sz="2000" i="0" kern="1200" lang="en-US" spc="0" strike="noStrike" u="none">
                <a:solidFill>
                  <a:srgbClr val="040C28"/>
                </a:solidFill>
                <a:latin typeface="Google Sans" pitchFamily="0" charset="0"/>
                <a:ea typeface="等线" pitchFamily="0" charset="0"/>
                <a:cs typeface="Calibri" pitchFamily="0" charset="0"/>
              </a:rPr>
              <a:t>supervise a company's marketing efforts from beginning to end</a:t>
            </a:r>
            <a:r>
              <a:rPr altLang="zh-CN" baseline="0" b="0" cap="none" sz="2000" i="0" kern="1200" lang="en-US" spc="0" strike="noStrike" u="none">
                <a:solidFill>
                  <a:srgbClr val="202124"/>
                </a:solidFill>
                <a:latin typeface="Google Sans" pitchFamily="0" charset="0"/>
                <a:ea typeface="等线" pitchFamily="0" charset="0"/>
                <a:cs typeface="Calibri" pitchFamily="0" charset="0"/>
              </a:rPr>
              <a:t>. First they work with departments to set marketing budgets. Once they have a budget they may come up with a advertising campaign; assessing marketing research, the effectiveness of websites and various adverting options.</a:t>
            </a:r>
            <a:endParaRPr altLang="en-US" baseline="0" b="0" cap="none" sz="2000" i="0" kern="1200" lang="zh-CN" spc="0" strike="noStrike" u="none">
              <a:solidFill>
                <a:schemeClr val="tx1"/>
              </a:solidFill>
              <a:latin typeface="Calibri" pitchFamily="0" charset="0"/>
              <a:ea typeface="等线" pitchFamily="0" charset="0"/>
              <a:cs typeface="Calibri" pitchFamily="0" charset="0"/>
            </a:endParaRPr>
          </a:p>
        </p:txBody>
      </p:sp>
      <p:sp>
        <p:nvSpPr>
          <p:cNvPr id="1048594" name="矩形"/>
          <p:cNvSpPr/>
          <p:nvPr/>
        </p:nvSpPr>
        <p:spPr>
          <a:xfrm rot="0">
            <a:off x="81116" y="2136338"/>
            <a:ext cx="1202976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404040"/>
                </a:solidFill>
                <a:latin typeface="Open Sans" pitchFamily="34" charset="0"/>
                <a:ea typeface="等线" pitchFamily="0" charset="0"/>
                <a:cs typeface="Calibri" pitchFamily="0" charset="0"/>
              </a:rPr>
              <a:t>IBM Cognos Analytics is a powerful business intelligence and data analytics platform that can help you gain deep insights into your website's performance and audience behavior. It enables you to collect, analyze, and visualize data from various sources, allowing you to make informed decisions and optimize your website traffic strategies.</a:t>
            </a:r>
            <a:endParaRPr altLang="zh-CN" baseline="0" b="0" cap="none" sz="1800" i="0" kern="1200" lang="en-US" spc="0" strike="noStrike" u="none">
              <a:solidFill>
                <a:srgbClr val="404040"/>
              </a:solidFill>
              <a:latin typeface="Open Sans" pitchFamily="34"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404040"/>
                </a:solidFill>
                <a:latin typeface="Open Sans" pitchFamily="34" charset="0"/>
                <a:ea typeface="等线" pitchFamily="0" charset="0"/>
                <a:cs typeface="Calibri" pitchFamily="0" charset="0"/>
              </a:rPr>
              <a:t>With its user-friendly interface and robust features, IBM Cognos Analytics empowers marketers and business owners to extract meaningful insights from their data and drive actionable improvements. Whether you're a small business owner or part of a large enterprise, IBM Cognos Analytics can be a valuable tool in your arsenal for boosting website traffic.</a:t>
            </a:r>
            <a:endParaRPr altLang="zh-CN" baseline="0" b="0" cap="none" sz="1800" i="0" kern="1200" lang="en-US" spc="0" strike="noStrike" u="none">
              <a:solidFill>
                <a:srgbClr val="404040"/>
              </a:solidFill>
              <a:latin typeface="Open Sans" pitchFamily="34"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5" name="矩形"/>
          <p:cNvSpPr/>
          <p:nvPr/>
        </p:nvSpPr>
        <p:spPr>
          <a:xfrm rot="0">
            <a:off x="122462" y="1534004"/>
            <a:ext cx="11274661" cy="5772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libri" pitchFamily="0" charset="0"/>
                <a:ea typeface="等线" pitchFamily="0" charset="0"/>
                <a:cs typeface="Calibri" pitchFamily="0" charset="0"/>
              </a:rPr>
              <a:t>DAC:</a:t>
            </a:r>
            <a:endParaRPr altLang="en-US" baseline="0" b="0" cap="none" sz="32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pic>
        <p:nvPicPr>
          <p:cNvPr id="2097155" name="图片" descr="do data visualization using cognos analytics"/>
          <p:cNvPicPr>
            <a:picLocks noChangeAspect="1"/>
          </p:cNvPicPr>
          <p:nvPr/>
        </p:nvPicPr>
        <p:blipFill>
          <a:blip xmlns:r="http://schemas.openxmlformats.org/officeDocument/2006/relationships" r:embed="rId1" cstate="print"/>
          <a:stretch>
            <a:fillRect/>
          </a:stretch>
        </p:blipFill>
        <p:spPr>
          <a:xfrm rot="0">
            <a:off x="0" y="-246529"/>
            <a:ext cx="12496800" cy="7351058"/>
          </a:xfrm>
          <a:prstGeom prst="rect"/>
          <a:noFill/>
          <a:ln w="12700" cap="flat" cmpd="sng">
            <a:noFill/>
            <a:prstDash val="solid"/>
            <a:miter/>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596" name="矩形"/>
          <p:cNvSpPr/>
          <p:nvPr/>
        </p:nvSpPr>
        <p:spPr>
          <a:xfrm rot="0">
            <a:off x="182880" y="350520"/>
            <a:ext cx="11826240"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An Internet of Things (IoT)-enabled intelligent traffic management system can solve pertinent issues by </a:t>
            </a:r>
            <a:r>
              <a:rPr altLang="zh-CN" baseline="0" b="1" cap="none" sz="2400" i="0" kern="1200" lang="en-US" spc="0" strike="noStrike" u="none">
                <a:solidFill>
                  <a:schemeClr val="tx1"/>
                </a:solidFill>
                <a:latin typeface="Calibri" pitchFamily="0" charset="0"/>
                <a:ea typeface="等线" pitchFamily="0" charset="0"/>
                <a:cs typeface="Calibri" pitchFamily="0" charset="0"/>
              </a:rPr>
              <a:t>leveraging technologies like wireless connectivity &amp; intelligent sensors</a:t>
            </a:r>
            <a:r>
              <a:rPr altLang="zh-CN" baseline="0" b="0" cap="none" sz="2400" i="0" kern="1200" lang="en-US" spc="0" strike="noStrike" u="none">
                <a:solidFill>
                  <a:schemeClr val="tx1"/>
                </a:solidFill>
                <a:latin typeface="Calibri" pitchFamily="0" charset="0"/>
                <a:ea typeface="等线" pitchFamily="0" charset="0"/>
                <a:cs typeface="Calibri" pitchFamily="0" charset="0"/>
              </a:rPr>
              <a:t>. Considered a cornerstone of a smart city, they help improve the comfort and safety of drivers, passengers &amp; pedestrians.</a:t>
            </a:r>
            <a:endParaRPr altLang="en-US" baseline="0" b="0" cap="none" sz="2400" i="0" kern="1200" lang="zh-CN" spc="0" strike="noStrike" u="none">
              <a:solidFill>
                <a:schemeClr val="tx1"/>
              </a:solidFill>
              <a:latin typeface="Calibri" pitchFamily="0" charset="0"/>
              <a:ea typeface="等线" pitchFamily="0" charset="0"/>
              <a:cs typeface="Calibri" pitchFamily="0" charset="0"/>
            </a:endParaRPr>
          </a:p>
        </p:txBody>
      </p:sp>
      <p:sp>
        <p:nvSpPr>
          <p:cNvPr id="1048597" name="矩形"/>
          <p:cNvSpPr/>
          <p:nvPr/>
        </p:nvSpPr>
        <p:spPr>
          <a:xfrm rot="0">
            <a:off x="289560" y="1920180"/>
            <a:ext cx="11277600" cy="3581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1. Smart traffic signals</a:t>
            </a:r>
            <a:endParaRPr altLang="en-US" baseline="0" b="1"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8" name="矩形"/>
          <p:cNvSpPr/>
          <p:nvPr/>
        </p:nvSpPr>
        <p:spPr>
          <a:xfrm rot="0">
            <a:off x="289560" y="2289512"/>
            <a:ext cx="11612881" cy="624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2. Emergency assistance via IoT technology</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9" name="矩形"/>
          <p:cNvSpPr/>
          <p:nvPr/>
        </p:nvSpPr>
        <p:spPr>
          <a:xfrm rot="0">
            <a:off x="289560" y="2658844"/>
            <a:ext cx="6096000" cy="1691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3. Optimized commutes with apps such as Waze</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4. Smart parking technology</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5. Safer truck driving and fleet management</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6. Predictive vehicle maintenance</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7. Enhanced tolls and ticketing</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00" name="矩形"/>
          <p:cNvSpPr/>
          <p:nvPr/>
        </p:nvSpPr>
        <p:spPr>
          <a:xfrm rot="0">
            <a:off x="265471" y="331838"/>
            <a:ext cx="10854813" cy="515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Traffic Lights and IoT Control Systems</a:t>
            </a:r>
            <a:r>
              <a:rPr altLang="zh-CN" baseline="0" b="0" cap="none" sz="1800" i="0" kern="1200" lang="en-US" spc="0" strike="noStrike" u="none">
                <a:solidFill>
                  <a:schemeClr val="tx1"/>
                </a:solidFill>
                <a:latin typeface="Calibri" pitchFamily="0" charset="0"/>
                <a:ea typeface="等线" pitchFamily="0" charset="0"/>
                <a:cs typeface="Calibri" pitchFamily="0" charset="0"/>
              </a:rPr>
              <a:t>: Smart traffic signals may look like a typical stoplight, yet they utilize an array of sensors to monitor real-time traffic. Usually, the goal is to help cars reduce the amount of time spent idle. And IoT technology enables the various signals to communicate with each other. This is while adapting to changing traffic conditions in real time. The outcome is less time spent in traffic jams and even reduced carbon emissions.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Parking Enabled through IoT</a:t>
            </a:r>
            <a:r>
              <a:rPr altLang="zh-CN" baseline="0" b="0" cap="none" sz="1800" i="0" kern="1200" lang="en-US" spc="0" strike="noStrike" u="none">
                <a:solidFill>
                  <a:schemeClr val="tx1"/>
                </a:solidFill>
                <a:latin typeface="Calibri" pitchFamily="0" charset="0"/>
                <a:ea typeface="等线" pitchFamily="0" charset="0"/>
                <a:cs typeface="Calibri" pitchFamily="0" charset="0"/>
              </a:rPr>
              <a:t>: Smart meters and mobile apps make on-street parking spaces easily accessible with instant notifications. Drivers receive alerts whenever a parking spot is available to reserve it instantly. The app gives easy directions to the parking spot with a convenient online payment option.</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Emergency Assistance through IoT</a:t>
            </a:r>
            <a:r>
              <a:rPr altLang="zh-CN" baseline="0" b="0" cap="none" sz="1800" i="0" kern="1200" lang="en-US" spc="0" strike="noStrike" u="none">
                <a:solidFill>
                  <a:schemeClr val="tx1"/>
                </a:solidFill>
                <a:latin typeface="Calibri" pitchFamily="0" charset="0"/>
                <a:ea typeface="等线" pitchFamily="0" charset="0"/>
                <a:cs typeface="Calibri" pitchFamily="0" charset="0"/>
              </a:rPr>
              <a:t>: A traffic monitoring system using IoT technology enables emergency responders to speed up the care mechanism in case of accidents late at night or in isolated locations. The sensors on the road detect any accident, and the problem is immediately reported to the traffic management system. This request is passed on to relevant authorities to take corrective action. Emergency response personnel would include medical technicians, police officers, and fire departments for enhanced responsiveness and timely intervention.</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Commute Assistance: </a:t>
            </a:r>
            <a:r>
              <a:rPr altLang="zh-CN" baseline="0" b="0" cap="none" sz="1800" i="0" kern="1200" lang="en-US" spc="0" strike="noStrike" u="none">
                <a:solidFill>
                  <a:schemeClr val="tx1"/>
                </a:solidFill>
                <a:latin typeface="Calibri" pitchFamily="0" charset="0"/>
                <a:ea typeface="等线" pitchFamily="0" charset="0"/>
                <a:cs typeface="Calibri" pitchFamily="0" charset="0"/>
              </a:rPr>
              <a:t>With every vehicle acting as an IoT sensor, a dedicated app can make suggestions, determine optimal routes &amp; provide advance notice of accidents or traffic jams. Further, it can even suggest the best time to leave. It is all because of a robust algorithm that helps reduce driving time with intelligent traffic lights.</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87" name="矩形"/>
          <p:cNvSpPr/>
          <p:nvPr/>
        </p:nvSpPr>
        <p:spPr>
          <a:xfrm rot="0">
            <a:off x="0" y="870155"/>
            <a:ext cx="11931446"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As a Temporary Traffic Management Designer, you will use an array of the latest software available in the industry, to the highest level from 2D street works to 3D BIM designs on high speed dual carriageways.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You will be responsible for designing these projects in line with regulations and reporting to our Design supervisor.  Other duties will include:</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Traffic Management CAD designing</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Attending client meetings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Maintenance of internal design records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Conducting design risk assessments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88" name="矩形"/>
          <p:cNvSpPr/>
          <p:nvPr/>
        </p:nvSpPr>
        <p:spPr>
          <a:xfrm rot="0">
            <a:off x="221226" y="162233"/>
            <a:ext cx="7266038" cy="6343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Calibri" pitchFamily="0" charset="0"/>
                <a:ea typeface="等线" pitchFamily="0" charset="0"/>
                <a:cs typeface="Calibri" pitchFamily="0" charset="0"/>
              </a:rPr>
              <a:t>CAD:</a:t>
            </a:r>
            <a:endParaRPr altLang="en-US" baseline="0" b="0" cap="none" sz="36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sp>
        <p:nvSpPr>
          <p:cNvPr id="1048586" name="矩形"/>
          <p:cNvSpPr/>
          <p:nvPr/>
        </p:nvSpPr>
        <p:spPr>
          <a:xfrm rot="0">
            <a:off x="147484" y="339212"/>
            <a:ext cx="12044517"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IBM Cloud compute type, look at your applications in your IBM® Cloud Foundry hosting environment.</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For most cloud hosted applications, internal application code makes up most of the effort for that application. Where it is hosted, how it is connected, how traffic flows, services connections, and so on is a thin layer on top of or connected to the application. As you migrate your applications, only the thin layer should need to be addressed. Most of your application will function the same on any hosting compute service.</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There are a few things you need to determine and decide before you migrate your set of applications to a new IBM Cloud location. You might already know most of the details about your IBM® Cloud Foundry application deployments, especially if your organization planned the deployment and set up the hosting environment for the applications.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For those users wanting to confirm their application hosting layout, or investigate what they currently have deployed to IBM® Cloud Foundry, there are several methods to analyze their current deployment.</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 name=""/>
        <p:cNvGrpSpPr/>
        <p:nvPr/>
      </p:nvGrpSpPr>
      <p:grpSpPr>
        <a:xfrm>
          <a:off x="0" y="0"/>
          <a:ext cx="0" cy="0"/>
          <a:chOff x="0" y="0"/>
          <a:chExt cx="0" cy="0"/>
        </a:xfrm>
      </p:grpSpPr>
      <p:pic>
        <p:nvPicPr>
          <p:cNvPr id="2097152"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pic>
        <p:nvPicPr>
          <p:cNvPr id="2097153"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pic>
        <p:nvPicPr>
          <p:cNvPr id="2097154"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4" name=""/>
        <p:cNvGrpSpPr/>
        <p:nvPr/>
      </p:nvGrpSpPr>
      <p:grpSpPr>
        <a:xfrm>
          <a:off x="0" y="0"/>
          <a:ext cx="0" cy="0"/>
          <a:chOff x="0" y="0"/>
          <a:chExt cx="0" cy="0"/>
        </a:xfrm>
      </p:grpSpPr>
      <p:sp>
        <p:nvSpPr>
          <p:cNvPr id="1048584" name="矩形"/>
          <p:cNvSpPr/>
          <p:nvPr/>
        </p:nvSpPr>
        <p:spPr>
          <a:xfrm rot="0">
            <a:off x="280219" y="390830"/>
            <a:ext cx="11253020"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Access control</a:t>
            </a:r>
            <a:r>
              <a:rPr altLang="zh-CN" baseline="0" b="0" cap="none" sz="1800" i="0" kern="1200" lang="en-US" spc="0" strike="noStrike" u="none">
                <a:solidFill>
                  <a:schemeClr val="tx1"/>
                </a:solidFill>
                <a:latin typeface="Calibri" pitchFamily="0" charset="0"/>
                <a:ea typeface="等线" pitchFamily="0" charset="0"/>
                <a:cs typeface="Calibri" pitchFamily="0" charset="0"/>
              </a:rPr>
              <a:t> - Fine grain assignment/dispensing of compute capacity to development teams.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placement</a:t>
            </a:r>
            <a:r>
              <a:rPr altLang="zh-CN" baseline="0" b="0" cap="none" sz="1800" i="0" kern="1200" lang="en-US" spc="0" strike="noStrike" u="none">
                <a:solidFill>
                  <a:schemeClr val="tx1"/>
                </a:solidFill>
                <a:latin typeface="Calibri" pitchFamily="0" charset="0"/>
                <a:ea typeface="等线" pitchFamily="0" charset="0"/>
                <a:cs typeface="Calibri" pitchFamily="0" charset="0"/>
              </a:rPr>
              <a:t> - Apps are automatically placed across multiple data-center PODs for maximum reliability.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health management</a:t>
            </a:r>
            <a:r>
              <a:rPr altLang="zh-CN" baseline="0" b="0" cap="none" sz="1800" i="0" kern="1200" lang="en-US" spc="0" strike="noStrike" u="none">
                <a:solidFill>
                  <a:schemeClr val="tx1"/>
                </a:solidFill>
                <a:latin typeface="Calibri" pitchFamily="0" charset="0"/>
                <a:ea typeface="等线" pitchFamily="0" charset="0"/>
                <a:cs typeface="Calibri" pitchFamily="0" charset="0"/>
              </a:rPr>
              <a:t> - Crashing apps restart automatically.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routing</a:t>
            </a:r>
            <a:r>
              <a:rPr altLang="zh-CN" baseline="0" b="0" cap="none" sz="1800" i="0" kern="1200" lang="en-US" spc="0" strike="noStrike" u="none">
                <a:solidFill>
                  <a:schemeClr val="tx1"/>
                </a:solidFill>
                <a:latin typeface="Calibri" pitchFamily="0" charset="0"/>
                <a:ea typeface="等线" pitchFamily="0" charset="0"/>
                <a:cs typeface="Calibri" pitchFamily="0" charset="0"/>
              </a:rPr>
              <a:t> - Internet reachable routes are automatically created for your apps.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High availability</a:t>
            </a:r>
            <a:r>
              <a:rPr altLang="zh-CN" baseline="0" b="0" cap="none" sz="1800" i="0" kern="1200" lang="en-US" spc="0" strike="noStrike" u="none">
                <a:solidFill>
                  <a:schemeClr val="tx1"/>
                </a:solidFill>
                <a:latin typeface="Calibri" pitchFamily="0" charset="0"/>
                <a:ea typeface="等线" pitchFamily="0" charset="0"/>
                <a:cs typeface="Calibri" pitchFamily="0" charset="0"/>
              </a:rPr>
              <a:t> - Supports full high availability for high app availability.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Automatic deployment scaling</a:t>
            </a:r>
            <a:r>
              <a:rPr altLang="zh-CN" baseline="0" b="0" cap="none" sz="1800" i="0" kern="1200" lang="en-US" spc="0" strike="noStrike" u="none">
                <a:solidFill>
                  <a:schemeClr val="tx1"/>
                </a:solidFill>
                <a:latin typeface="Calibri" pitchFamily="0" charset="0"/>
                <a:ea typeface="等线" pitchFamily="0" charset="0"/>
                <a:cs typeface="Calibri" pitchFamily="0" charset="0"/>
              </a:rPr>
              <a:t> - The Auto-Scaling for IBM Cloud service automatically increases or decreases the compute capacity of your app, to rapidly adjust to dynamic loading needs.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85" name="矩形"/>
          <p:cNvSpPr/>
          <p:nvPr/>
        </p:nvSpPr>
        <p:spPr>
          <a:xfrm rot="10800000" flipH="1" flipV="1">
            <a:off x="324463" y="2569640"/>
            <a:ext cx="11707762"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PROJECT SUBMITTED BY</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Name:</a:t>
            </a:r>
            <a:r>
              <a:rPr altLang="zh-CN" baseline="0" b="0" cap="none" sz="1800" i="0" kern="1200" lang="en-US" spc="0" strike="noStrike" u="none">
                <a:solidFill>
                  <a:schemeClr val="tx1"/>
                </a:solidFill>
                <a:latin typeface="Calibri" pitchFamily="0" charset="0"/>
                <a:ea typeface="等线" pitchFamily="0" charset="0"/>
                <a:cs typeface="Calibri" pitchFamily="0" charset="0"/>
              </a:rPr>
              <a:t>K</a:t>
            </a:r>
            <a:r>
              <a:rPr altLang="zh-CN" baseline="0" b="0" cap="none" sz="1800" i="0" kern="1200" lang="en-US" spc="0" strike="noStrike" u="none">
                <a:solidFill>
                  <a:schemeClr val="tx1"/>
                </a:solidFill>
                <a:latin typeface="Calibri" pitchFamily="0" charset="0"/>
                <a:ea typeface="等线" pitchFamily="0" charset="0"/>
                <a:cs typeface="Calibri" pitchFamily="0" charset="0"/>
              </a:rPr>
              <a:t>.</a:t>
            </a:r>
            <a:r>
              <a:rPr altLang="zh-CN" baseline="0" b="0" cap="none" sz="1800" i="0" kern="1200" lang="en-US" spc="0" strike="noStrike" u="none">
                <a:solidFill>
                  <a:schemeClr val="tx1"/>
                </a:solidFill>
                <a:latin typeface="Calibri" pitchFamily="0" charset="0"/>
                <a:ea typeface="等线" pitchFamily="0" charset="0"/>
                <a:cs typeface="Calibri" pitchFamily="0" charset="0"/>
              </a:rPr>
              <a:t>D</a:t>
            </a:r>
            <a:r>
              <a:rPr altLang="zh-CN" baseline="0" b="0" cap="none" sz="1800" i="0" kern="1200" lang="en-US" spc="0" strike="noStrike" u="none">
                <a:solidFill>
                  <a:schemeClr val="tx1"/>
                </a:solidFill>
                <a:latin typeface="Calibri" pitchFamily="0" charset="0"/>
                <a:ea typeface="等线" pitchFamily="0" charset="0"/>
                <a:cs typeface="Calibri" pitchFamily="0" charset="0"/>
              </a:rPr>
              <a:t>H</a:t>
            </a:r>
            <a:r>
              <a:rPr altLang="zh-CN" baseline="0" b="0" cap="none" sz="1800" i="0" kern="1200" lang="en-US" spc="0" strike="noStrike" u="none">
                <a:solidFill>
                  <a:schemeClr val="tx1"/>
                </a:solidFill>
                <a:latin typeface="Calibri" pitchFamily="0" charset="0"/>
                <a:ea typeface="等线" pitchFamily="0" charset="0"/>
                <a:cs typeface="Calibri" pitchFamily="0" charset="0"/>
              </a:rPr>
              <a:t>A</a:t>
            </a:r>
            <a:r>
              <a:rPr altLang="zh-CN" baseline="0" b="0" cap="none" sz="1800" i="0" kern="1200" lang="en-US" spc="0" strike="noStrike" u="none">
                <a:solidFill>
                  <a:schemeClr val="tx1"/>
                </a:solidFill>
                <a:latin typeface="Calibri" pitchFamily="0" charset="0"/>
                <a:ea typeface="等线" pitchFamily="0" charset="0"/>
                <a:cs typeface="Calibri" pitchFamily="0" charset="0"/>
              </a:rPr>
              <a:t>N</a:t>
            </a:r>
            <a:r>
              <a:rPr altLang="zh-CN" baseline="0" b="0" cap="none" sz="1800" i="0" kern="1200" lang="en-US" spc="0" strike="noStrike" u="none">
                <a:solidFill>
                  <a:schemeClr val="tx1"/>
                </a:solidFill>
                <a:latin typeface="Calibri" pitchFamily="0" charset="0"/>
                <a:ea typeface="等线" pitchFamily="0" charset="0"/>
                <a:cs typeface="Calibri" pitchFamily="0" charset="0"/>
              </a:rPr>
              <a:t>U</a:t>
            </a:r>
            <a:r>
              <a:rPr altLang="zh-CN" baseline="0" b="0" cap="none" sz="1800" i="0" kern="1200" lang="en-US" spc="0" strike="noStrike" u="none">
                <a:solidFill>
                  <a:schemeClr val="tx1"/>
                </a:solidFill>
                <a:latin typeface="Calibri" pitchFamily="0" charset="0"/>
                <a:ea typeface="等线" pitchFamily="0" charset="0"/>
                <a:cs typeface="Calibri" pitchFamily="0" charset="0"/>
              </a:rPr>
              <a:t>S</a:t>
            </a:r>
            <a:r>
              <a:rPr altLang="zh-CN" baseline="0" b="0" cap="none" sz="1800" i="0" kern="1200" lang="en-US" spc="0" strike="noStrike" u="none">
                <a:solidFill>
                  <a:schemeClr val="tx1"/>
                </a:solidFill>
                <a:latin typeface="Calibri" pitchFamily="0" charset="0"/>
                <a:ea typeface="等线" pitchFamily="0" charset="0"/>
                <a:cs typeface="Calibri" pitchFamily="0" charset="0"/>
              </a:rPr>
              <a:t>H</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College code:7139</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Nmid:au713921106</a:t>
            </a:r>
            <a:r>
              <a:rPr altLang="zh-CN" baseline="0" b="0" cap="none" sz="1800" i="0" kern="1200" lang="en-US" spc="0" strike="noStrike" u="none">
                <a:solidFill>
                  <a:schemeClr val="tx1"/>
                </a:solidFill>
                <a:latin typeface="Calibri" pitchFamily="0" charset="0"/>
                <a:ea typeface="等线" pitchFamily="0" charset="0"/>
                <a:cs typeface="Calibri" pitchFamily="0" charset="0"/>
              </a:rPr>
              <a:t>3</a:t>
            </a:r>
            <a:r>
              <a:rPr altLang="zh-CN" baseline="0" b="0" cap="none" sz="1800" i="0" kern="1200" lang="en-US" spc="0" strike="noStrike" u="none">
                <a:solidFill>
                  <a:schemeClr val="tx1"/>
                </a:solidFill>
                <a:latin typeface="Calibri" pitchFamily="0" charset="0"/>
                <a:ea typeface="等线" pitchFamily="0" charset="0"/>
                <a:cs typeface="Calibri" pitchFamily="0" charset="0"/>
              </a:rPr>
              <a:t>0</a:t>
            </a:r>
            <a:r>
              <a:rPr altLang="zh-CN" baseline="0" b="0" cap="none" sz="1800" i="0" kern="1200" lang="en-US" spc="0" strike="noStrike" u="none">
                <a:solidFill>
                  <a:schemeClr val="tx1"/>
                </a:solidFill>
                <a:latin typeface="Calibri" pitchFamily="0" charset="0"/>
                <a:ea typeface="等线" pitchFamily="0" charset="0"/>
                <a:cs typeface="Calibri" pitchFamily="0" charset="0"/>
              </a:rPr>
              <a:t>1</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Mailid:d</a:t>
            </a:r>
            <a:r>
              <a:rPr altLang="zh-CN" baseline="0" b="0" cap="none" sz="1800" i="0" kern="1200" lang="en-US" spc="0" strike="noStrike" u="none">
                <a:solidFill>
                  <a:schemeClr val="tx1"/>
                </a:solidFill>
                <a:latin typeface="Calibri" pitchFamily="0" charset="0"/>
                <a:ea typeface="等线" pitchFamily="0" charset="0"/>
                <a:cs typeface="Calibri" pitchFamily="0" charset="0"/>
              </a:rPr>
              <a:t>h</a:t>
            </a:r>
            <a:r>
              <a:rPr altLang="zh-CN" baseline="0" b="0" cap="none" sz="1800" i="0" kern="1200" lang="en-US" spc="0" strike="noStrike" u="none">
                <a:solidFill>
                  <a:schemeClr val="tx1"/>
                </a:solidFill>
                <a:latin typeface="Calibri" pitchFamily="0" charset="0"/>
                <a:ea typeface="等线" pitchFamily="0" charset="0"/>
                <a:cs typeface="Calibri" pitchFamily="0" charset="0"/>
              </a:rPr>
              <a:t>a</a:t>
            </a:r>
            <a:r>
              <a:rPr altLang="zh-CN" baseline="0" b="0" cap="none" sz="1800" i="0" kern="1200" lang="en-US" spc="0" strike="noStrike" u="none">
                <a:solidFill>
                  <a:schemeClr val="tx1"/>
                </a:solidFill>
                <a:latin typeface="Calibri" pitchFamily="0" charset="0"/>
                <a:ea typeface="等线" pitchFamily="0" charset="0"/>
                <a:cs typeface="Calibri" pitchFamily="0" charset="0"/>
              </a:rPr>
              <a:t>n</a:t>
            </a:r>
            <a:r>
              <a:rPr altLang="zh-CN" baseline="0" b="0" cap="none" sz="1800" i="0" kern="1200" lang="en-US" spc="0" strike="noStrike" u="none">
                <a:solidFill>
                  <a:schemeClr val="tx1"/>
                </a:solidFill>
                <a:latin typeface="Calibri" pitchFamily="0" charset="0"/>
                <a:ea typeface="等线" pitchFamily="0" charset="0"/>
                <a:cs typeface="Calibri" pitchFamily="0" charset="0"/>
              </a:rPr>
              <a:t>u</a:t>
            </a:r>
            <a:r>
              <a:rPr altLang="zh-CN" baseline="0" b="0" cap="none" sz="1800" i="0" kern="1200" lang="en-US" spc="0" strike="noStrike" u="none">
                <a:solidFill>
                  <a:schemeClr val="tx1"/>
                </a:solidFill>
                <a:latin typeface="Calibri" pitchFamily="0" charset="0"/>
                <a:ea typeface="等线" pitchFamily="0" charset="0"/>
                <a:cs typeface="Calibri" pitchFamily="0" charset="0"/>
              </a:rPr>
              <a:t>s</a:t>
            </a:r>
            <a:r>
              <a:rPr altLang="zh-CN" baseline="0" b="0" cap="none" sz="1800" i="0" kern="1200" lang="en-US" spc="0" strike="noStrike" u="none">
                <a:solidFill>
                  <a:schemeClr val="tx1"/>
                </a:solidFill>
                <a:latin typeface="Calibri" pitchFamily="0" charset="0"/>
                <a:ea typeface="等线" pitchFamily="0" charset="0"/>
                <a:cs typeface="Calibri" pitchFamily="0" charset="0"/>
              </a:rPr>
              <a:t>h</a:t>
            </a:r>
            <a:r>
              <a:rPr altLang="zh-CN" baseline="0" b="0" cap="none" sz="1800" i="0" kern="1200" lang="en-US" spc="0" strike="noStrike" u="none">
                <a:solidFill>
                  <a:schemeClr val="tx1"/>
                </a:solidFill>
                <a:latin typeface="Calibri" pitchFamily="0" charset="0"/>
                <a:ea typeface="等线" pitchFamily="0" charset="0"/>
                <a:cs typeface="Calibri" pitchFamily="0" charset="0"/>
              </a:rPr>
              <a:t>k</a:t>
            </a:r>
            <a:r>
              <a:rPr altLang="zh-CN" baseline="0" b="0" cap="none" sz="1800" i="0" kern="1200" lang="en-US" spc="0" strike="noStrike" u="none">
                <a:solidFill>
                  <a:schemeClr val="tx1"/>
                </a:solidFill>
                <a:latin typeface="Calibri" pitchFamily="0" charset="0"/>
                <a:ea typeface="等线" pitchFamily="0" charset="0"/>
                <a:cs typeface="Calibri" pitchFamily="0" charset="0"/>
              </a:rPr>
              <a:t>a</a:t>
            </a:r>
            <a:r>
              <a:rPr altLang="zh-CN" baseline="0" b="0" cap="none" sz="1800" i="0" kern="1200" lang="en-US" spc="0" strike="noStrike" u="none">
                <a:solidFill>
                  <a:schemeClr val="tx1"/>
                </a:solidFill>
                <a:latin typeface="Calibri" pitchFamily="0" charset="0"/>
                <a:ea typeface="等线" pitchFamily="0" charset="0"/>
                <a:cs typeface="Calibri" pitchFamily="0" charset="0"/>
              </a:rPr>
              <a:t>l</a:t>
            </a:r>
            <a:r>
              <a:rPr altLang="zh-CN" baseline="0" b="0" cap="none" sz="1800" i="0" kern="1200" lang="en-US" spc="0" strike="noStrike" u="none">
                <a:solidFill>
                  <a:schemeClr val="tx1"/>
                </a:solidFill>
                <a:latin typeface="Calibri" pitchFamily="0" charset="0"/>
                <a:ea typeface="等线" pitchFamily="0" charset="0"/>
                <a:cs typeface="Calibri" pitchFamily="0" charset="0"/>
              </a:rPr>
              <a:t>u</a:t>
            </a:r>
            <a:r>
              <a:rPr altLang="zh-CN" baseline="0" b="0" cap="none" sz="1800" i="0" kern="1200" lang="en-US" spc="0" strike="noStrike" u="none">
                <a:solidFill>
                  <a:schemeClr val="tx1"/>
                </a:solidFill>
                <a:latin typeface="Calibri" pitchFamily="0" charset="0"/>
                <a:ea typeface="等线" pitchFamily="0" charset="0"/>
                <a:cs typeface="Calibri" pitchFamily="0" charset="0"/>
              </a:rPr>
              <a:t>6</a:t>
            </a:r>
            <a:r>
              <a:rPr altLang="zh-CN" baseline="0" b="0" cap="none" sz="1800" i="0" kern="1200" lang="en-US" spc="0" strike="noStrike" u="none">
                <a:solidFill>
                  <a:schemeClr val="tx1"/>
                </a:solidFill>
                <a:latin typeface="Calibri" pitchFamily="0" charset="0"/>
                <a:ea typeface="等线" pitchFamily="0" charset="0"/>
                <a:cs typeface="Calibri" pitchFamily="0" charset="0"/>
              </a:rPr>
              <a:t>5</a:t>
            </a:r>
            <a:r>
              <a:rPr altLang="zh-CN" baseline="0" b="0" cap="none" sz="1800" i="0" kern="1200" lang="en-US" spc="0" strike="noStrike" u="none">
                <a:solidFill>
                  <a:schemeClr val="tx1"/>
                </a:solidFill>
                <a:latin typeface="Calibri" pitchFamily="0" charset="0"/>
                <a:ea typeface="等线" pitchFamily="0" charset="0"/>
                <a:cs typeface="Calibri" pitchFamily="0" charset="0"/>
              </a:rPr>
              <a:t>1</a:t>
            </a:r>
            <a:r>
              <a:rPr altLang="zh-CN" baseline="0" b="0" cap="none" sz="1800" i="0" kern="1200" lang="en-US" spc="0" strike="noStrike" u="none">
                <a:solidFill>
                  <a:schemeClr val="tx1"/>
                </a:solidFill>
                <a:latin typeface="Calibri" pitchFamily="0" charset="0"/>
                <a:ea typeface="等线" pitchFamily="0" charset="0"/>
                <a:cs typeface="Calibri" pitchFamily="0" charset="0"/>
              </a:rPr>
              <a:t>@</a:t>
            </a:r>
            <a:r>
              <a:rPr altLang="zh-CN" baseline="0" b="0" cap="none" sz="1800" i="0" kern="1200" lang="en-US" spc="0" strike="noStrike" u="none">
                <a:solidFill>
                  <a:schemeClr val="tx1"/>
                </a:solidFill>
                <a:latin typeface="Calibri" pitchFamily="0" charset="0"/>
                <a:ea typeface="等线" pitchFamily="0" charset="0"/>
                <a:cs typeface="Calibri" pitchFamily="0" charset="0"/>
              </a:rPr>
              <a:t>g</a:t>
            </a:r>
            <a:r>
              <a:rPr altLang="zh-CN" baseline="0" b="0" cap="none" sz="1800" i="0" kern="1200" lang="en-US" spc="0" strike="noStrike" u="none">
                <a:solidFill>
                  <a:schemeClr val="tx1"/>
                </a:solidFill>
                <a:latin typeface="Calibri" pitchFamily="0" charset="0"/>
                <a:ea typeface="等线" pitchFamily="0" charset="0"/>
                <a:cs typeface="Calibri" pitchFamily="0" charset="0"/>
              </a:rPr>
              <a:t>m</a:t>
            </a:r>
            <a:r>
              <a:rPr altLang="zh-CN" baseline="0" b="0" cap="none" sz="1800" i="0" kern="1200" lang="en-US" spc="0" strike="noStrike" u="none">
                <a:solidFill>
                  <a:schemeClr val="tx1"/>
                </a:solidFill>
                <a:latin typeface="Calibri" pitchFamily="0" charset="0"/>
                <a:ea typeface="等线" pitchFamily="0" charset="0"/>
                <a:cs typeface="Calibri" pitchFamily="0" charset="0"/>
              </a:rPr>
              <a:t>a</a:t>
            </a:r>
            <a:r>
              <a:rPr altLang="zh-CN" baseline="0" b="0" cap="none" sz="1800" i="0" kern="1200" lang="en-US" spc="0" strike="noStrike" u="none">
                <a:solidFill>
                  <a:schemeClr val="tx1"/>
                </a:solidFill>
                <a:latin typeface="Calibri" pitchFamily="0" charset="0"/>
                <a:ea typeface="等线" pitchFamily="0" charset="0"/>
                <a:cs typeface="Calibri" pitchFamily="0" charset="0"/>
              </a:rPr>
              <a:t>i</a:t>
            </a:r>
            <a:r>
              <a:rPr altLang="zh-CN" baseline="0" b="0" cap="none" sz="1800" i="0" kern="1200" lang="en-US" spc="0" strike="noStrike" u="none">
                <a:solidFill>
                  <a:schemeClr val="tx1"/>
                </a:solidFill>
                <a:latin typeface="Calibri" pitchFamily="0" charset="0"/>
                <a:ea typeface="等线" pitchFamily="0" charset="0"/>
                <a:cs typeface="Calibri" pitchFamily="0" charset="0"/>
              </a:rPr>
              <a:t>l</a:t>
            </a:r>
            <a:r>
              <a:rPr altLang="zh-CN" baseline="0" b="0" cap="none" sz="1800" i="0" kern="1200" lang="en-US" spc="0" strike="noStrike" u="none">
                <a:solidFill>
                  <a:schemeClr val="tx1"/>
                </a:solidFill>
                <a:latin typeface="Calibri" pitchFamily="0" charset="0"/>
                <a:ea typeface="等线" pitchFamily="0" charset="0"/>
                <a:cs typeface="Calibri" pitchFamily="0" charset="0"/>
              </a:rPr>
              <a:t>.</a:t>
            </a:r>
            <a:r>
              <a:rPr altLang="zh-CN" baseline="0" b="0" cap="none" sz="1800" i="0" kern="1200" lang="en-US" spc="0" strike="noStrike" u="none">
                <a:solidFill>
                  <a:schemeClr val="tx1"/>
                </a:solidFill>
                <a:latin typeface="Calibri" pitchFamily="0" charset="0"/>
                <a:ea typeface="等线" pitchFamily="0" charset="0"/>
                <a:cs typeface="Calibri" pitchFamily="0" charset="0"/>
              </a:rPr>
              <a:t>c</a:t>
            </a:r>
            <a:r>
              <a:rPr altLang="zh-CN" baseline="0" b="0" cap="none" sz="1800" i="0" kern="1200" lang="en-US" spc="0" strike="noStrike" u="none">
                <a:solidFill>
                  <a:schemeClr val="tx1"/>
                </a:solidFill>
                <a:latin typeface="Calibri" pitchFamily="0" charset="0"/>
                <a:ea typeface="等线" pitchFamily="0" charset="0"/>
                <a:cs typeface="Calibri" pitchFamily="0" charset="0"/>
              </a:rPr>
              <a:t>o</a:t>
            </a:r>
            <a:r>
              <a:rPr altLang="zh-CN" baseline="0" b="0" cap="none" sz="1800" i="0" kern="1200" lang="en-US" spc="0" strike="noStrike" u="none">
                <a:solidFill>
                  <a:schemeClr val="tx1"/>
                </a:solidFill>
                <a:latin typeface="Calibri" pitchFamily="0" charset="0"/>
                <a:ea typeface="等线" pitchFamily="0" charset="0"/>
                <a:cs typeface="Calibri" pitchFamily="0" charset="0"/>
              </a:rPr>
              <a:t>m</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RAVIVARMAN KP</dc:creator>
  <cp:lastModifiedBy>root</cp:lastModifiedBy>
  <dcterms:created xsi:type="dcterms:W3CDTF">2023-10-13T04:43:48Z</dcterms:created>
  <dcterms:modified xsi:type="dcterms:W3CDTF">2023-11-01T03:42:11Z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0d39a2f420374f2daca18492cd562110</vt:lpwstr>
  </property>
</Properties>
</file>