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050607"/>
              <a:srgbClr val="585E66"/>
            </a:duotone>
          </a:blip>
          <a:stretch/>
        </a:blip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751012" y="609601"/>
            <a:ext cx="8676222" cy="32004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4800" b="0" i="0" u="none" strike="noStrike" kern="1200" cap="all" spc="0" baseline="0">
                <a:effectLst>
                  <a:glow rad="38100">
                    <a:srgbClr val="595959">
                      <a:alpha val="50000"/>
                    </a:srgbClr>
                  </a:glow>
                  <a:outerShdw sx="100000" sy="100000" blurRad="28575" dir="13200000" dist="31750" algn="tl">
                    <a:srgbClr val="000000">
                      <a:alpha val="25000"/>
                    </a:srgbClr>
                  </a:outerShdw>
                </a:effectLst>
                <a:latin typeface="Century Gothic" pitchFamily="0" charset="0"/>
                <a:ea typeface="宋体" pitchFamily="0" charset="0"/>
                <a:cs typeface="Lucida Sans"/>
              </a:rPr>
              <a:t>Click to edit Master title style</a:t>
            </a:r>
            <a:endParaRPr lang="zh-CN" altLang="en-US" sz="4800" b="0" i="0" u="none" strike="noStrike" kern="1200" cap="all" spc="0" baseline="0">
              <a:effectLst>
                <a:glow rad="38100">
                  <a:srgbClr val="595959">
                    <a:alpha val="50000"/>
                  </a:srgbClr>
                </a:glow>
                <a:outerShdw sx="100000" sy="100000" blurRad="28575" dir="13200000" dist="31750" algn="tl">
                  <a:srgbClr val="000000">
                    <a:alpha val="25000"/>
                  </a:srgbClr>
                </a:outerShdw>
              </a:effectLst>
              <a:latin typeface="Century Gothic" pitchFamily="0" charset="0"/>
              <a:ea typeface="宋体" pitchFamily="0" charset="0"/>
              <a:cs typeface="Lucida Sans"/>
            </a:endParaRPr>
          </a:p>
        </p:txBody>
      </p:sp>
      <p:sp>
        <p:nvSpPr>
          <p:cNvPr id="8" name="文本框"/>
          <p:cNvSpPr>
            <a:spLocks noGrp="1"/>
          </p:cNvSpPr>
          <p:nvPr>
            <p:ph type="subTitle" idx="1"/>
          </p:nvPr>
        </p:nvSpPr>
        <p:spPr>
          <a:xfrm rot="0">
            <a:off x="1751012" y="3886200"/>
            <a:ext cx="8676222" cy="1905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21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a:rPr>
              <a:t>Click to edit Master subtitle style</a:t>
            </a:r>
            <a:endParaRPr lang="zh-CN" altLang="en-US" sz="21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a:endParaRPr>
          </a:p>
        </p:txBody>
      </p:sp>
      <p:sp>
        <p:nvSpPr>
          <p:cNvPr id="9" name="文本框"/>
          <p:cNvSpPr>
            <a:spLocks noGrp="1"/>
          </p:cNvSpPr>
          <p:nvPr>
            <p:ph type="dt" idx="10"/>
          </p:nvPr>
        </p:nvSpPr>
        <p:spPr>
          <a:xfrm rot="0">
            <a:off x="8837612" y="5883275"/>
            <a:ext cx="1600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0" name="文本框"/>
          <p:cNvSpPr>
            <a:spLocks noGrp="1"/>
          </p:cNvSpPr>
          <p:nvPr>
            <p:ph type="ftr"/>
          </p:nvPr>
        </p:nvSpPr>
        <p:spPr>
          <a:xfrm rot="0">
            <a:off x="1141412" y="5883275"/>
            <a:ext cx="75438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1" name="文本框"/>
          <p:cNvSpPr>
            <a:spLocks noGrp="1"/>
          </p:cNvSpPr>
          <p:nvPr>
            <p:ph type="sldNum"/>
          </p:nvPr>
        </p:nvSpPr>
        <p:spPr>
          <a:xfrm rot="0">
            <a:off x="10514012" y="5883275"/>
            <a:ext cx="551167"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850991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04357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22347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15"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FFFFFF"/>
                </a:solidFill>
              </a:rPr>
              <a:t>Click to edit Master text styles</a:t>
            </a:r>
            <a:endParaRPr lang="zh-CN" altLang="en-US" sz="1800">
              <a:solidFill>
                <a:srgbClr val="FFFFFF"/>
              </a:solidFill>
            </a:endParaRPr>
          </a:p>
        </p:txBody>
      </p:sp>
      <p:sp>
        <p:nvSpPr>
          <p:cNvPr id="16"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609299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20" name="文本框"/>
          <p:cNvSpPr>
            <a:spLocks xmlns:a="http://schemas.openxmlformats.org/drawingml/2006/main" noGrp="1"/>
          </p:cNvSpPr>
          <p:nvPr>
            <p:ph type="title"/>
          </p:nvPr>
        </p:nvSpPr>
        <p:spPr>
          <a:xfrm xmlns:a="http://schemas.openxmlformats.org/drawingml/2006/main" rot="0">
            <a:off x="1141413" y="609600"/>
            <a:ext cx="9905998" cy="1905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1" name="文本框"/>
          <p:cNvSpPr>
            <a:spLocks xmlns:a="http://schemas.openxmlformats.org/drawingml/2006/main" noGrp="1"/>
          </p:cNvSpPr>
          <p:nvPr>
            <p:ph type="body" idx="1"/>
          </p:nvPr>
        </p:nvSpPr>
        <p:spPr>
          <a:xfrm xmlns:a="http://schemas.openxmlformats.org/drawingml/2006/main" rot="0">
            <a:off x="1141413" y="2666999"/>
            <a:ext cx="9905998" cy="31242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2"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23"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24"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5497746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45" name="文本框"/>
          <p:cNvSpPr>
            <a:spLocks xmlns:a="http://schemas.openxmlformats.org/drawingml/2006/main" noGrp="1"/>
          </p:cNvSpPr>
          <p:nvPr>
            <p:ph type="title"/>
          </p:nvPr>
        </p:nvSpPr>
        <p:spPr>
          <a:xfrm xmlns:a="http://schemas.openxmlformats.org/drawingml/2006/main" rot="0">
            <a:off x="1141413" y="609600"/>
            <a:ext cx="9905998" cy="1905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230389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4827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249653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600254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06495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35012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0517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124519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2381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1141413" y="2666999"/>
            <a:ext cx="9905998" cy="3124201"/>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837612" y="5883275"/>
            <a:ext cx="1600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9/3/2024</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5" name="文本框"/>
          <p:cNvSpPr>
            <a:spLocks noGrp="1"/>
          </p:cNvSpPr>
          <p:nvPr>
            <p:ph type="ftr" idx="3"/>
          </p:nvPr>
        </p:nvSpPr>
        <p:spPr>
          <a:xfrm rot="0">
            <a:off x="1141412" y="5883275"/>
            <a:ext cx="75438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6" name="文本框"/>
          <p:cNvSpPr>
            <a:spLocks noGrp="1"/>
          </p:cNvSpPr>
          <p:nvPr>
            <p:ph type="sldNum" idx="4"/>
          </p:nvPr>
        </p:nvSpPr>
        <p:spPr>
          <a:xfrm rot="0">
            <a:off x="10514012" y="5883275"/>
            <a:ext cx="551167"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3134172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spcBef>
          <a:spcPts val="0"/>
        </a:spcBef>
        <a:buNone/>
        <a:defRPr sz="3200" kern="1200" cap="all">
          <a:gradFill>
            <a:gsLst>
              <a:gs pos="0">
                <a:srgbClr val="FFFFFF"/>
              </a:gs>
              <a:gs pos="100000">
                <a:srgbClr val="FFFFFF">
                  <a:lumMod val="65000"/>
                </a:srgbClr>
              </a:gs>
            </a:gsLst>
            <a:lin ang="5580000" scaled="0"/>
          </a:gradFill>
          <a:effectLst>
            <a:glow rad="38100">
              <a:srgbClr val="595959">
                <a:alpha val="40000"/>
              </a:srgbClr>
            </a:glow>
            <a:outerShdw sx="100000" sy="100000" blurRad="28575" dir="14040000" dist="38100" algn="tl">
              <a:srgbClr val="000000">
                <a:alpha val="25000"/>
              </a:srgbClr>
            </a:outerShdw>
          </a:effectLst>
          <a:latin typeface="Century Gothic" pitchFamily="0" charset="0"/>
          <a:ea typeface="宋体" pitchFamily="0" charset="0"/>
          <a:cs typeface="Century Gothic" pitchFamily="0" charset="0"/>
        </a:defRPr>
      </a:lvl1pPr>
    </p:titleStyle>
    <p:bodyStyle>
      <a:lvl1pPr marL="285750" indent="-285750" algn="l" defTabSz="914400" eaLnBrk="1" fontAlgn="auto" latinLnBrk="0" hangingPunct="1">
        <a:spcBef>
          <a:spcPct val="20000"/>
        </a:spcBef>
        <a:spcAft>
          <a:spcPts val="600"/>
        </a:spcAft>
        <a:buClr>
          <a:schemeClr val="tx1"/>
        </a:buClr>
        <a:buSzPct val="100000"/>
        <a:buFont typeface="Arial" pitchFamily="0" charset="0"/>
        <a:buChar char="•"/>
        <a:defRPr sz="20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1pPr>
      <a:lvl2pPr marL="742950" indent="-285750" algn="l" defTabSz="914400" eaLnBrk="1" fontAlgn="auto" latinLnBrk="0" hangingPunct="1">
        <a:spcBef>
          <a:spcPct val="20000"/>
        </a:spcBef>
        <a:spcAft>
          <a:spcPts val="600"/>
        </a:spcAft>
        <a:buClr>
          <a:schemeClr val="tx1"/>
        </a:buClr>
        <a:buSzPct val="100000"/>
        <a:buFont typeface="Arial" pitchFamily="0" charset="0"/>
        <a:buChar char="•"/>
        <a:defRPr sz="18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2pPr>
      <a:lvl3pPr marL="1200150" indent="-285750" algn="l" defTabSz="914400" eaLnBrk="1" fontAlgn="auto" latinLnBrk="0" hangingPunct="1">
        <a:spcBef>
          <a:spcPct val="20000"/>
        </a:spcBef>
        <a:spcAft>
          <a:spcPts val="600"/>
        </a:spcAft>
        <a:buClr>
          <a:schemeClr val="tx1"/>
        </a:buClr>
        <a:buSzPct val="100000"/>
        <a:buFont typeface="Arial" pitchFamily="0" charset="0"/>
        <a:buChar char="•"/>
        <a:defRPr sz="16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3pPr>
      <a:lvl4pPr marL="1543050" indent="-171450" algn="l" defTabSz="914400" eaLnBrk="1" fontAlgn="auto" latinLnBrk="0" hangingPunct="1">
        <a:spcBef>
          <a:spcPct val="20000"/>
        </a:spcBef>
        <a:spcAft>
          <a:spcPts val="600"/>
        </a:spcAft>
        <a:buClr>
          <a:schemeClr val="tx1"/>
        </a:buClr>
        <a:buSzPct val="100000"/>
        <a:buFont typeface="Arial" pitchFamily="0" charset="0"/>
        <a:buChar char="•"/>
        <a:defRPr sz="14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4pPr>
      <a:lvl5pPr marL="2000250" indent="-171450" algn="l" defTabSz="914400" eaLnBrk="1" fontAlgn="auto" latinLnBrk="0" hangingPunct="1">
        <a:spcBef>
          <a:spcPct val="20000"/>
        </a:spcBef>
        <a:spcAft>
          <a:spcPts val="600"/>
        </a:spcAft>
        <a:buClr>
          <a:schemeClr val="tx1"/>
        </a:buClr>
        <a:buSzPct val="100000"/>
        <a:buFont typeface="Arial" pitchFamily="0" charset="0"/>
        <a:buChar char="•"/>
        <a:defRPr sz="14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5pPr>
      <a:lvl6pPr marL="25146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6pPr>
      <a:lvl7pPr marL="29718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7pPr>
      <a:lvl8pPr marL="34290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8pPr>
      <a:lvl9pPr marL="34290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r>
              <a:rPr lang="en-US" altLang="zh-CN" sz="48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 Using Excel</a:t>
            </a:r>
            <a:endPar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13" name="文本框"/>
          <p:cNvSpPr>
            <a:spLocks noGrp="1"/>
          </p:cNvSpPr>
          <p:nvPr>
            <p:ph type="subTitle" idx="1"/>
          </p:nvPr>
        </p:nvSpPr>
        <p:spPr>
          <a:xfrm rot="0">
            <a:off x="546609" y="4620573"/>
            <a:ext cx="5673214" cy="18976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PRESENTED BY : V. Dhanush kodi </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REGISTER NO: 422200422</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DEPARTMENT</a:t>
            </a: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 B COM ISM</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COLLEGE:THE QUAID-E-MILLETH COLLEGE MEN</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endParaRPr lang="zh-CN" altLang="en-US" sz="19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889979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MODELLING APPROACH</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0"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Statistical modelling.</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Modelling instruction.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Immuno-dynamics modelling.</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Integrated modelling method.</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977816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RESULT AND DISCUSSION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2"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90000"/>
              </a:lnSpc>
              <a:spcBef>
                <a:spcPct val="20000"/>
              </a:spcBef>
              <a:spcAft>
                <a:spcPts val="600"/>
              </a:spcAft>
              <a:buNone/>
            </a:pP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97940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CONCLUSION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4"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800" b="0" i="0" u="none" strike="noStrike" kern="1200" cap="small" spc="0" baseline="0">
                <a:latin typeface="Times New Roman" pitchFamily="18" charset="0"/>
                <a:ea typeface="宋体"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637053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THANK YOU</a:t>
            </a:r>
            <a:endParaRPr lang="zh-CN" altLang="en-US"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34352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19"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ct val="20000"/>
              </a:spcBef>
              <a:spcAft>
                <a:spcPts val="600"/>
              </a:spcAft>
              <a:buNone/>
            </a:pPr>
            <a:r>
              <a:rPr lang="en-US" altLang="zh-CN" sz="3200" b="1" i="0" u="none" strike="noStrike" kern="1200" cap="sm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a:t>
            </a:r>
            <a:endParaRPr lang="zh-CN" altLang="en-US" sz="3200" b="1" i="0" u="none" strike="noStrike" kern="1200" cap="sm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34041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AGENDA</a:t>
            </a:r>
            <a:endParaRPr lang="zh-CN" altLang="en-US"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6"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Problem Statement</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Project Overview</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End User</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Our Solution and Proposition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Dataset Description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Modelling Approach</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Result and Discussion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Conclusion</a:t>
            </a:r>
            <a:endParaRPr lang="zh-CN" altLang="en-US" sz="2000" b="1" i="0" u="none" strike="noStrike" kern="1200" cap="sm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16361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STATEMENT</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8"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The organisation may not be achieving its goals due to inadequate employee performance.  </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977294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OVERVIEW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0"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By leveraging data </a:t>
            </a:r>
            <a:r>
              <a:rPr lang="en-US" altLang="zh-CN" sz="2200" b="0" i="0" u="none" strike="noStrike" kern="1200" cap="small" spc="0" baseline="0">
                <a:latin typeface="Times New Roman" pitchFamily="18" charset="0"/>
                <a:ea typeface="宋体" pitchFamily="0" charset="0"/>
                <a:cs typeface="Times New Roman" pitchFamily="18" charset="0"/>
              </a:rPr>
              <a:t>analysis,organisation</a:t>
            </a:r>
            <a:r>
              <a:rPr lang="en-US" altLang="zh-CN" sz="2200" b="0" i="0" u="none" strike="noStrike" kern="1200" cap="small" spc="0" baseline="0">
                <a:latin typeface="Times New Roman" pitchFamily="18" charset="0"/>
                <a:ea typeface="宋体" pitchFamily="0" charset="0"/>
                <a:cs typeface="Times New Roman" pitchFamily="18" charset="0"/>
              </a:rPr>
              <a:t> can identify top performers, areas for improvement, and potential training needs.</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Use this employee data sheet to gather contact </a:t>
            </a:r>
            <a:r>
              <a:rPr lang="en-US" altLang="zh-CN" sz="2200" b="0" i="0" u="none" strike="noStrike" kern="1200" cap="small" spc="0" baseline="0">
                <a:latin typeface="Times New Roman" pitchFamily="18" charset="0"/>
                <a:ea typeface="宋体" pitchFamily="0" charset="0"/>
                <a:cs typeface="Times New Roman" pitchFamily="18" charset="0"/>
              </a:rPr>
              <a:t>details,notify</a:t>
            </a:r>
            <a:r>
              <a:rPr lang="en-US" altLang="zh-CN" sz="2200" b="0" i="0" u="none" strike="noStrike" kern="1200" cap="small" spc="0" baseline="0">
                <a:latin typeface="Times New Roman" pitchFamily="18" charset="0"/>
                <a:ea typeface="宋体" pitchFamily="0" charset="0"/>
                <a:cs typeface="Times New Roman" pitchFamily="18" charset="0"/>
              </a:rPr>
              <a:t> employees of a new position, or keep track of performance in your company.</a:t>
            </a:r>
            <a:endParaRPr lang="zh-CN" altLang="en-US" sz="22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4026125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END USERS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2"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Human resources professionals use performance analysis to design and implement training programs, compensation </a:t>
            </a:r>
            <a:r>
              <a:rPr lang="en-US" altLang="zh-CN" sz="2400" b="0" i="0" u="none" strike="noStrike" kern="1200" cap="small" spc="0" baseline="0">
                <a:latin typeface="Times New Roman" pitchFamily="18" charset="0"/>
                <a:ea typeface="宋体" pitchFamily="0" charset="0"/>
                <a:cs typeface="Times New Roman" pitchFamily="18" charset="0"/>
              </a:rPr>
              <a:t>strategies,and</a:t>
            </a:r>
            <a:r>
              <a:rPr lang="en-US" altLang="zh-CN" sz="2400" b="0" i="0" u="none" strike="noStrike" kern="1200" cap="small" spc="0" baseline="0">
                <a:latin typeface="Times New Roman" pitchFamily="18" charset="0"/>
                <a:ea typeface="宋体" pitchFamily="0" charset="0"/>
                <a:cs typeface="Times New Roman" pitchFamily="18" charset="0"/>
              </a:rPr>
              <a:t> performance management system.</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Employees benefit  from performance analysis by receiving </a:t>
            </a:r>
            <a:r>
              <a:rPr lang="en-US" altLang="zh-CN" sz="2400" b="0" i="0" u="none" strike="noStrike" kern="1200" cap="small" spc="0" baseline="0">
                <a:latin typeface="Times New Roman" pitchFamily="18" charset="0"/>
                <a:ea typeface="宋体" pitchFamily="0" charset="0"/>
                <a:cs typeface="Times New Roman" pitchFamily="18" charset="0"/>
              </a:rPr>
              <a:t>feedback,identifying</a:t>
            </a:r>
            <a:r>
              <a:rPr lang="en-US" altLang="zh-CN" sz="2400" b="0" i="0" u="none" strike="noStrike" kern="1200" cap="small" spc="0" baseline="0">
                <a:latin typeface="Times New Roman" pitchFamily="18" charset="0"/>
                <a:ea typeface="宋体" pitchFamily="0" charset="0"/>
                <a:cs typeface="Times New Roman" pitchFamily="18" charset="0"/>
              </a:rPr>
              <a:t> areas from improvement, and setting goals for professional growth.   </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069944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OUR SOLUTION AND PROPOSITION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4"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small" spc="0" baseline="0">
                <a:latin typeface="Times New Roman" pitchFamily="18" charset="0"/>
                <a:ea typeface="宋体" pitchFamily="0" charset="0"/>
                <a:cs typeface="Times New Roman" pitchFamily="18" charset="0"/>
              </a:rPr>
              <a:t>talent,and</a:t>
            </a:r>
            <a:r>
              <a:rPr lang="en-US" altLang="zh-CN" sz="2400" b="0" i="0" u="none" strike="noStrike" kern="1200" cap="small" spc="0" baseline="0">
                <a:latin typeface="Times New Roman" pitchFamily="18" charset="0"/>
                <a:ea typeface="宋体" pitchFamily="0" charset="0"/>
                <a:cs typeface="Times New Roman" pitchFamily="18" charset="0"/>
              </a:rPr>
              <a:t> drive </a:t>
            </a:r>
            <a:r>
              <a:rPr lang="en-US" altLang="zh-CN" sz="2400" b="0" i="0" u="none" strike="noStrike" kern="1200" cap="small" spc="0" baseline="0">
                <a:latin typeface="Times New Roman" pitchFamily="18" charset="0"/>
                <a:ea typeface="宋体" pitchFamily="0" charset="0"/>
                <a:cs typeface="Times New Roman" pitchFamily="18" charset="0"/>
              </a:rPr>
              <a:t>growth.Our</a:t>
            </a:r>
            <a:r>
              <a:rPr lang="en-US" altLang="zh-CN" sz="2400" b="0" i="0" u="none" strike="noStrike" kern="1200" cap="small" spc="0" baseline="0">
                <a:latin typeface="Times New Roman" pitchFamily="18" charset="0"/>
                <a:ea typeface="宋体" pitchFamily="0" charset="0"/>
                <a:cs typeface="Times New Roman" pitchFamily="18" charset="0"/>
              </a:rPr>
              <a:t> solution provides a comprehensive and data-driven approach to performance evaluation.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EVPs: financial rewards like salary.</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l">
              <a:lnSpc>
                <a:spcPct val="100000"/>
              </a:lnSpc>
              <a:spcBef>
                <a:spcPct val="20000"/>
              </a:spcBef>
              <a:spcAft>
                <a:spcPts val="600"/>
              </a:spcAft>
              <a:buClr>
                <a:schemeClr val="tx1"/>
              </a:buClr>
              <a:buSzPct val="100000"/>
              <a:buFont typeface="Arial" pitchFamily="0" charset="0"/>
              <a:buChar char="•"/>
            </a:pPr>
            <a:endParaRPr lang="zh-CN" altLang="en-US" sz="2000" b="0" i="0" u="none" strike="noStrike" kern="1200" cap="small" spc="0" baseline="0">
              <a:latin typeface="Century Gothic" pitchFamily="0" charset="0"/>
              <a:ea typeface="宋体" pitchFamily="0" charset="0"/>
              <a:cs typeface="Lucida Sans"/>
            </a:endParaRPr>
          </a:p>
        </p:txBody>
      </p:sp>
    </p:spTree>
    <p:extLst>
      <p:ext uri="{BB962C8B-B14F-4D97-AF65-F5344CB8AC3E}">
        <p14:creationId xmlns:p14="http://schemas.microsoft.com/office/powerpoint/2010/main" val="12531569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DESCRIPTION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6"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42570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THE “WOW” IN OUR SOLUTION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8"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3600" b="0" i="0" u="none" strike="noStrike" kern="1200" cap="small" spc="0" baseline="0">
                <a:latin typeface="Times New Roman" pitchFamily="18" charset="0"/>
                <a:ea typeface="宋体" pitchFamily="0" charset="0"/>
                <a:cs typeface="Times New Roman" pitchFamily="18" charset="0"/>
              </a:rPr>
              <a:t>Are unique and memorable experiences during the onboarding process that leave a lasting impression on new hires.</a:t>
            </a:r>
            <a:endParaRPr lang="en-US" altLang="zh-CN" sz="36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3600" b="0" i="0" u="none" strike="noStrike" kern="1200" cap="small" spc="0" baseline="0">
                <a:latin typeface="Times New Roman" pitchFamily="18" charset="0"/>
                <a:ea typeface="宋体"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8582061"/>
      </p:ext>
    </p:extLst>
  </p:cSld>
  <p:clrMapOvr>
    <a:masterClrMapping/>
  </p:clrMapOvr>
</p:sld>
</file>

<file path=ppt/theme/theme1.xml><?xml version="1.0" encoding="utf-8"?>
<a:theme xmlns:a="http://schemas.openxmlformats.org/drawingml/2006/main" name="Mesh">
  <a:themeElements>
    <a:clrScheme name="Mesh">
      <a:dk1>
        <a:srgbClr val="FFFFFF"/>
      </a:dk1>
      <a:lt1>
        <a:srgbClr val="000000"/>
      </a:lt1>
      <a:dk2>
        <a:srgbClr val="EBEBEB"/>
      </a:dk2>
      <a:lt2>
        <a:srgbClr val="363D46"/>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
        <a:ea typeface=""/>
        <a:cs typeface=""/>
      </a:majorFont>
      <a:minorFont>
        <a:latin typeface=""/>
        <a:ea typeface=""/>
        <a:cs typeface=""/>
      </a:minorFont>
    </a:fontScheme>
    <a:fmtScheme name="Mesh">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root</cp:lastModifiedBy>
  <cp:revision>19</cp:revision>
  <dcterms:created xsi:type="dcterms:W3CDTF">2024-08-28T07:48:53Z</dcterms:created>
  <dcterms:modified xsi:type="dcterms:W3CDTF">2024-09-03T01:41:27Z</dcterms:modified>
</cp:coreProperties>
</file>