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16"/>
  </p:notesMasterIdLst>
  <p:handoutMasterIdLst>
    <p:handoutMasterId r:id="rId17"/>
  </p:handoutMasterIdLst>
  <p:sldIdLst>
    <p:sldId id="367" r:id="rId5"/>
    <p:sldId id="368" r:id="rId6"/>
    <p:sldId id="369" r:id="rId7"/>
    <p:sldId id="370" r:id="rId8"/>
    <p:sldId id="372" r:id="rId9"/>
    <p:sldId id="373" r:id="rId10"/>
    <p:sldId id="375" r:id="rId11"/>
    <p:sldId id="378" r:id="rId12"/>
    <p:sldId id="376" r:id="rId13"/>
    <p:sldId id="377" r:id="rId14"/>
    <p:sldId id="348"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A8"/>
    <a:srgbClr val="0000FF"/>
    <a:srgbClr val="213163"/>
    <a:srgbClr val="223366"/>
    <a:srgbClr val="001131"/>
    <a:srgbClr val="DDE8FF"/>
    <a:srgbClr val="851910"/>
    <a:srgbClr val="FFD5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033" autoAdjust="0"/>
  </p:normalViewPr>
  <p:slideViewPr>
    <p:cSldViewPr snapToGrid="0" showGuides="1">
      <p:cViewPr varScale="1">
        <p:scale>
          <a:sx n="93" d="100"/>
          <a:sy n="93" d="100"/>
        </p:scale>
        <p:origin x="726" y="108"/>
      </p:cViewPr>
      <p:guideLst>
        <p:guide orient="horz" pos="588"/>
        <p:guide pos="144"/>
        <p:guide orient="horz" pos="85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t>11/11/2024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0" indent="0">
              <a:buNone/>
            </a:pPr>
            <a:r>
              <a:rPr lang="en-US" b="1" dirty="0"/>
              <a:t>Slides</a:t>
            </a:r>
            <a:r>
              <a:rPr lang="en-US" dirty="0"/>
              <a:t>: Prepare a short slide deck (10-12 slides) summarizing the project objectives, methodology, and key results.</a:t>
            </a:r>
            <a:endParaRPr lang="en-IN"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t>1</a:t>
            </a:fld>
            <a:endParaRPr lang="en-US" sz="1400" b="0" strike="noStrike" spc="-1">
              <a:latin typeface="Times New Roman" panose="020206030504050203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t>2</a:t>
            </a:fld>
            <a:endParaRPr lang="en-US" sz="1400" b="0" strike="noStrike" spc="-1">
              <a:latin typeface="Times New Roman" panose="02020603050405020304"/>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indent="0">
              <a:buFont typeface="Arial" panose="020B0604020202020204" pitchFamily="34" charset="0"/>
              <a:buNone/>
              <a:tabLst>
                <a:tab pos="0" algn="l"/>
              </a:tabLst>
            </a:pPr>
            <a:r>
              <a:rPr lang="en-IN" sz="2000" b="0" spc="-1"/>
              <a:t>thank you very much for joining</a:t>
            </a:r>
            <a:r>
              <a:rPr lang="en-IN" b="0"/>
              <a:t> this </a:t>
            </a:r>
            <a:r>
              <a:rPr lang="en-IN"/>
              <a:t>PPT</a:t>
            </a:r>
            <a:r>
              <a:rPr lang="en-IN" b="0"/>
              <a:t>, keep learning.</a:t>
            </a: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panose="02020603050405020304"/>
              </a:rPr>
              <a:t>11</a:t>
            </a:fld>
            <a:endParaRPr lang="en-US" sz="1200" b="0" strike="noStrike" spc="-1">
              <a:latin typeface="Times New Roman" panose="020206030504050203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81BF06D3-496D-4060-A653-877D7024FA53}" type="datetime1">
              <a:rPr lang="en-IN" smtClean="0"/>
              <a:t>11-11-2024</a:t>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Rectangle 5"/>
          <p:cNvSpPr/>
          <p:nvPr userDrawn="1"/>
        </p:nvSpPr>
        <p:spPr>
          <a:xfrm>
            <a:off x="1" y="-78892"/>
            <a:ext cx="7088224"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dirty="0"/>
              <a:t>ALGORITHMIC TRADING</a:t>
            </a:r>
          </a:p>
        </p:txBody>
      </p:sp>
      <p:sp>
        <p:nvSpPr>
          <p:cNvPr id="9" name="Rectangle 8"/>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13"/>
          <a:srcRect/>
          <a:stretch>
            <a:fillRect/>
          </a:stretch>
        </p:blipFill>
        <p:spPr>
          <a:xfrm>
            <a:off x="7435308" y="29029"/>
            <a:ext cx="1245494" cy="405088"/>
          </a:xfrm>
          <a:prstGeom prst="rect">
            <a:avLst/>
          </a:prstGeom>
        </p:spPr>
      </p:pic>
      <p:sp>
        <p:nvSpPr>
          <p:cNvPr id="13" name="Rectangle 12"/>
          <p:cNvSpPr/>
          <p:nvPr userDrawn="1"/>
        </p:nvSpPr>
        <p:spPr>
          <a:xfrm>
            <a:off x="9027886" y="0"/>
            <a:ext cx="116114" cy="467289"/>
          </a:xfrm>
          <a:prstGeom prst="rect">
            <a:avLst/>
          </a:prstGeom>
          <a:solidFill>
            <a:srgbClr val="00B0F0"/>
          </a:solidFill>
          <a:ln>
            <a:no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dhanushpandi6374@gmail.com" TargetMode="External"/><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 y="-122464"/>
            <a:ext cx="9144000" cy="5143500"/>
          </a:xfrm>
          <a:prstGeom prst="rect">
            <a:avLst/>
          </a:prstGeom>
        </p:spPr>
      </p:pic>
      <p:sp>
        <p:nvSpPr>
          <p:cNvPr id="2" name="TextBox 1"/>
          <p:cNvSpPr txBox="1"/>
          <p:nvPr/>
        </p:nvSpPr>
        <p:spPr>
          <a:xfrm>
            <a:off x="2274736" y="4468992"/>
            <a:ext cx="4594528" cy="276999"/>
          </a:xfrm>
          <a:prstGeom prst="rect">
            <a:avLst/>
          </a:prstGeom>
          <a:noFill/>
        </p:spPr>
        <p:txBody>
          <a:bodyPr wrap="none" rtlCol="0">
            <a:spAutoFit/>
          </a:bodyPr>
          <a:lstStyle/>
          <a:p>
            <a:pPr algn="ctr"/>
            <a:r>
              <a:rPr lang="en-US" sz="1200">
                <a:solidFill>
                  <a:schemeClr val="bg1"/>
                </a:solidFill>
              </a:rPr>
              <a:t>Disclaimer: The content is curated for educational purposes only.</a:t>
            </a:r>
          </a:p>
        </p:txBody>
      </p:sp>
      <p:sp>
        <p:nvSpPr>
          <p:cNvPr id="5" name="Rectangle: Rounded Corners 4"/>
          <p:cNvSpPr/>
          <p:nvPr/>
        </p:nvSpPr>
        <p:spPr>
          <a:xfrm>
            <a:off x="1122744" y="1001693"/>
            <a:ext cx="6898511" cy="3102015"/>
          </a:xfrm>
          <a:prstGeom prst="roundRect">
            <a:avLst>
              <a:gd name="adj" fmla="val 8142"/>
            </a:avLst>
          </a:prstGeom>
          <a:solidFill>
            <a:srgbClr val="E5EEFF"/>
          </a:solidFill>
          <a:ln>
            <a:solidFill>
              <a:srgbClr val="9BDB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9pPr>
          </a:lstStyle>
          <a:p>
            <a:pPr algn="ctr"/>
            <a:endParaRPr lang="en-US"/>
          </a:p>
        </p:txBody>
      </p:sp>
      <p:grpSp>
        <p:nvGrpSpPr>
          <p:cNvPr id="6" name="Group 5"/>
          <p:cNvGrpSpPr/>
          <p:nvPr/>
        </p:nvGrpSpPr>
        <p:grpSpPr>
          <a:xfrm>
            <a:off x="1567263" y="1495382"/>
            <a:ext cx="6047412" cy="601034"/>
            <a:chOff x="1567263" y="1495382"/>
            <a:chExt cx="6047412" cy="601034"/>
          </a:xfrm>
        </p:grpSpPr>
        <p:pic>
          <p:nvPicPr>
            <p:cNvPr id="8" name="Google Shape;110;p4" descr="A close up of a sign&#10;&#10;Description automatically generated"/>
            <p:cNvPicPr preferRelativeResize="0"/>
            <p:nvPr/>
          </p:nvPicPr>
          <p:blipFill rotWithShape="1">
            <a:blip r:embed="rId4"/>
            <a:srcRect/>
            <a:stretch>
              <a:fillRect/>
            </a:stretch>
          </p:blipFill>
          <p:spPr>
            <a:xfrm>
              <a:off x="4755974" y="1620847"/>
              <a:ext cx="1163978" cy="389110"/>
            </a:xfrm>
            <a:prstGeom prst="rect">
              <a:avLst/>
            </a:prstGeom>
            <a:noFill/>
            <a:ln>
              <a:noFill/>
            </a:ln>
          </p:spPr>
        </p:pic>
        <p:pic>
          <p:nvPicPr>
            <p:cNvPr id="11" name="Picture 10"/>
            <p:cNvPicPr>
              <a:picLocks noChangeAspect="1"/>
            </p:cNvPicPr>
            <p:nvPr/>
          </p:nvPicPr>
          <p:blipFill rotWithShape="1">
            <a:blip r:embed="rId5"/>
            <a:srcRect t="20552"/>
            <a:stretch>
              <a:fillRect/>
            </a:stretch>
          </p:blipFill>
          <p:spPr>
            <a:xfrm>
              <a:off x="3675859" y="1608154"/>
              <a:ext cx="787775" cy="414497"/>
            </a:xfrm>
            <a:prstGeom prst="rect">
              <a:avLst/>
            </a:prstGeom>
          </p:spPr>
        </p:pic>
        <p:cxnSp>
          <p:nvCxnSpPr>
            <p:cNvPr id="15" name="Straight Connector 14"/>
            <p:cNvCxnSpPr/>
            <p:nvPr/>
          </p:nvCxnSpPr>
          <p:spPr>
            <a:xfrm>
              <a:off x="4609804"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a:off x="6066122"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0" name="Picture 19"/>
            <p:cNvPicPr/>
            <p:nvPr/>
          </p:nvPicPr>
          <p:blipFill>
            <a:blip r:embed="rId6"/>
            <a:stretch>
              <a:fillRect/>
            </a:stretch>
          </p:blipFill>
          <p:spPr>
            <a:xfrm>
              <a:off x="6212294" y="1633695"/>
              <a:ext cx="1402381" cy="363414"/>
            </a:xfrm>
            <a:prstGeom prst="rect">
              <a:avLst/>
            </a:prstGeom>
            <a:ln w="0">
              <a:noFill/>
            </a:ln>
          </p:spPr>
        </p:pic>
        <p:cxnSp>
          <p:nvCxnSpPr>
            <p:cNvPr id="21" name="Straight Connector 20"/>
            <p:cNvCxnSpPr/>
            <p:nvPr/>
          </p:nvCxnSpPr>
          <p:spPr>
            <a:xfrm>
              <a:off x="3529689"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2" name="Picture 21" descr="A blue and black text&#10;&#10;Description automatically generated"/>
            <p:cNvPicPr>
              <a:picLocks noChangeAspect="1"/>
            </p:cNvPicPr>
            <p:nvPr/>
          </p:nvPicPr>
          <p:blipFill>
            <a:blip r:embed="rId7"/>
            <a:stretch>
              <a:fillRect/>
            </a:stretch>
          </p:blipFill>
          <p:spPr>
            <a:xfrm>
              <a:off x="1567263" y="1495382"/>
              <a:ext cx="1816256" cy="454064"/>
            </a:xfrm>
            <a:prstGeom prst="rect">
              <a:avLst/>
            </a:prstGeom>
          </p:spPr>
        </p:pic>
      </p:grpSp>
      <p:sp>
        <p:nvSpPr>
          <p:cNvPr id="7" name="TextBox 6"/>
          <p:cNvSpPr txBox="1"/>
          <p:nvPr/>
        </p:nvSpPr>
        <p:spPr>
          <a:xfrm>
            <a:off x="1362130" y="2311729"/>
            <a:ext cx="6520068" cy="1600438"/>
          </a:xfrm>
          <a:prstGeom prst="rect">
            <a:avLst/>
          </a:prstGeom>
          <a:noFill/>
        </p:spPr>
        <p:txBody>
          <a:bodyPr wrap="square">
            <a:spAutoFit/>
          </a:bodyPr>
          <a:lstStyle/>
          <a:p>
            <a:pPr algn="ctr"/>
            <a:r>
              <a:rPr lang="en-US" b="1" dirty="0">
                <a:latin typeface="Times New Roman" panose="02020603050405020304" pitchFamily="18" charset="0"/>
                <a:cs typeface="Times New Roman" panose="02020603050405020304" pitchFamily="18" charset="0"/>
              </a:rPr>
              <a:t>ALGORITHMIC TRADING</a:t>
            </a:r>
          </a:p>
          <a:p>
            <a:endParaRPr lang="en-US" sz="1400" b="1" dirty="0">
              <a:latin typeface="Times New Roman" panose="02020603050405020304" pitchFamily="18" charset="0"/>
              <a:cs typeface="Times New Roman" panose="02020603050405020304" pitchFamily="18" charset="0"/>
            </a:endParaRPr>
          </a:p>
          <a:p>
            <a:r>
              <a:rPr lang="en-US" sz="1400" dirty="0"/>
              <a:t>Team : Dhanush kumar P and </a:t>
            </a:r>
            <a:r>
              <a:rPr lang="en-US" sz="1400" dirty="0">
                <a:hlinkClick r:id="rId8"/>
              </a:rPr>
              <a:t>dhanushpandi6374@gmail.com</a:t>
            </a:r>
            <a:r>
              <a:rPr lang="en-US" dirty="0"/>
              <a:t> </a:t>
            </a:r>
            <a:r>
              <a:rPr lang="en-US" sz="1400" dirty="0"/>
              <a:t>Guide: P.Raja</a:t>
            </a:r>
          </a:p>
          <a:p>
            <a:pPr algn="ctr"/>
            <a:endParaRPr lang="en-US" dirty="0"/>
          </a:p>
          <a:p>
            <a:pPr algn="ctr"/>
            <a:endParaRPr lang="en-US" sz="1400" dirty="0"/>
          </a:p>
          <a:p>
            <a:pPr algn="ctr"/>
            <a:endParaRPr lang="en-US" dirty="0"/>
          </a:p>
          <a:p>
            <a:pPr algn="ctr"/>
            <a:endParaRPr lang="en-US"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b="1" dirty="0">
                <a:solidFill>
                  <a:srgbClr val="002060"/>
                </a:solidFill>
                <a:latin typeface="Arial" panose="020B0604020202020204" pitchFamily="34" charset="0"/>
                <a:cs typeface="Arial" panose="020B0604020202020204" pitchFamily="34" charset="0"/>
              </a:rPr>
              <a:t>Future Scope</a:t>
            </a:r>
            <a:endParaRPr lang="en-IN" sz="2400" b="1" dirty="0">
              <a:solidFill>
                <a:srgbClr val="002060"/>
              </a:solidFill>
              <a:latin typeface="Arial" panose="020B0604020202020204" pitchFamily="34" charset="0"/>
              <a:cs typeface="Arial" panose="020B0604020202020204" pitchFamily="34" charset="0"/>
            </a:endParaRPr>
          </a:p>
        </p:txBody>
      </p:sp>
      <p:sp>
        <p:nvSpPr>
          <p:cNvPr id="3" name="Text Box 2"/>
          <p:cNvSpPr txBox="1"/>
          <p:nvPr/>
        </p:nvSpPr>
        <p:spPr>
          <a:xfrm>
            <a:off x="394970" y="1242060"/>
            <a:ext cx="8338820" cy="2777490"/>
          </a:xfrm>
          <a:prstGeom prst="rect">
            <a:avLst/>
          </a:prstGeom>
        </p:spPr>
        <p:txBody>
          <a:bodyPr wrap="square">
            <a:noAutofit/>
          </a:bodyPr>
          <a:lstStyle/>
          <a:p>
            <a:pPr algn="just"/>
            <a:r>
              <a:rPr lang="en-US" altLang="en-US" sz="1200" dirty="0">
                <a:latin typeface="Times New Roman" panose="02020603050405020304" pitchFamily="18" charset="0"/>
                <a:cs typeface="Times New Roman" panose="02020603050405020304" pitchFamily="18" charset="0"/>
              </a:rPr>
              <a:t>The future of algorithmic trading will be shaped by advances in **AI and machine learning**, enabling more adaptive and predictive trading strategies. **Quantum computing** could enhance data processing and optimization, while **blockchain** and **DeFi** may offer decentralized, transparent, and faster trading platforms. As market complexity increases, **cross-asset strategies** and **autonomous trading ecosystems** will emerge, allowing algorithms to manage portfolios across multiple asset classes and markets. Ethical considerations will lead to the development of **responsible AI**, focusing on fairness and sustainability. Regulatory frameworks will evolve to ensure transparency and accountability in an increasingly automated financial landscape.</a:t>
            </a:r>
            <a:endParaRPr lang="en-IN" altLang="en-US"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2;g5fab984687_2_0"/>
          <p:cNvSpPr txBox="1"/>
          <p:nvPr/>
        </p:nvSpPr>
        <p:spPr>
          <a:xfrm>
            <a:off x="3161462" y="2041411"/>
            <a:ext cx="2821075" cy="530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spcBef>
                <a:spcPts val="600"/>
              </a:spcBef>
            </a:pPr>
            <a:r>
              <a:rPr lang="en-US" sz="3000" b="1"/>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5" name="TextBox 1174"/>
          <p:cNvSpPr txBox="1"/>
          <p:nvPr/>
        </p:nvSpPr>
        <p:spPr>
          <a:xfrm>
            <a:off x="366152" y="598433"/>
            <a:ext cx="462421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b="1" dirty="0">
                <a:solidFill>
                  <a:srgbClr val="002060"/>
                </a:solidFill>
                <a:latin typeface="Arial" panose="020B0604020202020204" pitchFamily="34" charset="0"/>
                <a:cs typeface="Arial" panose="020B0604020202020204" pitchFamily="34" charset="0"/>
              </a:rPr>
              <a:t>OUTLINE</a:t>
            </a:r>
            <a:endParaRPr lang="en-US" sz="900" b="1" dirty="0"/>
          </a:p>
        </p:txBody>
      </p:sp>
      <p:sp>
        <p:nvSpPr>
          <p:cNvPr id="4" name="TextBox 3"/>
          <p:cNvSpPr txBox="1"/>
          <p:nvPr/>
        </p:nvSpPr>
        <p:spPr>
          <a:xfrm>
            <a:off x="654158" y="1060098"/>
            <a:ext cx="6935087" cy="3331810"/>
          </a:xfrm>
          <a:prstGeom prst="rect">
            <a:avLst/>
          </a:prstGeom>
          <a:noFill/>
        </p:spPr>
        <p:txBody>
          <a:bodyPr wrap="square">
            <a:spAutoFit/>
          </a:bodyPr>
          <a:lstStyle/>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solidFill>
                  <a:schemeClr val="tx1"/>
                </a:solidFill>
                <a:effectLst/>
                <a:latin typeface="+mj-lt"/>
                <a:ea typeface="Times New Roman" panose="02020603050405020304" pitchFamily="18" charset="0"/>
                <a:cs typeface="Times New Roman" panose="02020603050405020304" pitchFamily="18" charset="0"/>
              </a:rPr>
              <a:t>Abstract of the Project</a:t>
            </a:r>
            <a:endParaRPr lang="en-IN" sz="1800" dirty="0">
              <a:solidFill>
                <a:schemeClr val="tx1"/>
              </a:solidFill>
              <a:latin typeface="+mj-lt"/>
              <a:ea typeface="Times New Roman" panose="02020603050405020304" pitchFamily="18" charset="0"/>
              <a:cs typeface="Times New Roman" panose="02020603050405020304" pitchFamily="18" charset="0"/>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panose="020B0604020202020204"/>
              </a:rPr>
              <a:t>Problem Statement</a:t>
            </a:r>
            <a:endParaRPr lang="en-US" sz="1800" dirty="0">
              <a:latin typeface="+mj-lt"/>
              <a:ea typeface="+mn-lt"/>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panose="020B0604020202020204"/>
              </a:rPr>
              <a:t>Proposed Solution</a:t>
            </a:r>
            <a:endParaRPr lang="en-US" sz="1800" dirty="0">
              <a:latin typeface="+mj-lt"/>
              <a:ea typeface="+mn-lt"/>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mn-lt"/>
              </a:rPr>
              <a:t>System Architecture</a:t>
            </a:r>
            <a:endParaRPr lang="en-US" sz="1800" dirty="0">
              <a:latin typeface="+mj-lt"/>
              <a:ea typeface="+mn-lt"/>
              <a:cs typeface="Calibri" panose="020F0502020204030204"/>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panose="020B0604020202020204"/>
              </a:rPr>
              <a:t>Live Demo of the Project</a:t>
            </a: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panose="020B0604020202020204"/>
              </a:rPr>
              <a:t>Embedded</a:t>
            </a:r>
            <a:r>
              <a:rPr lang="en-US" sz="1800" dirty="0">
                <a:latin typeface="+mj-lt"/>
                <a:ea typeface="+mn-lt"/>
              </a:rPr>
              <a:t> Video of Project</a:t>
            </a:r>
          </a:p>
          <a:p>
            <a:pPr marL="285750" indent="-285750">
              <a:lnSpc>
                <a:spcPct val="115000"/>
              </a:lnSpc>
              <a:spcBef>
                <a:spcPts val="200"/>
              </a:spcBef>
              <a:spcAft>
                <a:spcPts val="600"/>
              </a:spcAft>
              <a:buFont typeface="Arial" panose="020B0604020202020204" pitchFamily="34" charset="0"/>
              <a:buChar char="•"/>
              <a:tabLst>
                <a:tab pos="4229100" algn="ctr"/>
              </a:tabLst>
            </a:pPr>
            <a:r>
              <a:rPr lang="en-IN" sz="1800" dirty="0">
                <a:latin typeface="+mj-lt"/>
                <a:ea typeface="+mn-lt"/>
                <a:cs typeface="Arial" panose="020B0604020202020204"/>
              </a:rPr>
              <a:t>Conclusion</a:t>
            </a:r>
            <a:endParaRPr lang="en-IN" sz="1800" dirty="0">
              <a:latin typeface="+mj-lt"/>
              <a:ea typeface="+mn-lt"/>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panose="020B0604020202020204"/>
              </a:rPr>
              <a:t>Future Scope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b="1">
                <a:solidFill>
                  <a:srgbClr val="002060"/>
                </a:solidFill>
                <a:latin typeface="Arial" panose="020B0604020202020204" pitchFamily="34" charset="0"/>
                <a:cs typeface="Arial" panose="020B0604020202020204" pitchFamily="34" charset="0"/>
              </a:rPr>
              <a:t>Abstract</a:t>
            </a:r>
            <a:endParaRPr lang="en-IN" sz="2400" b="1">
              <a:solidFill>
                <a:srgbClr val="002060"/>
              </a:solidFill>
              <a:latin typeface="Arial" panose="020B0604020202020204" pitchFamily="34" charset="0"/>
              <a:cs typeface="Arial" panose="020B0604020202020204" pitchFamily="34" charset="0"/>
            </a:endParaRPr>
          </a:p>
        </p:txBody>
      </p:sp>
      <p:sp>
        <p:nvSpPr>
          <p:cNvPr id="3" name="Text Box 2"/>
          <p:cNvSpPr txBox="1"/>
          <p:nvPr/>
        </p:nvSpPr>
        <p:spPr>
          <a:xfrm>
            <a:off x="442595" y="1017905"/>
            <a:ext cx="8389620" cy="3938905"/>
          </a:xfrm>
          <a:prstGeom prst="rect">
            <a:avLst/>
          </a:prstGeom>
        </p:spPr>
        <p:txBody>
          <a:bodyPr>
            <a:noAutofit/>
          </a:bodyPr>
          <a:lstStyle/>
          <a:p>
            <a:endParaRPr lang="en-US" altLang="en-US" sz="1200" dirty="0">
              <a:latin typeface="Times New Roman" panose="02020603050405020304" pitchFamily="18" charset="0"/>
              <a:cs typeface="Times New Roman" panose="02020603050405020304" pitchFamily="18" charset="0"/>
            </a:endParaRPr>
          </a:p>
          <a:p>
            <a:pPr algn="just"/>
            <a:r>
              <a:rPr lang="en-US" altLang="en-US" sz="1200" dirty="0">
                <a:latin typeface="Times New Roman" panose="02020603050405020304" pitchFamily="18" charset="0"/>
                <a:cs typeface="Times New Roman" panose="02020603050405020304" pitchFamily="18" charset="0"/>
              </a:rPr>
              <a:t>Algorithmic trading (also known as algo-trading or automated trading) refers to the use of computer algorithms to execute financial market transactions based on predefined criteria. These algorithms are designed to analyze market conditions, identify trading opportunities, and execute trades at optimal times and prices, often at speeds far surpassing human traders. The primary advantages of algorithmic trading include the ability to process vast amounts of data, minimize human error, and capitalize on market inefficiencies through high-frequency trading strategies. Algorithms can be developed using various techniques, including statistical arbitrage, machine learning, and artificial intelligence, to identify patterns and predict market trends. While algo-trading has transformed the financial industry by increasing market liquidity and reducing transaction costs, it has also introduced risks, such as the potential for market manipulation and flash crashes. This paper explores the evolution of algorithmic trading, its various strategies, technological advancements, regulatory considerations, and its impact on market dynamics. Additionally, it addresses key challenges and ethical concerns surrounding the automation of financial decision-making in a highly competitive and fast-paced environment.</a:t>
            </a:r>
          </a:p>
          <a:p>
            <a:endParaRPr lang="en-US" altLang="en-US" sz="1200" dirty="0">
              <a:latin typeface="Times New Roman" panose="02020603050405020304" pitchFamily="18" charset="0"/>
              <a:cs typeface="Times New Roman" panose="02020603050405020304" pitchFamily="18" charset="0"/>
            </a:endParaRPr>
          </a:p>
          <a:p>
            <a:r>
              <a:rPr lang="en-IN" altLang="en-US" sz="1200"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a:solidFill>
                  <a:srgbClr val="002060"/>
                </a:solidFill>
                <a:latin typeface="Arial" panose="020B0604020202020204" pitchFamily="34" charset="0"/>
                <a:cs typeface="Arial" panose="020B0604020202020204" pitchFamily="34" charset="0"/>
              </a:rPr>
              <a:t>Problem</a:t>
            </a:r>
            <a:r>
              <a:rPr lang="en-US" sz="1400" b="1">
                <a:solidFill>
                  <a:schemeClr val="accent1"/>
                </a:solidFill>
                <a:latin typeface="Arial" panose="020B0604020202020204" pitchFamily="34" charset="0"/>
                <a:cs typeface="Arial" panose="020B0604020202020204" pitchFamily="34" charset="0"/>
              </a:rPr>
              <a:t> </a:t>
            </a:r>
            <a:r>
              <a:rPr lang="en-US" sz="2400" b="1">
                <a:solidFill>
                  <a:srgbClr val="002060"/>
                </a:solidFill>
                <a:latin typeface="Arial" panose="020B0604020202020204" pitchFamily="34" charset="0"/>
                <a:cs typeface="Arial" panose="020B0604020202020204" pitchFamily="34" charset="0"/>
              </a:rPr>
              <a:t>Statement</a:t>
            </a:r>
            <a:endParaRPr lang="en-IN" sz="2400" b="1">
              <a:solidFill>
                <a:srgbClr val="002060"/>
              </a:solidFill>
              <a:latin typeface="Arial" panose="020B0604020202020204" pitchFamily="34" charset="0"/>
              <a:cs typeface="Arial" panose="020B0604020202020204" pitchFamily="34" charset="0"/>
            </a:endParaRPr>
          </a:p>
        </p:txBody>
      </p:sp>
      <p:sp>
        <p:nvSpPr>
          <p:cNvPr id="3" name="Text Box 2"/>
          <p:cNvSpPr txBox="1"/>
          <p:nvPr/>
        </p:nvSpPr>
        <p:spPr>
          <a:xfrm>
            <a:off x="363220" y="1113155"/>
            <a:ext cx="8521065" cy="3742055"/>
          </a:xfrm>
          <a:prstGeom prst="rect">
            <a:avLst/>
          </a:prstGeom>
        </p:spPr>
        <p:txBody>
          <a:bodyPr wrap="square">
            <a:noAutofit/>
          </a:bodyPr>
          <a:lstStyle/>
          <a:p>
            <a:endParaRPr lang="en-IN" altLang="en-US" sz="1600" dirty="0"/>
          </a:p>
        </p:txBody>
      </p:sp>
      <p:sp>
        <p:nvSpPr>
          <p:cNvPr id="5" name="TextBox 4">
            <a:extLst>
              <a:ext uri="{FF2B5EF4-FFF2-40B4-BE49-F238E27FC236}">
                <a16:creationId xmlns:a16="http://schemas.microsoft.com/office/drawing/2014/main" id="{1993906D-C9EC-CDD8-BE66-A791F49EC6FF}"/>
              </a:ext>
            </a:extLst>
          </p:cNvPr>
          <p:cNvSpPr txBox="1"/>
          <p:nvPr/>
        </p:nvSpPr>
        <p:spPr>
          <a:xfrm>
            <a:off x="698643" y="1538250"/>
            <a:ext cx="7356296" cy="1815882"/>
          </a:xfrm>
          <a:prstGeom prst="rect">
            <a:avLst/>
          </a:prstGeom>
          <a:noFill/>
        </p:spPr>
        <p:txBody>
          <a:bodyPr wrap="square">
            <a:spAutoFit/>
          </a:bodyPr>
          <a:lstStyle/>
          <a:p>
            <a:pPr algn="just"/>
            <a:r>
              <a:rPr lang="en-US" dirty="0"/>
              <a:t>Algorithmic trading, while enhancing market efficiency and liquidity, presents significant challenges, including risks of market instability, flash crashes, and lack of transparency in trading strategies. The complexity of algorithms, often functioning as "black boxes," makes it difficult to assess potential risks and biases, raising concerns about market fairness and regulatory compliance. Additionally, the rapid pace of high-frequency trading (HFT) </a:t>
            </a:r>
            <a:r>
              <a:rPr lang="en-US" sz="1200" dirty="0"/>
              <a:t>introduces</a:t>
            </a:r>
            <a:r>
              <a:rPr lang="en-US" dirty="0"/>
              <a:t> the potential for market manipulation and price distortions. Addressing these issues requires the development of more transparent, robust, and ethical algorithmic trading systems that balance automation with necessary human </a:t>
            </a:r>
            <a:r>
              <a:rPr lang="en-US" dirty="0" err="1"/>
              <a:t>oversi</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b="1" dirty="0">
                <a:solidFill>
                  <a:srgbClr val="002060"/>
                </a:solidFill>
                <a:latin typeface="Arial" panose="020B0604020202020204" pitchFamily="34" charset="0"/>
                <a:cs typeface="Arial" panose="020B0604020202020204" pitchFamily="34" charset="0"/>
              </a:rPr>
              <a:t>Proposed Solution</a:t>
            </a:r>
            <a:endParaRPr lang="en-IN" sz="2400" b="1" dirty="0">
              <a:solidFill>
                <a:srgbClr val="002060"/>
              </a:solidFill>
              <a:latin typeface="Arial" panose="020B0604020202020204" pitchFamily="34" charset="0"/>
              <a:cs typeface="Arial" panose="020B0604020202020204" pitchFamily="34" charset="0"/>
            </a:endParaRPr>
          </a:p>
        </p:txBody>
      </p:sp>
      <p:sp>
        <p:nvSpPr>
          <p:cNvPr id="3" name="Text Box 2"/>
          <p:cNvSpPr txBox="1"/>
          <p:nvPr/>
        </p:nvSpPr>
        <p:spPr>
          <a:xfrm>
            <a:off x="490855" y="1123950"/>
            <a:ext cx="8274685" cy="3065145"/>
          </a:xfrm>
          <a:prstGeom prst="rect">
            <a:avLst/>
          </a:prstGeom>
        </p:spPr>
        <p:txBody>
          <a:bodyPr wrap="square">
            <a:noAutofit/>
          </a:bodyPr>
          <a:lstStyle/>
          <a:p>
            <a:r>
              <a:rPr lang="en-IN" altLang="en-US" dirty="0">
                <a:latin typeface="Times New Roman" panose="02020603050405020304" pitchFamily="18" charset="0"/>
                <a:cs typeface="Times New Roman" panose="02020603050405020304" pitchFamily="18" charset="0"/>
              </a:rPr>
              <a:t>.</a:t>
            </a:r>
          </a:p>
        </p:txBody>
      </p:sp>
      <p:sp>
        <p:nvSpPr>
          <p:cNvPr id="11" name="TextBox 10">
            <a:extLst>
              <a:ext uri="{FF2B5EF4-FFF2-40B4-BE49-F238E27FC236}">
                <a16:creationId xmlns:a16="http://schemas.microsoft.com/office/drawing/2014/main" id="{84F3601F-E6CC-A521-975C-98C22079BB0A}"/>
              </a:ext>
            </a:extLst>
          </p:cNvPr>
          <p:cNvSpPr txBox="1"/>
          <p:nvPr/>
        </p:nvSpPr>
        <p:spPr>
          <a:xfrm>
            <a:off x="770562" y="1353315"/>
            <a:ext cx="7428216" cy="1815882"/>
          </a:xfrm>
          <a:prstGeom prst="rect">
            <a:avLst/>
          </a:prstGeom>
          <a:noFill/>
        </p:spPr>
        <p:txBody>
          <a:bodyPr wrap="square">
            <a:spAutoFit/>
          </a:bodyPr>
          <a:lstStyle/>
          <a:p>
            <a:pPr algn="just"/>
            <a:r>
              <a:rPr lang="en-US" dirty="0"/>
              <a:t>To address the challenges of algorithmic trading, the proposed solution includes enhancing **transparency** through explainable AI, ensuring **real-time risk management** with dynamic controls like circuit breakers, and establishing **regulatory standards** for algorithmic strategies. Additionally, a **hybrid human-AI approach** would enable experienced traders to oversee automated systems, while **machine learning** algorithms adapt to market changes. Finally, fostering **ethical AI development** ensures fairness, accountability, and long-term market stability. This integrated approach aims to improve the reliability, transparency, and ethical standards of algorithmic trading systems.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p:cNvSpPr>
            <a:spLocks noGrp="1"/>
          </p:cNvSpPr>
          <p:nvPr>
            <p:ph type="title"/>
          </p:nvPr>
        </p:nvSpPr>
        <p:spPr>
          <a:xfrm>
            <a:off x="311150" y="444500"/>
            <a:ext cx="8521700" cy="573088"/>
          </a:xfrm>
          <a:noFill/>
          <a:ln>
            <a:noFill/>
          </a:ln>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b="1" dirty="0">
                <a:solidFill>
                  <a:srgbClr val="002060"/>
                </a:solidFill>
                <a:latin typeface="Arial" panose="020B0604020202020204" pitchFamily="34" charset="0"/>
                <a:cs typeface="Arial" panose="020B0604020202020204" pitchFamily="34" charset="0"/>
              </a:rPr>
              <a:t>System Architecture</a:t>
            </a:r>
          </a:p>
        </p:txBody>
      </p:sp>
      <p:pic>
        <p:nvPicPr>
          <p:cNvPr id="2050" name="Picture 2">
            <a:extLst>
              <a:ext uri="{FF2B5EF4-FFF2-40B4-BE49-F238E27FC236}">
                <a16:creationId xmlns:a16="http://schemas.microsoft.com/office/drawing/2014/main" id="{94ED646E-64B7-5D18-F59C-D1A6C86106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017587"/>
            <a:ext cx="8353425" cy="37544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445025"/>
            <a:ext cx="8520600" cy="461665"/>
          </a:xfrm>
          <a:noFill/>
          <a:ln>
            <a:noFill/>
          </a:ln>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b="1" dirty="0">
                <a:solidFill>
                  <a:srgbClr val="002060"/>
                </a:solidFill>
                <a:latin typeface="Arial" panose="020B0604020202020204" pitchFamily="34" charset="0"/>
                <a:cs typeface="Arial" panose="020B0604020202020204" pitchFamily="34" charset="0"/>
              </a:rPr>
              <a:t>Live Demo of Project</a:t>
            </a:r>
            <a:endParaRPr lang="en-IN" sz="2400" b="1" dirty="0">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309740" y="375246"/>
            <a:ext cx="8520600" cy="461665"/>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2400" b="1">
                <a:solidFill>
                  <a:srgbClr val="002060"/>
                </a:solidFill>
                <a:latin typeface="Arial" panose="020B0604020202020204" pitchFamily="34" charset="0"/>
                <a:cs typeface="Arial" panose="020B0604020202020204" pitchFamily="34" charset="0"/>
              </a:rPr>
              <a:t>Video of Project Demo</a:t>
            </a:r>
            <a:endParaRPr lang="en-IN" sz="2400" b="1" dirty="0">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b="1" dirty="0">
                <a:solidFill>
                  <a:srgbClr val="002060"/>
                </a:solidFill>
                <a:latin typeface="Arial" panose="020B0604020202020204" pitchFamily="34" charset="0"/>
                <a:cs typeface="Arial" panose="020B0604020202020204" pitchFamily="34" charset="0"/>
              </a:rPr>
              <a:t>Conclusion</a:t>
            </a:r>
            <a:endParaRPr lang="en-IN" sz="2400" b="1" dirty="0">
              <a:solidFill>
                <a:srgbClr val="002060"/>
              </a:solidFill>
              <a:latin typeface="Arial" panose="020B0604020202020204" pitchFamily="34" charset="0"/>
              <a:cs typeface="Arial" panose="020B0604020202020204" pitchFamily="34" charset="0"/>
            </a:endParaRPr>
          </a:p>
        </p:txBody>
      </p:sp>
      <p:sp>
        <p:nvSpPr>
          <p:cNvPr id="3" name="Text Box 2"/>
          <p:cNvSpPr txBox="1"/>
          <p:nvPr/>
        </p:nvSpPr>
        <p:spPr>
          <a:xfrm>
            <a:off x="371475" y="1141730"/>
            <a:ext cx="8401685" cy="2870200"/>
          </a:xfrm>
          <a:prstGeom prst="rect">
            <a:avLst/>
          </a:prstGeom>
        </p:spPr>
        <p:txBody>
          <a:bodyPr wrap="square">
            <a:noAutofit/>
          </a:bodyPr>
          <a:lstStyle/>
          <a:p>
            <a:endParaRPr lang="en-US" altLang="zh-CN" sz="1200" dirty="0">
              <a:latin typeface="Times New Roman" panose="02020603050405020304" pitchFamily="18" charset="0"/>
              <a:cs typeface="Times New Roman" panose="02020603050405020304" pitchFamily="18" charset="0"/>
            </a:endParaRPr>
          </a:p>
          <a:p>
            <a:pPr algn="just"/>
            <a:r>
              <a:rPr lang="en-US" altLang="zh-CN" sz="1200" dirty="0">
                <a:latin typeface="Times New Roman" panose="02020603050405020304" pitchFamily="18" charset="0"/>
                <a:cs typeface="Times New Roman" panose="02020603050405020304" pitchFamily="18" charset="0"/>
              </a:rPr>
              <a:t>Algorithmic trading has undeniably transformed financial markets, offering significant advantages such as increased efficiency, liquidity, and the ability to process vast amounts of data in real-time. However, its rapid growth has introduced several challenges, including market instability, lack of transparency, and ethical concerns about fairness and manipulation. To ensure the continued success and sustainability of algorithmic trading, it is crucial to implement solutions that address these issues. </a:t>
            </a:r>
          </a:p>
          <a:p>
            <a:endParaRPr lang="en-US" altLang="zh-CN" sz="1200" dirty="0">
              <a:latin typeface="Times New Roman" panose="02020603050405020304" pitchFamily="18" charset="0"/>
              <a:cs typeface="Times New Roman" panose="02020603050405020304" pitchFamily="18" charset="0"/>
            </a:endParaRPr>
          </a:p>
          <a:p>
            <a:r>
              <a:rPr lang="en-US" altLang="zh-CN" sz="1200" dirty="0">
                <a:latin typeface="Times New Roman" panose="02020603050405020304" pitchFamily="18" charset="0"/>
                <a:cs typeface="Times New Roman" panose="02020603050405020304" pitchFamily="18" charset="0"/>
              </a:rPr>
              <a:t>By enhancing transparency through explainable AI, improving real-time risk management, establishing comprehensive regulatory frameworks, and promoting a balanced hybrid of human oversight and automation, the risks associated with algorithmic trading can be significantly mitigated. Furthermore, incorporating ethical principles into the development and deployment of algorithms will help foster a fairer and more stable market environment.</a:t>
            </a:r>
          </a:p>
          <a:p>
            <a:endParaRPr lang="en-US" altLang="zh-CN" sz="1200" dirty="0">
              <a:latin typeface="Times New Roman" panose="02020603050405020304" pitchFamily="18" charset="0"/>
              <a:cs typeface="Times New Roman" panose="02020603050405020304" pitchFamily="18" charset="0"/>
            </a:endParaRPr>
          </a:p>
          <a:p>
            <a:r>
              <a:rPr lang="en-US" altLang="zh-CN" sz="1200" dirty="0">
                <a:latin typeface="Times New Roman" panose="02020603050405020304" pitchFamily="18" charset="0"/>
                <a:cs typeface="Times New Roman" panose="02020603050405020304" pitchFamily="18" charset="0"/>
              </a:rPr>
              <a:t>Ultimately, the future of algorithmic trading lies in creating systems that are not only efficient and profitable but also transparent, accountable, and responsible. With the right safeguards in place, algorithmic trading can continue to play a pivotal role in shaping the future of global financial markets.</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4eeb56d-118c-48c3-937f-7f05817f737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921E1C5FD398A4287C0920180B68150" ma:contentTypeVersion="18" ma:contentTypeDescription="Create a new document." ma:contentTypeScope="" ma:versionID="26704334229d571494ec08df731579b2">
  <xsd:schema xmlns:xsd="http://www.w3.org/2001/XMLSchema" xmlns:xs="http://www.w3.org/2001/XMLSchema" xmlns:p="http://schemas.microsoft.com/office/2006/metadata/properties" xmlns:ns3="94eeb56d-118c-48c3-937f-7f05817f7373" xmlns:ns4="fe56e3b0-34a1-4d6f-a501-a0b2b7006a18" targetNamespace="http://schemas.microsoft.com/office/2006/metadata/properties" ma:root="true" ma:fieldsID="646583e16dee9c97f40ce908d27133ed" ns3:_="" ns4:_="">
    <xsd:import namespace="94eeb56d-118c-48c3-937f-7f05817f7373"/>
    <xsd:import namespace="fe56e3b0-34a1-4d6f-a501-a0b2b7006a18"/>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LengthInSeconds" minOccurs="0"/>
                <xsd:element ref="ns3:MediaServiceLocation"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eeb56d-118c-48c3-937f-7f05817f73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e56e3b0-34a1-4d6f-a501-a0b2b7006a1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datastoreItem>
</file>

<file path=customXml/itemProps2.xml><?xml version="1.0" encoding="utf-8"?>
<ds:datastoreItem xmlns:ds="http://schemas.openxmlformats.org/officeDocument/2006/customXml" ds:itemID="{3706AB80-2608-47D7-8AC8-FA6BC8A9B27C}">
  <ds:schemaRefs/>
</ds:datastoreItem>
</file>

<file path=customXml/itemProps3.xml><?xml version="1.0" encoding="utf-8"?>
<ds:datastoreItem xmlns:ds="http://schemas.openxmlformats.org/officeDocument/2006/customXml" ds:itemID="{82B6CD32-2537-46E7-8CC3-A58D44622414}">
  <ds:schemaRefs/>
</ds:datastoreItem>
</file>

<file path=docProps/app.xml><?xml version="1.0" encoding="utf-8"?>
<Properties xmlns="http://schemas.openxmlformats.org/officeDocument/2006/extended-properties" xmlns:vt="http://schemas.openxmlformats.org/officeDocument/2006/docPropsVTypes">
  <TotalTime>25</TotalTime>
  <Words>835</Words>
  <Application>Microsoft Office PowerPoint</Application>
  <PresentationFormat>On-screen Show (16:9)</PresentationFormat>
  <Paragraphs>43</Paragraphs>
  <Slides>11</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Times New Roman</vt:lpstr>
      <vt:lpstr>Simple Light</vt:lpstr>
      <vt:lpstr>PowerPoint Presentation</vt:lpstr>
      <vt:lpstr>PowerPoint Presentation</vt:lpstr>
      <vt:lpstr>Abstract</vt:lpstr>
      <vt:lpstr>Problem Statement</vt:lpstr>
      <vt:lpstr>Proposed Solution</vt:lpstr>
      <vt:lpstr>System Architecture</vt:lpstr>
      <vt:lpstr>Live Demo of Project</vt:lpstr>
      <vt:lpstr>PowerPoint Presentation</vt:lpstr>
      <vt:lpstr>Conclusion</vt:lpstr>
      <vt:lpstr>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kishore kumar</cp:lastModifiedBy>
  <cp:revision>8</cp:revision>
  <dcterms:created xsi:type="dcterms:W3CDTF">2024-11-10T17:13:00Z</dcterms:created>
  <dcterms:modified xsi:type="dcterms:W3CDTF">2024-11-11T19:38:17Z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0x0101009921E1C5FD398A4287C0920180B68150</vt:lpwstr>
  </property>
  <property fmtid="{D5CDD505-2E9C-101B-9397-08002B2CF9AE}" pid="3" name="MSIP_Label_defa4170-0d19-0005-0004-bc88714345d2_Enabled">
    <vt:lpwstr>true</vt:lpwstr>
  </property>
  <property fmtid="{D5CDD505-2E9C-101B-9397-08002B2CF9AE}" pid="4" name="MSIP_Label_defa4170-0d19-0005-0004-bc88714345d2_SetDate">
    <vt:lpwstr>2023-07-11T03:09:09Z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698b2528-286a-444d-a68d-b8bbb1f69870</vt:lpwstr>
  </property>
  <property fmtid="{D5CDD505-2E9C-101B-9397-08002B2CF9AE}" pid="8" name="MSIP_Label_defa4170-0d19-0005-0004-bc88714345d2_ActionId">
    <vt:lpwstr>9e872e44-4725-4b90-87d6-01f911260b79</vt:lpwstr>
  </property>
  <property fmtid="{D5CDD505-2E9C-101B-9397-08002B2CF9AE}" pid="9" name="MSIP_Label_defa4170-0d19-0005-0004-bc88714345d2_ContentBits">
    <vt:lpwstr>0</vt:lpwstr>
  </property>
  <property fmtid="{D5CDD505-2E9C-101B-9397-08002B2CF9AE}" pid="10" name="ICV">
    <vt:lpwstr>6EE24AEB2CF34ECD851113E7A1D928A1_12</vt:lpwstr>
  </property>
  <property fmtid="{D5CDD505-2E9C-101B-9397-08002B2CF9AE}" pid="11" name="KSOProductBuildVer">
    <vt:lpwstr>1033-12.2.0.18638</vt:lpwstr>
  </property>
</Properties>
</file>