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70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7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733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03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232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764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87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874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254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1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40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6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43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0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2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59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3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A18108A-F8B1-4627-BFF6-69113FF16BA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7FAA4-AA5A-4C14-8062-EEDC76B38D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567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l-machine-learning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geeksforgeeks.org/underfitting-and-overfitting-in-machine-learning/" TargetMode="External"/><Relationship Id="rId4" Type="http://schemas.openxmlformats.org/officeDocument/2006/relationships/hyperlink" Target="https://www.geeksforgeeks.org/decision-tree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/>
          </p:cNvSpPr>
          <p:nvPr/>
        </p:nvSpPr>
        <p:spPr>
          <a:xfrm>
            <a:off x="932688" y="393686"/>
            <a:ext cx="9991725" cy="567463"/>
          </a:xfrm>
          <a:prstGeom prst="rect">
            <a:avLst/>
          </a:prstGeom>
          <a:solidFill>
            <a:srgbClr val="FFFFFF"/>
          </a:solidFill>
          <a:ln w="19050">
            <a:solidFill>
              <a:srgbClr val="9F2B92"/>
            </a:solidFill>
          </a:ln>
        </p:spPr>
        <p:txBody>
          <a:bodyPr vert="horz" wrap="square" lIns="0" tIns="13335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885">
              <a:lnSpc>
                <a:spcPct val="100000"/>
              </a:lnSpc>
              <a:spcBef>
                <a:spcPts val="105"/>
              </a:spcBef>
            </a:pPr>
            <a:r>
              <a:rPr lang="en-IN" sz="3600" b="1" dirty="0" smtClean="0">
                <a:solidFill>
                  <a:schemeClr val="bg1"/>
                </a:solidFill>
              </a:rPr>
              <a:t>TELCOM</a:t>
            </a:r>
            <a:r>
              <a:rPr lang="en-IN" sz="3600" b="1" spc="-325" dirty="0" smtClean="0">
                <a:solidFill>
                  <a:schemeClr val="bg1"/>
                </a:solidFill>
              </a:rPr>
              <a:t> </a:t>
            </a:r>
            <a:r>
              <a:rPr lang="en-IN" sz="3600" b="1" spc="100" dirty="0" smtClean="0">
                <a:solidFill>
                  <a:schemeClr val="bg1"/>
                </a:solidFill>
              </a:rPr>
              <a:t>CUSTOMER</a:t>
            </a:r>
            <a:r>
              <a:rPr lang="en-IN" sz="3600" b="1" spc="-320" dirty="0" smtClean="0">
                <a:solidFill>
                  <a:schemeClr val="bg1"/>
                </a:solidFill>
              </a:rPr>
              <a:t> </a:t>
            </a:r>
            <a:r>
              <a:rPr lang="en-IN" sz="3600" b="1" spc="-95" dirty="0" smtClean="0">
                <a:solidFill>
                  <a:schemeClr val="bg1"/>
                </a:solidFill>
              </a:rPr>
              <a:t>DATASET</a:t>
            </a:r>
            <a:r>
              <a:rPr lang="en-IN" sz="3600" b="1" spc="-375" dirty="0" smtClean="0">
                <a:solidFill>
                  <a:schemeClr val="bg1"/>
                </a:solidFill>
              </a:rPr>
              <a:t> </a:t>
            </a:r>
            <a:r>
              <a:rPr lang="en-IN" sz="3600" b="1" spc="-10" dirty="0" smtClean="0">
                <a:solidFill>
                  <a:schemeClr val="bg1"/>
                </a:solidFill>
              </a:rPr>
              <a:t>PROJECT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23944" y="4352544"/>
            <a:ext cx="77083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NAME     :M.DHANUSHPRIYA</a:t>
            </a:r>
          </a:p>
          <a:p>
            <a:r>
              <a:rPr lang="en-US" sz="3200" dirty="0" smtClean="0"/>
              <a:t>COURSE : ADVANCE DATA ANALYTICS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5763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4" y="850503"/>
            <a:ext cx="10765951" cy="11336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2064" y="265176"/>
            <a:ext cx="700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SPLITTING THE DATA INTO TRAIN AND TEST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3220328"/>
            <a:ext cx="9043416" cy="17265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2064" y="2377440"/>
            <a:ext cx="8997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APPLY LOGISTIC REGRESSION </a:t>
            </a:r>
            <a:endParaRPr lang="en-IN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4" y="5735359"/>
            <a:ext cx="9498511" cy="447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368" y="5257800"/>
            <a:ext cx="235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570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005162"/>
            <a:ext cx="8860536" cy="19139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0352" y="173736"/>
            <a:ext cx="632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KNN CLASSIFICATION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" y="4576522"/>
            <a:ext cx="6518914" cy="21233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9808" y="4099248"/>
            <a:ext cx="2944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50976" y="740664"/>
            <a:ext cx="9061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CLASSIFIES THE DATA POINTS BY COMPARING THEM TO THEIR MOST SIMILAR NEIGHBORS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KNN IS POPULAR ALGORITHEM AND SIMPLE ALGORITHEM THAT CAN BE USED FOR CLASSIFICATION And REGRESSION </a:t>
            </a:r>
          </a:p>
        </p:txBody>
      </p:sp>
    </p:spTree>
    <p:extLst>
      <p:ext uri="{BB962C8B-B14F-4D97-AF65-F5344CB8AC3E}">
        <p14:creationId xmlns:p14="http://schemas.microsoft.com/office/powerpoint/2010/main" val="343592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" y="2492982"/>
            <a:ext cx="7536844" cy="2591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75488" y="292608"/>
            <a:ext cx="382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VECTOR MACHINES 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353312" y="1097280"/>
            <a:ext cx="8266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THE OPTIMAL DECISION BOUNDARY BETWEEN CLASSES BY MAXIMIZING THE MARGIN BETWEEN THEM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HANDLE COMPLEX AND HIGH DIMENTIONAL DATA SUCH AS IMAGES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" y="5748692"/>
            <a:ext cx="4105848" cy="3715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784" y="5279437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36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20" y="2235214"/>
            <a:ext cx="10515176" cy="1980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3504" y="182880"/>
            <a:ext cx="4197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NAÏVE BAYES 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435608" y="886968"/>
            <a:ext cx="929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NAÏVE BAYES ALGORITHEM IS ONE OF CRUSIAL ALGORITHEMS IN MACHINE LEARNING THAT HELPS WITH CLASSIFICATION PROBLEMS.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69" y="5538763"/>
            <a:ext cx="4077269" cy="352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3544" y="4800600"/>
            <a:ext cx="440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11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" y="3291840"/>
            <a:ext cx="8783253" cy="317296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7472" y="320040"/>
            <a:ext cx="383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RANDOM FOREST CLASSIFIER 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106424" y="832104"/>
            <a:ext cx="85770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 algorithm is a powerful tree learning technique in </a:t>
            </a:r>
            <a:r>
              <a:rPr lang="en-US" u="sng" dirty="0">
                <a:hlinkClick r:id="rId3"/>
              </a:rPr>
              <a:t>Machine Learning</a:t>
            </a:r>
            <a:r>
              <a:rPr lang="en-US" dirty="0"/>
              <a:t>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works by creating a number of </a:t>
            </a:r>
            <a:r>
              <a:rPr lang="en-US" u="sng" dirty="0">
                <a:hlinkClick r:id="rId4"/>
              </a:rPr>
              <a:t>Decision Trees</a:t>
            </a:r>
            <a:r>
              <a:rPr lang="en-US" dirty="0"/>
              <a:t> during the training phase. Each tree is constructed using a random subset of the data set to measure a random subset of features in each partition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/>
              <a:t>This randomness introduces variability among individual trees, reducing the risk of </a:t>
            </a:r>
            <a:r>
              <a:rPr lang="en-US" u="sng" dirty="0">
                <a:hlinkClick r:id="rId5"/>
              </a:rPr>
              <a:t>overfitting</a:t>
            </a:r>
            <a:r>
              <a:rPr lang="en-US" dirty="0"/>
              <a:t> and improving overall prediction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79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3980" y="464558"/>
            <a:ext cx="5797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 smtClean="0"/>
              <a:t>comparison of accuracies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13" y="1171260"/>
            <a:ext cx="9005688" cy="520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97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9656" y="1755648"/>
            <a:ext cx="8540496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800" dirty="0" smtClean="0"/>
              <a:t>THANK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261547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3504" y="777240"/>
            <a:ext cx="11183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OBJECTIVES </a:t>
            </a:r>
          </a:p>
          <a:p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87552" y="1315088"/>
            <a:ext cx="10003536" cy="3804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1300" marR="126364" indent="-229235" algn="just">
              <a:lnSpc>
                <a:spcPts val="3080"/>
              </a:lnSpc>
              <a:spcBef>
                <a:spcPts val="4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spc="45" dirty="0" smtClean="0">
                <a:latin typeface="Trebuchet MS"/>
                <a:cs typeface="Trebuchet MS"/>
              </a:rPr>
              <a:t>Customers</a:t>
            </a:r>
            <a:r>
              <a:rPr lang="en-US" sz="2400" spc="-210" dirty="0" smtClean="0">
                <a:latin typeface="Trebuchet MS"/>
                <a:cs typeface="Trebuchet MS"/>
              </a:rPr>
              <a:t> </a:t>
            </a:r>
            <a:r>
              <a:rPr lang="en-US" sz="2400" spc="-40" dirty="0" smtClean="0">
                <a:latin typeface="Trebuchet MS"/>
                <a:cs typeface="Trebuchet MS"/>
              </a:rPr>
              <a:t>who</a:t>
            </a:r>
            <a:r>
              <a:rPr lang="en-US" sz="2400" spc="-165" dirty="0" smtClean="0">
                <a:latin typeface="Trebuchet MS"/>
                <a:cs typeface="Trebuchet MS"/>
              </a:rPr>
              <a:t> </a:t>
            </a:r>
            <a:r>
              <a:rPr lang="en-US" sz="2400" spc="-175" dirty="0" smtClean="0">
                <a:latin typeface="Trebuchet MS"/>
                <a:cs typeface="Trebuchet MS"/>
              </a:rPr>
              <a:t>left</a:t>
            </a:r>
            <a:r>
              <a:rPr lang="en-US" sz="2400" spc="-30" dirty="0" smtClean="0">
                <a:latin typeface="Trebuchet MS"/>
                <a:cs typeface="Trebuchet MS"/>
              </a:rPr>
              <a:t> </a:t>
            </a:r>
            <a:r>
              <a:rPr lang="en-US" sz="2400" spc="-110" dirty="0" smtClean="0">
                <a:latin typeface="Trebuchet MS"/>
                <a:cs typeface="Trebuchet MS"/>
              </a:rPr>
              <a:t>within</a:t>
            </a:r>
            <a:r>
              <a:rPr lang="en-US" sz="2400" spc="-95" dirty="0" smtClean="0">
                <a:latin typeface="Trebuchet MS"/>
                <a:cs typeface="Trebuchet MS"/>
              </a:rPr>
              <a:t> </a:t>
            </a:r>
            <a:r>
              <a:rPr lang="en-US" sz="2400" spc="-135" dirty="0" smtClean="0">
                <a:latin typeface="Trebuchet MS"/>
                <a:cs typeface="Trebuchet MS"/>
              </a:rPr>
              <a:t>the</a:t>
            </a:r>
            <a:r>
              <a:rPr lang="en-US" sz="2400" spc="-75" dirty="0" smtClean="0">
                <a:latin typeface="Trebuchet MS"/>
                <a:cs typeface="Trebuchet MS"/>
              </a:rPr>
              <a:t> </a:t>
            </a:r>
            <a:r>
              <a:rPr lang="en-US" sz="2400" spc="-40" dirty="0" smtClean="0">
                <a:latin typeface="Trebuchet MS"/>
                <a:cs typeface="Trebuchet MS"/>
              </a:rPr>
              <a:t>last</a:t>
            </a:r>
            <a:r>
              <a:rPr lang="en-US" sz="2400" spc="-100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month</a:t>
            </a:r>
            <a:r>
              <a:rPr lang="en-US" sz="2400" spc="-35" dirty="0" smtClean="0">
                <a:latin typeface="Trebuchet MS"/>
                <a:cs typeface="Trebuchet MS"/>
              </a:rPr>
              <a:t> </a:t>
            </a:r>
            <a:r>
              <a:rPr lang="en-US" sz="2400" spc="215" dirty="0" smtClean="0">
                <a:latin typeface="Trebuchet MS"/>
                <a:cs typeface="Trebuchet MS"/>
              </a:rPr>
              <a:t>–</a:t>
            </a:r>
            <a:r>
              <a:rPr lang="en-US" sz="2400" spc="-110" dirty="0" smtClean="0">
                <a:latin typeface="Trebuchet MS"/>
                <a:cs typeface="Trebuchet MS"/>
              </a:rPr>
              <a:t> </a:t>
            </a:r>
            <a:r>
              <a:rPr lang="en-US" sz="2400" spc="-130" dirty="0" smtClean="0">
                <a:latin typeface="Trebuchet MS"/>
                <a:cs typeface="Trebuchet MS"/>
              </a:rPr>
              <a:t>the</a:t>
            </a:r>
            <a:r>
              <a:rPr lang="en-US" sz="2400" spc="-75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column</a:t>
            </a:r>
            <a:r>
              <a:rPr lang="en-US" sz="2400" spc="-135" dirty="0" smtClean="0">
                <a:latin typeface="Trebuchet MS"/>
                <a:cs typeface="Trebuchet MS"/>
              </a:rPr>
              <a:t> </a:t>
            </a:r>
            <a:r>
              <a:rPr lang="en-US" sz="2400" spc="-5" dirty="0" smtClean="0">
                <a:latin typeface="Trebuchet MS"/>
                <a:cs typeface="Trebuchet MS"/>
              </a:rPr>
              <a:t>is</a:t>
            </a:r>
            <a:r>
              <a:rPr lang="en-US" sz="2400" spc="-190" dirty="0" smtClean="0">
                <a:latin typeface="Trebuchet MS"/>
                <a:cs typeface="Trebuchet MS"/>
              </a:rPr>
              <a:t> </a:t>
            </a:r>
            <a:r>
              <a:rPr lang="en-US" sz="2400" spc="-10" dirty="0" smtClean="0">
                <a:latin typeface="Trebuchet MS"/>
                <a:cs typeface="Trebuchet MS"/>
              </a:rPr>
              <a:t>called </a:t>
            </a:r>
            <a:r>
              <a:rPr lang="en-US" sz="2400" spc="40" dirty="0" smtClean="0">
                <a:latin typeface="Trebuchet MS"/>
                <a:cs typeface="Trebuchet MS"/>
              </a:rPr>
              <a:t>Churn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241300" marR="53975" indent="-229235" algn="just">
              <a:lnSpc>
                <a:spcPct val="92200"/>
              </a:lnSpc>
              <a:spcBef>
                <a:spcPts val="869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rebuchet MS"/>
                <a:cs typeface="Trebuchet MS"/>
              </a:rPr>
              <a:t>Services</a:t>
            </a:r>
            <a:r>
              <a:rPr lang="en-US" sz="2400" spc="-210" dirty="0" smtClean="0">
                <a:latin typeface="Trebuchet MS"/>
                <a:cs typeface="Trebuchet MS"/>
              </a:rPr>
              <a:t> </a:t>
            </a:r>
            <a:r>
              <a:rPr lang="en-US" sz="2400" spc="-170" dirty="0" smtClean="0">
                <a:latin typeface="Trebuchet MS"/>
                <a:cs typeface="Trebuchet MS"/>
              </a:rPr>
              <a:t>that</a:t>
            </a:r>
            <a:r>
              <a:rPr lang="en-US" sz="2400" spc="-35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each</a:t>
            </a:r>
            <a:r>
              <a:rPr lang="en-US" sz="2400" spc="-204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customer</a:t>
            </a:r>
            <a:r>
              <a:rPr lang="en-US" sz="2400" spc="-190" dirty="0" smtClean="0">
                <a:latin typeface="Trebuchet MS"/>
                <a:cs typeface="Trebuchet MS"/>
              </a:rPr>
              <a:t> </a:t>
            </a:r>
            <a:r>
              <a:rPr lang="en-US" sz="2400" spc="100" dirty="0" smtClean="0">
                <a:latin typeface="Trebuchet MS"/>
                <a:cs typeface="Trebuchet MS"/>
              </a:rPr>
              <a:t>has</a:t>
            </a:r>
            <a:r>
              <a:rPr lang="en-US" sz="2400" spc="-120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signed</a:t>
            </a:r>
            <a:r>
              <a:rPr lang="en-US" sz="2400" spc="-105" dirty="0" smtClean="0">
                <a:latin typeface="Trebuchet MS"/>
                <a:cs typeface="Trebuchet MS"/>
              </a:rPr>
              <a:t> </a:t>
            </a:r>
            <a:r>
              <a:rPr lang="en-US" sz="2400" spc="-10" dirty="0" smtClean="0">
                <a:latin typeface="Trebuchet MS"/>
                <a:cs typeface="Trebuchet MS"/>
              </a:rPr>
              <a:t>up</a:t>
            </a:r>
            <a:r>
              <a:rPr lang="en-US" sz="2400" spc="-105" dirty="0" smtClean="0">
                <a:latin typeface="Trebuchet MS"/>
                <a:cs typeface="Trebuchet MS"/>
              </a:rPr>
              <a:t> </a:t>
            </a:r>
            <a:r>
              <a:rPr lang="en-US" sz="2400" spc="-140" dirty="0" smtClean="0">
                <a:latin typeface="Trebuchet MS"/>
                <a:cs typeface="Trebuchet MS"/>
              </a:rPr>
              <a:t>for</a:t>
            </a:r>
            <a:r>
              <a:rPr lang="en-US" sz="2400" spc="-10" dirty="0" smtClean="0">
                <a:latin typeface="Trebuchet MS"/>
                <a:cs typeface="Trebuchet MS"/>
              </a:rPr>
              <a:t> </a:t>
            </a:r>
            <a:r>
              <a:rPr lang="en-US" sz="2400" spc="215" dirty="0" smtClean="0">
                <a:latin typeface="Trebuchet MS"/>
                <a:cs typeface="Trebuchet MS"/>
              </a:rPr>
              <a:t>–</a:t>
            </a:r>
            <a:r>
              <a:rPr lang="en-US" sz="2400" spc="-130" dirty="0" smtClean="0">
                <a:latin typeface="Trebuchet MS"/>
                <a:cs typeface="Trebuchet MS"/>
              </a:rPr>
              <a:t> </a:t>
            </a:r>
            <a:r>
              <a:rPr lang="en-US" sz="2400" spc="-50" dirty="0" smtClean="0">
                <a:latin typeface="Trebuchet MS"/>
                <a:cs typeface="Trebuchet MS"/>
              </a:rPr>
              <a:t>phone,</a:t>
            </a:r>
            <a:r>
              <a:rPr lang="en-US" sz="2400" spc="-90" dirty="0" smtClean="0">
                <a:latin typeface="Trebuchet MS"/>
                <a:cs typeface="Trebuchet MS"/>
              </a:rPr>
              <a:t> </a:t>
            </a:r>
            <a:r>
              <a:rPr lang="en-US" sz="2400" spc="-10" dirty="0" smtClean="0">
                <a:latin typeface="Trebuchet MS"/>
                <a:cs typeface="Trebuchet MS"/>
              </a:rPr>
              <a:t>multiple </a:t>
            </a:r>
            <a:r>
              <a:rPr lang="en-US" sz="2400" spc="-55" dirty="0" smtClean="0">
                <a:latin typeface="Trebuchet MS"/>
                <a:cs typeface="Trebuchet MS"/>
              </a:rPr>
              <a:t>lines,</a:t>
            </a:r>
            <a:r>
              <a:rPr lang="en-US" sz="2400" spc="-155" dirty="0" smtClean="0">
                <a:latin typeface="Trebuchet MS"/>
                <a:cs typeface="Trebuchet MS"/>
              </a:rPr>
              <a:t> </a:t>
            </a:r>
            <a:r>
              <a:rPr lang="en-US" sz="2400" spc="-130" dirty="0" smtClean="0">
                <a:latin typeface="Trebuchet MS"/>
                <a:cs typeface="Trebuchet MS"/>
              </a:rPr>
              <a:t>internet,</a:t>
            </a:r>
            <a:r>
              <a:rPr lang="en-US" sz="2400" spc="-75" dirty="0" smtClean="0">
                <a:latin typeface="Trebuchet MS"/>
                <a:cs typeface="Trebuchet MS"/>
              </a:rPr>
              <a:t> </a:t>
            </a:r>
            <a:r>
              <a:rPr lang="en-US" sz="2400" spc="-35" dirty="0" smtClean="0">
                <a:latin typeface="Trebuchet MS"/>
                <a:cs typeface="Trebuchet MS"/>
              </a:rPr>
              <a:t>online</a:t>
            </a:r>
            <a:r>
              <a:rPr lang="en-US" sz="2400" spc="-170" dirty="0" smtClean="0">
                <a:latin typeface="Trebuchet MS"/>
                <a:cs typeface="Trebuchet MS"/>
              </a:rPr>
              <a:t> </a:t>
            </a:r>
            <a:r>
              <a:rPr lang="en-US" sz="2400" spc="-95" dirty="0" smtClean="0">
                <a:latin typeface="Trebuchet MS"/>
                <a:cs typeface="Trebuchet MS"/>
              </a:rPr>
              <a:t>security,</a:t>
            </a:r>
            <a:r>
              <a:rPr lang="en-US" sz="2400" spc="-110" dirty="0" smtClean="0">
                <a:latin typeface="Trebuchet MS"/>
                <a:cs typeface="Trebuchet MS"/>
              </a:rPr>
              <a:t> </a:t>
            </a:r>
            <a:r>
              <a:rPr lang="en-US" sz="2400" spc="-35" dirty="0" smtClean="0">
                <a:latin typeface="Trebuchet MS"/>
                <a:cs typeface="Trebuchet MS"/>
              </a:rPr>
              <a:t>online</a:t>
            </a:r>
            <a:r>
              <a:rPr lang="en-US" sz="2400" spc="-70" dirty="0" smtClean="0">
                <a:latin typeface="Trebuchet MS"/>
                <a:cs typeface="Trebuchet MS"/>
              </a:rPr>
              <a:t> </a:t>
            </a:r>
            <a:r>
              <a:rPr lang="en-US" sz="2400" spc="-40" dirty="0" smtClean="0">
                <a:latin typeface="Trebuchet MS"/>
                <a:cs typeface="Trebuchet MS"/>
              </a:rPr>
              <a:t>backup,</a:t>
            </a:r>
            <a:r>
              <a:rPr lang="en-US" sz="2400" spc="-65" dirty="0" smtClean="0">
                <a:latin typeface="Trebuchet MS"/>
                <a:cs typeface="Trebuchet MS"/>
              </a:rPr>
              <a:t> </a:t>
            </a:r>
            <a:r>
              <a:rPr lang="en-US" sz="2400" spc="-55" dirty="0" smtClean="0">
                <a:latin typeface="Trebuchet MS"/>
                <a:cs typeface="Trebuchet MS"/>
              </a:rPr>
              <a:t>device</a:t>
            </a:r>
            <a:r>
              <a:rPr lang="en-US" sz="2400" spc="-145" dirty="0" smtClean="0">
                <a:latin typeface="Trebuchet MS"/>
                <a:cs typeface="Trebuchet MS"/>
              </a:rPr>
              <a:t> </a:t>
            </a:r>
            <a:r>
              <a:rPr lang="en-US" sz="2400" spc="-25" dirty="0" smtClean="0">
                <a:latin typeface="Trebuchet MS"/>
                <a:cs typeface="Trebuchet MS"/>
              </a:rPr>
              <a:t>protection, </a:t>
            </a:r>
            <a:r>
              <a:rPr lang="en-US" sz="2400" spc="-35" dirty="0" smtClean="0">
                <a:latin typeface="Trebuchet MS"/>
                <a:cs typeface="Trebuchet MS"/>
              </a:rPr>
              <a:t>tech</a:t>
            </a:r>
            <a:r>
              <a:rPr lang="en-US" sz="2400" spc="-229" dirty="0" smtClean="0">
                <a:latin typeface="Trebuchet MS"/>
                <a:cs typeface="Trebuchet MS"/>
              </a:rPr>
              <a:t> </a:t>
            </a:r>
            <a:r>
              <a:rPr lang="en-US" sz="2400" spc="-25" dirty="0" smtClean="0">
                <a:latin typeface="Trebuchet MS"/>
                <a:cs typeface="Trebuchet MS"/>
              </a:rPr>
              <a:t>support,</a:t>
            </a:r>
            <a:r>
              <a:rPr lang="en-US" sz="2400" spc="-160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and</a:t>
            </a:r>
            <a:r>
              <a:rPr lang="en-US" sz="2400" spc="-180" dirty="0" smtClean="0">
                <a:latin typeface="Trebuchet MS"/>
                <a:cs typeface="Trebuchet MS"/>
              </a:rPr>
              <a:t> </a:t>
            </a:r>
            <a:r>
              <a:rPr lang="en-US" sz="2400" spc="-40" dirty="0" smtClean="0">
                <a:latin typeface="Trebuchet MS"/>
                <a:cs typeface="Trebuchet MS"/>
              </a:rPr>
              <a:t>streaming</a:t>
            </a:r>
            <a:r>
              <a:rPr lang="en-US" sz="2400" spc="-190" dirty="0" smtClean="0">
                <a:latin typeface="Trebuchet MS"/>
                <a:cs typeface="Trebuchet MS"/>
              </a:rPr>
              <a:t> </a:t>
            </a:r>
            <a:r>
              <a:rPr lang="en-US" sz="2400" spc="-135" dirty="0" smtClean="0">
                <a:latin typeface="Trebuchet MS"/>
                <a:cs typeface="Trebuchet MS"/>
              </a:rPr>
              <a:t>TV</a:t>
            </a:r>
            <a:r>
              <a:rPr lang="en-US" sz="2400" spc="-175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and</a:t>
            </a:r>
            <a:r>
              <a:rPr lang="en-US" sz="2400" spc="-180" dirty="0" smtClean="0">
                <a:latin typeface="Trebuchet MS"/>
                <a:cs typeface="Trebuchet MS"/>
              </a:rPr>
              <a:t> </a:t>
            </a:r>
            <a:r>
              <a:rPr lang="en-US" sz="2400" spc="-10" dirty="0" smtClean="0">
                <a:latin typeface="Trebuchet MS"/>
                <a:cs typeface="Trebuchet MS"/>
              </a:rPr>
              <a:t>movies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240029" marR="5080" indent="-227965">
              <a:lnSpc>
                <a:spcPts val="3000"/>
              </a:lnSpc>
              <a:spcBef>
                <a:spcPts val="11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rebuchet MS"/>
                <a:cs typeface="Trebuchet MS"/>
              </a:rPr>
              <a:t>Customer</a:t>
            </a:r>
            <a:r>
              <a:rPr lang="en-US" sz="2400" spc="-185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account</a:t>
            </a:r>
            <a:r>
              <a:rPr lang="en-US" sz="2400" spc="-140" dirty="0" smtClean="0">
                <a:latin typeface="Trebuchet MS"/>
                <a:cs typeface="Trebuchet MS"/>
              </a:rPr>
              <a:t> </a:t>
            </a:r>
            <a:r>
              <a:rPr lang="en-US" sz="2400" spc="-60" dirty="0" smtClean="0">
                <a:latin typeface="Trebuchet MS"/>
                <a:cs typeface="Trebuchet MS"/>
              </a:rPr>
              <a:t>information</a:t>
            </a:r>
            <a:r>
              <a:rPr lang="en-US" sz="2400" spc="-110" dirty="0" smtClean="0">
                <a:latin typeface="Trebuchet MS"/>
                <a:cs typeface="Trebuchet MS"/>
              </a:rPr>
              <a:t> </a:t>
            </a:r>
            <a:r>
              <a:rPr lang="en-US" sz="2400" spc="260" dirty="0" smtClean="0">
                <a:latin typeface="Trebuchet MS"/>
                <a:cs typeface="Trebuchet MS"/>
              </a:rPr>
              <a:t>–</a:t>
            </a:r>
            <a:r>
              <a:rPr lang="en-US" sz="2400" spc="-160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how</a:t>
            </a:r>
            <a:r>
              <a:rPr lang="en-US" sz="2400" spc="-204" dirty="0" smtClean="0">
                <a:latin typeface="Trebuchet MS"/>
                <a:cs typeface="Trebuchet MS"/>
              </a:rPr>
              <a:t> </a:t>
            </a:r>
            <a:r>
              <a:rPr lang="en-US" sz="2400" spc="-10" dirty="0" smtClean="0">
                <a:latin typeface="Trebuchet MS"/>
                <a:cs typeface="Trebuchet MS"/>
              </a:rPr>
              <a:t>long</a:t>
            </a:r>
            <a:r>
              <a:rPr lang="en-US" sz="2400" spc="-140" dirty="0" smtClean="0">
                <a:latin typeface="Trebuchet MS"/>
                <a:cs typeface="Trebuchet MS"/>
              </a:rPr>
              <a:t> </a:t>
            </a:r>
            <a:r>
              <a:rPr lang="en-US" sz="2400" spc="-110" dirty="0" smtClean="0">
                <a:latin typeface="Trebuchet MS"/>
                <a:cs typeface="Trebuchet MS"/>
              </a:rPr>
              <a:t>they’ve</a:t>
            </a:r>
            <a:r>
              <a:rPr lang="en-US" sz="2400" spc="-185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been</a:t>
            </a:r>
            <a:r>
              <a:rPr lang="en-US" sz="2400" spc="-180" dirty="0" smtClean="0">
                <a:latin typeface="Trebuchet MS"/>
                <a:cs typeface="Trebuchet MS"/>
              </a:rPr>
              <a:t> </a:t>
            </a:r>
            <a:r>
              <a:rPr lang="en-US" sz="2400" spc="-50" dirty="0" smtClean="0">
                <a:latin typeface="Trebuchet MS"/>
                <a:cs typeface="Trebuchet MS"/>
              </a:rPr>
              <a:t>a 	</a:t>
            </a:r>
            <a:r>
              <a:rPr lang="en-US" sz="2400" spc="-40" dirty="0" smtClean="0">
                <a:latin typeface="Trebuchet MS"/>
                <a:cs typeface="Trebuchet MS"/>
              </a:rPr>
              <a:t>customer,</a:t>
            </a:r>
            <a:r>
              <a:rPr lang="en-US" sz="2400" spc="-200" dirty="0" smtClean="0">
                <a:latin typeface="Trebuchet MS"/>
                <a:cs typeface="Trebuchet MS"/>
              </a:rPr>
              <a:t> </a:t>
            </a:r>
            <a:r>
              <a:rPr lang="en-US" sz="2400" spc="-65" dirty="0" smtClean="0">
                <a:latin typeface="Trebuchet MS"/>
                <a:cs typeface="Trebuchet MS"/>
              </a:rPr>
              <a:t>contract,</a:t>
            </a:r>
            <a:r>
              <a:rPr lang="en-US" sz="2400" spc="-200" dirty="0" smtClean="0">
                <a:latin typeface="Trebuchet MS"/>
                <a:cs typeface="Trebuchet MS"/>
              </a:rPr>
              <a:t> </a:t>
            </a:r>
            <a:r>
              <a:rPr lang="en-US" sz="2400" spc="-25" dirty="0" smtClean="0">
                <a:latin typeface="Trebuchet MS"/>
                <a:cs typeface="Trebuchet MS"/>
              </a:rPr>
              <a:t>payment</a:t>
            </a:r>
            <a:r>
              <a:rPr lang="en-US" sz="2400" spc="-145" dirty="0" smtClean="0">
                <a:latin typeface="Trebuchet MS"/>
                <a:cs typeface="Trebuchet MS"/>
              </a:rPr>
              <a:t> </a:t>
            </a:r>
            <a:r>
              <a:rPr lang="en-US" sz="2400" spc="-55" dirty="0" smtClean="0">
                <a:latin typeface="Trebuchet MS"/>
                <a:cs typeface="Trebuchet MS"/>
              </a:rPr>
              <a:t>method,</a:t>
            </a:r>
            <a:r>
              <a:rPr lang="en-US" sz="2400" spc="-120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paperless</a:t>
            </a:r>
            <a:r>
              <a:rPr lang="en-US" sz="2400" spc="-155" dirty="0" smtClean="0">
                <a:latin typeface="Trebuchet MS"/>
                <a:cs typeface="Trebuchet MS"/>
              </a:rPr>
              <a:t> </a:t>
            </a:r>
            <a:r>
              <a:rPr lang="en-US" sz="2400" spc="-85" dirty="0" smtClean="0">
                <a:latin typeface="Trebuchet MS"/>
                <a:cs typeface="Trebuchet MS"/>
              </a:rPr>
              <a:t>billing,</a:t>
            </a:r>
            <a:r>
              <a:rPr lang="en-US" sz="2400" spc="-195" dirty="0" smtClean="0">
                <a:latin typeface="Trebuchet MS"/>
                <a:cs typeface="Trebuchet MS"/>
              </a:rPr>
              <a:t> </a:t>
            </a:r>
            <a:r>
              <a:rPr lang="en-US" sz="2400" spc="-10" dirty="0" smtClean="0">
                <a:latin typeface="Trebuchet MS"/>
                <a:cs typeface="Trebuchet MS"/>
              </a:rPr>
              <a:t>monthly 	</a:t>
            </a:r>
            <a:r>
              <a:rPr lang="en-US" sz="2400" spc="-25" dirty="0" smtClean="0">
                <a:latin typeface="Trebuchet MS"/>
                <a:cs typeface="Trebuchet MS"/>
              </a:rPr>
              <a:t>charges,</a:t>
            </a:r>
            <a:r>
              <a:rPr lang="en-US" sz="2400" spc="-215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and</a:t>
            </a:r>
            <a:r>
              <a:rPr lang="en-US" sz="2400" spc="-225" dirty="0" smtClean="0">
                <a:latin typeface="Trebuchet MS"/>
                <a:cs typeface="Trebuchet MS"/>
              </a:rPr>
              <a:t> </a:t>
            </a:r>
            <a:r>
              <a:rPr lang="en-US" sz="2400" spc="-80" dirty="0" smtClean="0">
                <a:latin typeface="Trebuchet MS"/>
                <a:cs typeface="Trebuchet MS"/>
              </a:rPr>
              <a:t>total</a:t>
            </a:r>
            <a:r>
              <a:rPr lang="en-US" sz="2400" spc="-210" dirty="0" smtClean="0">
                <a:latin typeface="Trebuchet MS"/>
                <a:cs typeface="Trebuchet MS"/>
              </a:rPr>
              <a:t> </a:t>
            </a:r>
            <a:r>
              <a:rPr lang="en-US" sz="2400" spc="-10" dirty="0" smtClean="0">
                <a:latin typeface="Trebuchet MS"/>
                <a:cs typeface="Trebuchet MS"/>
              </a:rPr>
              <a:t>charges</a:t>
            </a:r>
            <a:endParaRPr lang="en-US" sz="2400" dirty="0" smtClean="0">
              <a:latin typeface="Trebuchet MS"/>
              <a:cs typeface="Trebuchet MS"/>
            </a:endParaRPr>
          </a:p>
          <a:p>
            <a:pPr marL="241300" marR="408940" indent="-229235">
              <a:lnSpc>
                <a:spcPts val="301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rebuchet MS"/>
                <a:cs typeface="Trebuchet MS"/>
              </a:rPr>
              <a:t>Demographic</a:t>
            </a:r>
            <a:r>
              <a:rPr lang="en-US" sz="2400" spc="-200" dirty="0" smtClean="0">
                <a:latin typeface="Trebuchet MS"/>
                <a:cs typeface="Trebuchet MS"/>
              </a:rPr>
              <a:t> </a:t>
            </a:r>
            <a:r>
              <a:rPr lang="en-US" sz="2400" spc="-75" dirty="0" smtClean="0">
                <a:latin typeface="Trebuchet MS"/>
                <a:cs typeface="Trebuchet MS"/>
              </a:rPr>
              <a:t>info</a:t>
            </a:r>
            <a:r>
              <a:rPr lang="en-US" sz="2400" spc="-200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about</a:t>
            </a:r>
            <a:r>
              <a:rPr lang="en-US" sz="2400" spc="-240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customers</a:t>
            </a:r>
            <a:r>
              <a:rPr lang="en-US" sz="2400" spc="-125" dirty="0" smtClean="0">
                <a:latin typeface="Trebuchet MS"/>
                <a:cs typeface="Trebuchet MS"/>
              </a:rPr>
              <a:t> </a:t>
            </a:r>
            <a:r>
              <a:rPr lang="en-US" sz="2400" spc="260" dirty="0" smtClean="0">
                <a:latin typeface="Trebuchet MS"/>
                <a:cs typeface="Trebuchet MS"/>
              </a:rPr>
              <a:t>–</a:t>
            </a:r>
            <a:r>
              <a:rPr lang="en-US" sz="2400" spc="-180" dirty="0" smtClean="0">
                <a:latin typeface="Trebuchet MS"/>
                <a:cs typeface="Trebuchet MS"/>
              </a:rPr>
              <a:t> </a:t>
            </a:r>
            <a:r>
              <a:rPr lang="en-US" sz="2400" spc="-100" dirty="0" smtClean="0">
                <a:latin typeface="Trebuchet MS"/>
                <a:cs typeface="Trebuchet MS"/>
              </a:rPr>
              <a:t>gender,</a:t>
            </a:r>
            <a:r>
              <a:rPr lang="en-US" sz="2400" spc="-130" dirty="0" smtClean="0">
                <a:latin typeface="Trebuchet MS"/>
                <a:cs typeface="Trebuchet MS"/>
              </a:rPr>
              <a:t> </a:t>
            </a:r>
            <a:r>
              <a:rPr lang="en-US" sz="2400" spc="-45" dirty="0" smtClean="0">
                <a:latin typeface="Trebuchet MS"/>
                <a:cs typeface="Trebuchet MS"/>
              </a:rPr>
              <a:t>age</a:t>
            </a:r>
            <a:r>
              <a:rPr lang="en-US" sz="2400" spc="-114" dirty="0" smtClean="0">
                <a:latin typeface="Trebuchet MS"/>
                <a:cs typeface="Trebuchet MS"/>
              </a:rPr>
              <a:t> </a:t>
            </a:r>
            <a:r>
              <a:rPr lang="en-US" sz="2400" spc="-95" dirty="0" smtClean="0">
                <a:latin typeface="Trebuchet MS"/>
                <a:cs typeface="Trebuchet MS"/>
              </a:rPr>
              <a:t>range,</a:t>
            </a:r>
            <a:r>
              <a:rPr lang="en-US" sz="2400" spc="-210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and</a:t>
            </a:r>
            <a:r>
              <a:rPr lang="en-US" sz="2400" spc="-145" dirty="0" smtClean="0">
                <a:latin typeface="Trebuchet MS"/>
                <a:cs typeface="Trebuchet MS"/>
              </a:rPr>
              <a:t> </a:t>
            </a:r>
            <a:r>
              <a:rPr lang="en-US" sz="2400" spc="-25" dirty="0" smtClean="0">
                <a:latin typeface="Trebuchet MS"/>
                <a:cs typeface="Trebuchet MS"/>
              </a:rPr>
              <a:t>if </a:t>
            </a:r>
            <a:r>
              <a:rPr lang="en-US" sz="2400" spc="-90" dirty="0" smtClean="0">
                <a:latin typeface="Trebuchet MS"/>
                <a:cs typeface="Trebuchet MS"/>
              </a:rPr>
              <a:t>they</a:t>
            </a:r>
            <a:r>
              <a:rPr lang="en-US" sz="2400" spc="-155" dirty="0" smtClean="0">
                <a:latin typeface="Trebuchet MS"/>
                <a:cs typeface="Trebuchet MS"/>
              </a:rPr>
              <a:t> </a:t>
            </a:r>
            <a:r>
              <a:rPr lang="en-US" sz="2400" spc="-50" dirty="0" smtClean="0">
                <a:latin typeface="Trebuchet MS"/>
                <a:cs typeface="Trebuchet MS"/>
              </a:rPr>
              <a:t>have</a:t>
            </a:r>
            <a:r>
              <a:rPr lang="en-US" sz="2400" spc="-135" dirty="0" smtClean="0">
                <a:latin typeface="Trebuchet MS"/>
                <a:cs typeface="Trebuchet MS"/>
              </a:rPr>
              <a:t> </a:t>
            </a:r>
            <a:r>
              <a:rPr lang="en-US" sz="2400" spc="-45" dirty="0" smtClean="0">
                <a:latin typeface="Trebuchet MS"/>
                <a:cs typeface="Trebuchet MS"/>
              </a:rPr>
              <a:t>partners</a:t>
            </a:r>
            <a:r>
              <a:rPr lang="en-US" sz="2400" spc="-175" dirty="0" smtClean="0">
                <a:latin typeface="Trebuchet MS"/>
                <a:cs typeface="Trebuchet MS"/>
              </a:rPr>
              <a:t> </a:t>
            </a:r>
            <a:r>
              <a:rPr lang="en-US" sz="2400" dirty="0" smtClean="0">
                <a:latin typeface="Trebuchet MS"/>
                <a:cs typeface="Trebuchet MS"/>
              </a:rPr>
              <a:t>and</a:t>
            </a:r>
            <a:r>
              <a:rPr lang="en-US" sz="2400" spc="-229" dirty="0" smtClean="0">
                <a:latin typeface="Trebuchet MS"/>
                <a:cs typeface="Trebuchet MS"/>
              </a:rPr>
              <a:t> </a:t>
            </a:r>
            <a:r>
              <a:rPr lang="en-US" sz="2400" spc="-10" dirty="0" smtClean="0">
                <a:latin typeface="Trebuchet MS"/>
                <a:cs typeface="Trebuchet MS"/>
              </a:rPr>
              <a:t>dependents</a:t>
            </a:r>
            <a:endParaRPr lang="en-US" sz="2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1403434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6464" y="557784"/>
            <a:ext cx="981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SOURCE 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426464" y="1033272"/>
            <a:ext cx="7415784" cy="768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mtClean="0"/>
              <a:t>df = pd.read_csv('Telco-Customer-Churn.csv')df.head()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008" y="1975318"/>
            <a:ext cx="10058400" cy="313915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78024" y="5288421"/>
            <a:ext cx="93131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customerID</a:t>
            </a:r>
            <a:r>
              <a:rPr lang="en-IN" dirty="0" smtClean="0"/>
              <a:t> ,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gender,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SeniorCitizen</a:t>
            </a:r>
            <a:r>
              <a:rPr lang="en-IN" dirty="0" smtClean="0"/>
              <a:t> ,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Partner,</a:t>
            </a:r>
            <a:r>
              <a:rPr lang="en-IN" dirty="0" smtClean="0"/>
              <a:t> 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Dependents,</a:t>
            </a:r>
            <a:r>
              <a:rPr lang="en-IN" dirty="0" smtClean="0"/>
              <a:t> 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tenure,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PhoneService</a:t>
            </a:r>
            <a:r>
              <a:rPr lang="en-IN" dirty="0" smtClean="0"/>
              <a:t> ,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MultipleLines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InternetService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OnlineSecurity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OnlineBackup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DeviceProtection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TechSupport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StreamingTV</a:t>
            </a:r>
            <a:r>
              <a:rPr lang="en-IN" dirty="0" smtClean="0"/>
              <a:t> ,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StreamingMovies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,</a:t>
            </a:r>
            <a:r>
              <a:rPr lang="en-IN" dirty="0" smtClean="0"/>
              <a:t> 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Contract,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PaperlessBilling</a:t>
            </a:r>
            <a:r>
              <a:rPr lang="en-IN" dirty="0" smtClean="0"/>
              <a:t> ,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PaymentMethod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MonthlyCharges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,</a:t>
            </a:r>
            <a:r>
              <a:rPr lang="en-IN" dirty="0" smtClean="0"/>
              <a:t> </a:t>
            </a:r>
            <a:r>
              <a:rPr lang="en-IN" b="0" i="0" u="none" strike="noStrike" dirty="0" err="1" smtClean="0">
                <a:effectLst/>
                <a:latin typeface="Calibri" panose="020F0502020204030204" pitchFamily="34" charset="0"/>
              </a:rPr>
              <a:t>TotalCharges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,</a:t>
            </a:r>
            <a:r>
              <a:rPr lang="en-IN" dirty="0" smtClean="0"/>
              <a:t> </a:t>
            </a:r>
            <a:r>
              <a:rPr lang="en-IN" b="0" i="0" u="none" strike="noStrike" dirty="0" smtClean="0">
                <a:effectLst/>
                <a:latin typeface="Calibri" panose="020F0502020204030204" pitchFamily="34" charset="0"/>
              </a:rPr>
              <a:t>Churn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86384" y="5565419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 NAMES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6145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984" y="1823813"/>
            <a:ext cx="9756648" cy="46684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8408" y="667512"/>
            <a:ext cx="6327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LIBRARYS TO BE IMPORT 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93505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49186"/>
            <a:ext cx="5806440" cy="50955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0080" y="384048"/>
            <a:ext cx="55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STATISTICAL SUMMARY OF DATAFRAME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173" y="1058330"/>
            <a:ext cx="5419451" cy="51061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8232" y="384048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REPLACE THE NULL VALUE WITH MEAN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125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9" y="884387"/>
            <a:ext cx="4826828" cy="42296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10312"/>
            <a:ext cx="745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SENIOR CITIZON ANALYSIS USING CHURN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776" y="922492"/>
            <a:ext cx="5611008" cy="4191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0992" y="292608"/>
            <a:ext cx="4690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INTERNET IMPACT ON CHURN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0082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56" y="842108"/>
            <a:ext cx="6592220" cy="40582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403" y="842108"/>
            <a:ext cx="4429653" cy="4058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48056" y="274320"/>
            <a:ext cx="9215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GENDER IMPACT IN CHURN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002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76" y="1225893"/>
            <a:ext cx="9755614" cy="56321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80" y="530352"/>
            <a:ext cx="892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GIVE THE DISTRIBUTION OF GENDER AND CHURN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268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16" y="1178174"/>
            <a:ext cx="5201376" cy="371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264" y="1087673"/>
            <a:ext cx="5153744" cy="38962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616" y="237744"/>
            <a:ext cx="9480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Montly charges distribution usign box plot for churn and not churn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1820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275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MT</vt:lpstr>
      <vt:lpstr>Calibri</vt:lpstr>
      <vt:lpstr>Century Gothic</vt:lpstr>
      <vt:lpstr>Trebuchet MS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919789658978</dc:creator>
  <cp:lastModifiedBy>919789658978</cp:lastModifiedBy>
  <cp:revision>10</cp:revision>
  <dcterms:created xsi:type="dcterms:W3CDTF">2024-12-24T10:48:13Z</dcterms:created>
  <dcterms:modified xsi:type="dcterms:W3CDTF">2024-12-24T15:07:43Z</dcterms:modified>
</cp:coreProperties>
</file>