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slides/slide14.xml" ContentType="application/vnd.openxmlformats-officedocument.presentationml.slide+xml"/>
  <Override PartName="/ppt/charts/chart2.xml" ContentType="application/vnd.openxmlformats-officedocument.drawingml.chart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0" autoAdjust="0"/>
    <p:restoredTop sz="99500" autoAdjust="0"/>
  </p:normalViewPr>
  <p:slideViewPr>
    <p:cSldViewPr>
      <p:cViewPr varScale="1">
        <p:scale>
          <a:sx n="75" d="100"/>
          <a:sy n="75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19401"/>
          <c:y val="0.065289445"/>
          <c:w val="0.5894018"/>
          <c:h val="0.7224584"/>
        </c:manualLayout>
      </c:layout>
      <c:barChart>
        <c:barDir val="col"/>
        <c:grouping val="clustered"/>
        <c:varyColors val="0"/>
        <c:ser>
          <c:idx val="0"/>
          <c:order val="0"/>
          <c:tx>
            <c:v>Exceeds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4.0</c:v>
                </c:pt>
                <c:pt idx="1">
                  <c:v>9.0</c:v>
                </c:pt>
                <c:pt idx="2">
                  <c:v>4.0</c:v>
                </c:pt>
                <c:pt idx="3">
                  <c:v>5.0</c:v>
                </c:pt>
                <c:pt idx="4">
                  <c:v>3.0</c:v>
                </c:pt>
                <c:pt idx="5">
                  <c:v>6.0</c:v>
                </c:pt>
                <c:pt idx="6">
                  <c:v>4.0</c:v>
                </c:pt>
                <c:pt idx="7">
                  <c:v>5.0</c:v>
                </c:pt>
                <c:pt idx="8">
                  <c:v>4.0</c:v>
                </c:pt>
                <c:pt idx="9">
                  <c:v>5.0</c:v>
                </c:pt>
              </c:numCache>
            </c:numRef>
          </c:val>
        </c:ser>
        <c:ser>
          <c:idx val="1"/>
          <c:order val="1"/>
          <c:tx>
            <c:v>Fully Meets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22.0</c:v>
                </c:pt>
                <c:pt idx="1">
                  <c:v>21.0</c:v>
                </c:pt>
                <c:pt idx="2">
                  <c:v>24.0</c:v>
                </c:pt>
                <c:pt idx="3">
                  <c:v>22.0</c:v>
                </c:pt>
                <c:pt idx="4">
                  <c:v>19.0</c:v>
                </c:pt>
                <c:pt idx="5">
                  <c:v>12.0</c:v>
                </c:pt>
                <c:pt idx="6">
                  <c:v>18.0</c:v>
                </c:pt>
                <c:pt idx="7">
                  <c:v>21.0</c:v>
                </c:pt>
                <c:pt idx="8">
                  <c:v>25.0</c:v>
                </c:pt>
                <c:pt idx="9">
                  <c:v>25.0</c:v>
                </c:pt>
              </c:numCache>
            </c:numRef>
          </c:val>
        </c:ser>
        <c:ser>
          <c:idx val="2"/>
          <c:order val="2"/>
          <c:tx>
            <c:v>Needs Improvement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5.0</c:v>
                </c:pt>
                <c:pt idx="1">
                  <c:v>1.0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3.0</c:v>
                </c:pt>
                <c:pt idx="6">
                  <c:v>7.0</c:v>
                </c:pt>
                <c:pt idx="7">
                  <c:v>3.0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3"/>
          <c:order val="3"/>
          <c:tx>
            <c:v>PIP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2.0</c:v>
                </c:pt>
                <c:pt idx="7">
                  <c:v>0.0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4"/>
          <c:order val="4"/>
          <c:tx>
            <c:v>(blank)</c:v>
          </c:tx>
          <c:spPr>
            <a:solidFill>
              <a:srgbClr val="4BACC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Exceeds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4.0</c:v>
                </c:pt>
                <c:pt idx="1">
                  <c:v>9.0</c:v>
                </c:pt>
                <c:pt idx="2">
                  <c:v>4.0</c:v>
                </c:pt>
                <c:pt idx="3">
                  <c:v>5.0</c:v>
                </c:pt>
                <c:pt idx="4">
                  <c:v>3.0</c:v>
                </c:pt>
                <c:pt idx="5">
                  <c:v>6.0</c:v>
                </c:pt>
                <c:pt idx="6">
                  <c:v>4.0</c:v>
                </c:pt>
                <c:pt idx="7">
                  <c:v>5.0</c:v>
                </c:pt>
                <c:pt idx="8">
                  <c:v>4.0</c:v>
                </c:pt>
                <c:pt idx="9">
                  <c:v>5.0</c:v>
                </c:pt>
              </c:numCache>
            </c:numRef>
          </c:val>
        </c:ser>
        <c:ser>
          <c:idx val="1"/>
          <c:order val="1"/>
          <c:tx>
            <c:v>Fully Meets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22.0</c:v>
                </c:pt>
                <c:pt idx="1">
                  <c:v>21.0</c:v>
                </c:pt>
                <c:pt idx="2">
                  <c:v>24.0</c:v>
                </c:pt>
                <c:pt idx="3">
                  <c:v>22.0</c:v>
                </c:pt>
                <c:pt idx="4">
                  <c:v>19.0</c:v>
                </c:pt>
                <c:pt idx="5">
                  <c:v>12.0</c:v>
                </c:pt>
                <c:pt idx="6">
                  <c:v>18.0</c:v>
                </c:pt>
                <c:pt idx="7">
                  <c:v>21.0</c:v>
                </c:pt>
                <c:pt idx="8">
                  <c:v>25.0</c:v>
                </c:pt>
                <c:pt idx="9">
                  <c:v>25.0</c:v>
                </c:pt>
              </c:numCache>
            </c:numRef>
          </c:val>
        </c:ser>
        <c:ser>
          <c:idx val="2"/>
          <c:order val="2"/>
          <c:tx>
            <c:v>Needs Improvement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5.0</c:v>
                </c:pt>
                <c:pt idx="1">
                  <c:v>1.0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3.0</c:v>
                </c:pt>
                <c:pt idx="6">
                  <c:v>7.0</c:v>
                </c:pt>
                <c:pt idx="7">
                  <c:v>3.0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3"/>
          <c:order val="3"/>
          <c:tx>
            <c:v>PIP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2.0</c:v>
                </c:pt>
                <c:pt idx="7">
                  <c:v>0.0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4"/>
          <c:order val="4"/>
          <c:tx>
            <c:v>(blank)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</c:numRef>
          </c:val>
        </c:ser>
        <c:gapDepth val="150"/>
        <c:firstSliceAng val="0"/>
      </c:pie3DChart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ctrTitle"/>
          </p:nvPr>
        </p:nvSpPr>
        <p:spPr>
          <a:xfrm rot="0">
            <a:off x="2286000" y="3124200"/>
            <a:ext cx="6172200" cy="189436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i="0" u="none" strike="noStrike" kern="1200" cap="small" spc="0" baseline="0">
                <a:solidFill>
                  <a:schemeClr val="tx2"/>
                </a:solidFill>
                <a:latin typeface="Century Schoolbook" pitchFamily="0" charset="0"/>
                <a:ea typeface="华文楷体" pitchFamily="0" charset="0"/>
                <a:cs typeface="Lucida Sans"/>
              </a:rPr>
              <a:t>Click to edit Master title style</a:t>
            </a:r>
            <a:endParaRPr lang="zh-CN" altLang="en-US" sz="3000" b="1" i="0" u="none" strike="noStrike" kern="1200" cap="small" spc="0" baseline="0">
              <a:solidFill>
                <a:schemeClr val="tx2"/>
              </a:solidFill>
              <a:latin typeface="Century Schoolbook" pitchFamily="0" charset="0"/>
              <a:ea typeface="华文楷体" pitchFamily="0" charset="0"/>
              <a:cs typeface="Lucida Sans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ubTitle" idx="1"/>
          </p:nvPr>
        </p:nvSpPr>
        <p:spPr>
          <a:xfrm rot="0">
            <a:off x="2286000" y="5003322"/>
            <a:ext cx="6172200" cy="1371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Century Schoolbook" pitchFamily="0" charset="0"/>
                <a:ea typeface="宋体" pitchFamily="0" charset="0"/>
                <a:cs typeface="Lucida Sans"/>
              </a:rPr>
              <a:t>Click to edit Master subtitle style</a:t>
            </a:r>
            <a:endParaRPr lang="zh-CN" altLang="en-US" sz="1800" b="1" i="0" u="none" strike="noStrike" kern="1200" cap="none" spc="0" baseline="0">
              <a:solidFill>
                <a:schemeClr val="tx2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10"/>
          </p:nvPr>
        </p:nvSpPr>
        <p:spPr>
          <a:xfrm rot="0">
            <a:off x="7764621" y="1174097"/>
            <a:ext cx="2286000" cy="3810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chemeClr val="tx2"/>
              </a:solidFill>
              <a:latin typeface="Century Schoolbook" pitchFamily="0" charset="0"/>
              <a:ea typeface="宋体" pitchFamily="0" charset="0"/>
              <a:cs typeface="Century Schoolbook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/>
          </p:nvPr>
        </p:nvSpPr>
        <p:spPr>
          <a:xfrm rot="0">
            <a:off x="7077268" y="4181669"/>
            <a:ext cx="3657600" cy="384048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chemeClr val="tx2"/>
              </a:solidFill>
              <a:latin typeface="Century Schoolbook" pitchFamily="0" charset="0"/>
              <a:ea typeface="宋体" pitchFamily="0" charset="0"/>
              <a:cs typeface="Century Schoolbook" pitchFamily="0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 rot="0">
            <a:off x="381000" y="0"/>
            <a:ext cx="609600" cy="6858000"/>
          </a:xfrm>
          <a:prstGeom prst="rect"/>
          <a:solidFill>
            <a:srgbClr val="FEC2AD">
              <a:alpha val="54000"/>
            </a:srgbClr>
          </a:solidFill>
          <a:ln w="38100" cmpd="sng" cap="rnd">
            <a:noFill/>
            <a:prstDash val="solid"/>
            <a:round/>
          </a:ln>
        </p:spPr>
      </p:sp>
      <p:sp>
        <p:nvSpPr>
          <p:cNvPr id="18" name="矩形"/>
          <p:cNvSpPr>
            <a:spLocks/>
          </p:cNvSpPr>
          <p:nvPr/>
        </p:nvSpPr>
        <p:spPr>
          <a:xfrm rot="0">
            <a:off x="276336" y="0"/>
            <a:ext cx="104664" cy="6858000"/>
          </a:xfrm>
          <a:prstGeom prst="rect"/>
          <a:solidFill>
            <a:srgbClr val="FFD9CD">
              <a:alpha val="36000"/>
            </a:srgbClr>
          </a:solidFill>
          <a:ln w="38100" cmpd="sng" cap="rnd">
            <a:noFill/>
            <a:prstDash val="solid"/>
            <a:round/>
          </a:ln>
        </p:spPr>
      </p:sp>
      <p:sp>
        <p:nvSpPr>
          <p:cNvPr id="19" name="矩形"/>
          <p:cNvSpPr>
            <a:spLocks/>
          </p:cNvSpPr>
          <p:nvPr/>
        </p:nvSpPr>
        <p:spPr>
          <a:xfrm rot="0">
            <a:off x="990600" y="0"/>
            <a:ext cx="181872" cy="6858000"/>
          </a:xfrm>
          <a:prstGeom prst="rect"/>
          <a:solidFill>
            <a:srgbClr val="FFD9CD">
              <a:alpha val="70000"/>
            </a:srgbClr>
          </a:solidFill>
          <a:ln w="38100" cmpd="sng" cap="rnd">
            <a:noFill/>
            <a:prstDash val="solid"/>
            <a:round/>
          </a:ln>
        </p:spPr>
      </p:sp>
      <p:sp>
        <p:nvSpPr>
          <p:cNvPr id="20" name="矩形"/>
          <p:cNvSpPr>
            <a:spLocks/>
          </p:cNvSpPr>
          <p:nvPr/>
        </p:nvSpPr>
        <p:spPr>
          <a:xfrm rot="0">
            <a:off x="1141320" y="0"/>
            <a:ext cx="230279" cy="6858000"/>
          </a:xfrm>
          <a:prstGeom prst="rect"/>
          <a:solidFill>
            <a:srgbClr val="FFEDE7">
              <a:alpha val="71000"/>
            </a:srgbClr>
          </a:solidFill>
          <a:ln w="38100" cmpd="sng" cap="rnd">
            <a:noFill/>
            <a:prstDash val="solid"/>
            <a:round/>
          </a:ln>
        </p:spPr>
      </p:sp>
      <p:sp>
        <p:nvSpPr>
          <p:cNvPr id="21" name="直线"/>
          <p:cNvSpPr>
            <a:spLocks/>
          </p:cNvSpPr>
          <p:nvPr/>
        </p:nvSpPr>
        <p:spPr>
          <a:xfrm rot="0">
            <a:off x="106344" y="0"/>
            <a:ext cx="0" cy="6858000"/>
          </a:xfrm>
          <a:prstGeom prst="line"/>
          <a:noFill/>
          <a:ln w="57150" cmpd="sng" cap="flat">
            <a:solidFill>
              <a:srgbClr val="FEC2AD">
                <a:alpha val="73000"/>
              </a:srgbClr>
            </a:solidFill>
            <a:prstDash val="solid"/>
            <a:round/>
          </a:ln>
        </p:spPr>
      </p:sp>
      <p:sp>
        <p:nvSpPr>
          <p:cNvPr id="22" name="直线"/>
          <p:cNvSpPr>
            <a:spLocks/>
          </p:cNvSpPr>
          <p:nvPr/>
        </p:nvSpPr>
        <p:spPr>
          <a:xfrm rot="0">
            <a:off x="914400" y="0"/>
            <a:ext cx="0" cy="6858000"/>
          </a:xfrm>
          <a:prstGeom prst="line"/>
          <a:noFill/>
          <a:ln w="57150" cmpd="sng" cap="flat">
            <a:solidFill>
              <a:srgbClr val="FFEDE7">
                <a:alpha val="83000"/>
              </a:srgbClr>
            </a:solidFill>
            <a:prstDash val="solid"/>
            <a:round/>
          </a:ln>
        </p:spPr>
      </p:sp>
      <p:sp>
        <p:nvSpPr>
          <p:cNvPr id="23" name="直线"/>
          <p:cNvSpPr>
            <a:spLocks/>
          </p:cNvSpPr>
          <p:nvPr/>
        </p:nvSpPr>
        <p:spPr>
          <a:xfrm rot="0">
            <a:off x="854112" y="0"/>
            <a:ext cx="0" cy="6858000"/>
          </a:xfrm>
          <a:prstGeom prst="line"/>
          <a:noFill/>
          <a:ln w="57150" cmpd="sng" cap="flat">
            <a:solidFill>
              <a:srgbClr val="FEC2AD"/>
            </a:solidFill>
            <a:prstDash val="solid"/>
            <a:round/>
          </a:ln>
        </p:spPr>
      </p:sp>
      <p:sp>
        <p:nvSpPr>
          <p:cNvPr id="24" name="直线"/>
          <p:cNvSpPr>
            <a:spLocks/>
          </p:cNvSpPr>
          <p:nvPr/>
        </p:nvSpPr>
        <p:spPr>
          <a:xfrm rot="0">
            <a:off x="1726640" y="0"/>
            <a:ext cx="0" cy="6858000"/>
          </a:xfrm>
          <a:prstGeom prst="line"/>
          <a:noFill/>
          <a:ln w="28575" cmpd="sng" cap="flat">
            <a:solidFill>
              <a:srgbClr val="FEC2AD">
                <a:alpha val="82000"/>
              </a:srgbClr>
            </a:solidFill>
            <a:prstDash val="solid"/>
            <a:round/>
          </a:ln>
        </p:spPr>
      </p:sp>
      <p:sp>
        <p:nvSpPr>
          <p:cNvPr id="25" name="直线"/>
          <p:cNvSpPr>
            <a:spLocks/>
          </p:cNvSpPr>
          <p:nvPr/>
        </p:nvSpPr>
        <p:spPr>
          <a:xfrm rot="0">
            <a:off x="1066800" y="0"/>
            <a:ext cx="0" cy="6858000"/>
          </a:xfrm>
          <a:prstGeom prst="line"/>
          <a:noFill/>
          <a:ln w="9525" cmpd="sng" cap="flat">
            <a:solidFill>
              <a:srgbClr val="FEC2AD"/>
            </a:solidFill>
            <a:prstDash val="solid"/>
            <a:round/>
          </a:ln>
        </p:spPr>
      </p:sp>
      <p:sp>
        <p:nvSpPr>
          <p:cNvPr id="26" name="直线"/>
          <p:cNvSpPr>
            <a:spLocks/>
          </p:cNvSpPr>
          <p:nvPr/>
        </p:nvSpPr>
        <p:spPr>
          <a:xfrm rot="0">
            <a:off x="9113856" y="0"/>
            <a:ext cx="0" cy="6858000"/>
          </a:xfrm>
          <a:prstGeom prst="line"/>
          <a:noFill/>
          <a:ln w="57150" cmpd="thickThin" cap="flat">
            <a:solidFill>
              <a:srgbClr val="FEC2AD"/>
            </a:solidFill>
            <a:prstDash val="solid"/>
            <a:round/>
          </a:ln>
        </p:spPr>
      </p:sp>
      <p:sp>
        <p:nvSpPr>
          <p:cNvPr id="27" name="矩形"/>
          <p:cNvSpPr>
            <a:spLocks/>
          </p:cNvSpPr>
          <p:nvPr/>
        </p:nvSpPr>
        <p:spPr>
          <a:xfrm rot="0">
            <a:off x="1219200" y="0"/>
            <a:ext cx="76200" cy="6858000"/>
          </a:xfrm>
          <a:prstGeom prst="rect"/>
          <a:solidFill>
            <a:srgbClr val="FEC2AD">
              <a:alpha val="51000"/>
            </a:srgbClr>
          </a:solidFill>
          <a:ln w="38100" cmpd="sng" cap="rnd">
            <a:noFill/>
            <a:prstDash val="solid"/>
            <a:round/>
          </a:ln>
        </p:spPr>
      </p:sp>
      <p:sp>
        <p:nvSpPr>
          <p:cNvPr id="28" name="椭圆"/>
          <p:cNvSpPr>
            <a:spLocks/>
          </p:cNvSpPr>
          <p:nvPr/>
        </p:nvSpPr>
        <p:spPr>
          <a:xfrm rot="0">
            <a:off x="609600" y="3429000"/>
            <a:ext cx="1295399" cy="1295399"/>
          </a:xfrm>
          <a:prstGeom prst="ellipse"/>
          <a:solidFill>
            <a:schemeClr val="accent1"/>
          </a:solidFill>
          <a:ln w="38100" cmpd="sng" cap="rnd">
            <a:noFill/>
            <a:prstDash val="solid"/>
            <a:round/>
          </a:ln>
        </p:spPr>
      </p:sp>
      <p:sp>
        <p:nvSpPr>
          <p:cNvPr id="29" name="椭圆"/>
          <p:cNvSpPr>
            <a:spLocks/>
          </p:cNvSpPr>
          <p:nvPr/>
        </p:nvSpPr>
        <p:spPr>
          <a:xfrm rot="0">
            <a:off x="1309632" y="4866752"/>
            <a:ext cx="641424" cy="641423"/>
          </a:xfrm>
          <a:prstGeom prst="ellipse"/>
          <a:solidFill>
            <a:schemeClr val="accent1"/>
          </a:solidFill>
          <a:ln w="28575" cmpd="sng" cap="rnd">
            <a:noFill/>
            <a:prstDash val="solid"/>
            <a:round/>
          </a:ln>
        </p:spPr>
      </p:sp>
      <p:sp>
        <p:nvSpPr>
          <p:cNvPr id="30" name="椭圆"/>
          <p:cNvSpPr>
            <a:spLocks/>
          </p:cNvSpPr>
          <p:nvPr/>
        </p:nvSpPr>
        <p:spPr>
          <a:xfrm rot="0">
            <a:off x="1091080" y="5500631"/>
            <a:ext cx="137160" cy="137159"/>
          </a:xfrm>
          <a:prstGeom prst="ellipse"/>
          <a:solidFill>
            <a:schemeClr val="accent1"/>
          </a:solidFill>
          <a:ln w="12700" cmpd="sng" cap="rnd">
            <a:noFill/>
            <a:prstDash val="solid"/>
            <a:round/>
          </a:ln>
        </p:spPr>
      </p:sp>
      <p:sp>
        <p:nvSpPr>
          <p:cNvPr id="31" name="椭圆"/>
          <p:cNvSpPr>
            <a:spLocks/>
          </p:cNvSpPr>
          <p:nvPr/>
        </p:nvSpPr>
        <p:spPr>
          <a:xfrm rot="0">
            <a:off x="1664208" y="5788152"/>
            <a:ext cx="274320" cy="274319"/>
          </a:xfrm>
          <a:prstGeom prst="ellipse"/>
          <a:solidFill>
            <a:schemeClr val="accent1"/>
          </a:solidFill>
          <a:ln w="12700" cmpd="sng" cap="rnd">
            <a:noFill/>
            <a:prstDash val="solid"/>
            <a:round/>
          </a:ln>
        </p:spPr>
      </p:sp>
      <p:sp>
        <p:nvSpPr>
          <p:cNvPr id="32" name="椭圆"/>
          <p:cNvSpPr>
            <a:spLocks/>
          </p:cNvSpPr>
          <p:nvPr/>
        </p:nvSpPr>
        <p:spPr>
          <a:xfrm rot="0">
            <a:off x="1905000" y="4495800"/>
            <a:ext cx="365760" cy="365759"/>
          </a:xfrm>
          <a:prstGeom prst="ellipse"/>
          <a:solidFill>
            <a:schemeClr val="accent1"/>
          </a:solidFill>
          <a:ln w="28575" cmpd="sng" cap="rnd">
            <a:noFill/>
            <a:prstDash val="solid"/>
            <a:round/>
          </a:ln>
        </p:spPr>
      </p:sp>
      <p:sp>
        <p:nvSpPr>
          <p:cNvPr id="33" name="文本框"/>
          <p:cNvSpPr>
            <a:spLocks noGrp="1"/>
          </p:cNvSpPr>
          <p:nvPr>
            <p:ph type="sldNum"/>
          </p:nvPr>
        </p:nvSpPr>
        <p:spPr>
          <a:xfrm rot="0">
            <a:off x="1325544" y="4928702"/>
            <a:ext cx="609600" cy="517523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400" b="1" i="0" u="none" strike="noStrike" kern="1200" cap="none" spc="0" baseline="0">
                <a:solidFill>
                  <a:srgbClr val="FFFFFF"/>
                </a:solidFill>
                <a:latin typeface="Century Schoolbook" pitchFamily="0" charset="0"/>
                <a:ea typeface="宋体" pitchFamily="0" charset="0"/>
                <a:cs typeface="Century Schoolbook" pitchFamily="0" charset="0"/>
              </a:rPr>
              <a:t>&lt;#&gt;</a:t>
            </a:fld>
            <a:endParaRPr lang="zh-CN" altLang="en-US" sz="1400" b="1" i="0" u="none" strike="noStrike" kern="1200" cap="none" spc="0" baseline="0">
              <a:solidFill>
                <a:srgbClr val="FFFFFF"/>
              </a:solidFill>
              <a:latin typeface="Century Schoolbook" pitchFamily="0" charset="0"/>
              <a:ea typeface="宋体" pitchFamily="0" charset="0"/>
              <a:cs typeface="Century School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631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22285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23857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6" name="直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763000" y="0"/>
            <a:ext cx="0" cy="685800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38100" cmpd="sng" cap="flat">
            <a:solidFill>
              <a:srgbClr val="FEC2AD">
                <a:alpha val="93000"/>
              </a:srgbClr>
            </a:solidFill>
            <a:prstDash val="solid"/>
            <a:round/>
          </a:ln>
        </p:spPr>
      </p:sp>
      <p:sp>
        <p:nvSpPr>
          <p:cNvPr id="45" name="直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6200" y="0"/>
            <a:ext cx="0" cy="685800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57150" cmpd="thickThin" cap="flat">
            <a:solidFill>
              <a:srgbClr val="FEC2AD"/>
            </a:solidFill>
            <a:prstDash val="solid"/>
            <a:round/>
          </a:ln>
        </p:spPr>
      </p:sp>
      <p:sp>
        <p:nvSpPr>
          <p:cNvPr id="44" name="直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91600" y="0"/>
            <a:ext cx="0" cy="685800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9050" cmpd="sng" cap="flat">
            <a:solidFill>
              <a:srgbClr val="FE8637"/>
            </a:solidFill>
            <a:prstDash val="solid"/>
            <a:round/>
          </a:ln>
        </p:spPr>
      </p:sp>
      <p:sp>
        <p:nvSpPr>
          <p:cNvPr id="43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839200" y="0"/>
            <a:ext cx="304800" cy="6858000"/>
          </a:xfrm>
          <a:prstGeom xmlns:a="http://schemas.openxmlformats.org/drawingml/2006/main" prst="rect"/>
          <a:solidFill xmlns:a="http://schemas.openxmlformats.org/drawingml/2006/main">
            <a:srgbClr val="FEC2AD">
              <a:alpha val="87000"/>
            </a:srgbClr>
          </a:solidFill>
          <a:ln xmlns:a="http://schemas.openxmlformats.org/drawingml/2006/main" w="38100" cmpd="sng" cap="rnd">
            <a:noFill/>
            <a:prstDash val="solid"/>
            <a:round/>
          </a:ln>
        </p:spPr>
      </p:sp>
      <p:sp>
        <p:nvSpPr>
          <p:cNvPr id="42" name="直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15400" y="0"/>
            <a:ext cx="0" cy="685800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9525" cmpd="sng" cap="flat">
            <a:solidFill>
              <a:srgbClr val="FE8637"/>
            </a:solidFill>
            <a:prstDash val="solid"/>
            <a:round/>
          </a:ln>
        </p:spPr>
      </p:sp>
      <p:sp>
        <p:nvSpPr>
          <p:cNvPr id="41" name="椭圆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156448" y="5715000"/>
            <a:ext cx="548640" cy="548640"/>
          </a:xfrm>
          <a:prstGeom xmlns:a="http://schemas.openxmlformats.org/drawingml/2006/main" prst="ellipse"/>
          <a:solidFill xmlns:a="http://schemas.openxmlformats.org/drawingml/2006/main">
            <a:schemeClr val="accent1"/>
          </a:solidFill>
          <a:ln xmlns:a="http://schemas.openxmlformats.org/drawingml/2006/main" w="38100" cmpd="sng" cap="rnd">
            <a:noFill/>
            <a:prstDash val="solid"/>
            <a:round/>
          </a:ln>
        </p:spPr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457200" y="274638"/>
            <a:ext cx="7467600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57200" y="1600200"/>
            <a:ext cx="7467600" cy="487375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8" name="文本框"/>
          <p:cNvSpPr>
            <a:spLocks xmlns:a="http://schemas.openxmlformats.org/drawingml/2006/main" noGrp="1"/>
          </p:cNvSpPr>
          <p:nvPr>
            <p:ph type="dt"/>
          </p:nvPr>
        </p:nvSpPr>
        <p:spPr>
          <a:xfrm xmlns:a="http://schemas.openxmlformats.org/drawingml/2006/main" rot="0">
            <a:off x="7589520" y="1081851"/>
            <a:ext cx="2011679" cy="38404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endParaRPr lang="zh-CN" altLang="en-US" sz="1200">
              <a:solidFill>
                <a:schemeClr val="tx2"/>
              </a:solidFill>
              <a:latin typeface="Century Schoolbook" pitchFamily="0" charset="0"/>
              <a:ea typeface="宋体" pitchFamily="0" charset="0"/>
              <a:cs typeface="Century Schoolbook" pitchFamily="0" charset="0"/>
            </a:endParaRPr>
          </a:p>
        </p:txBody>
      </p:sp>
      <p:sp>
        <p:nvSpPr>
          <p:cNvPr id="3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129016" y="5734050"/>
            <a:ext cx="609600" cy="5212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 eaLnBrk="1" latinLnBrk="0" hangingPunct="1"/>
            <a:fld id="{CAD2D6BD-DE1B-4B5F-8B41-2702339687B9}" type="slidenum">
              <a:rPr lang="en-US" altLang="zh-CN" sz="1400" b="1" i="0" u="none" strike="noStrike" kern="1200" cap="none" spc="0" baseline="0">
                <a:solidFill>
                  <a:srgbClr val="FFFFFF"/>
                </a:solidFill>
                <a:latin typeface="Century Schoolbook" pitchFamily="0" charset="0"/>
                <a:ea typeface="宋体" pitchFamily="0" charset="0"/>
                <a:cs typeface="Century Schoolbook" pitchFamily="0" charset="0"/>
              </a:rPr>
              <a:t>&lt;#&gt;</a:t>
            </a:fld>
            <a:endParaRPr lang="zh-CN" altLang="en-US" sz="1400" b="1">
              <a:solidFill>
                <a:srgbClr val="FFFFFF"/>
              </a:solidFill>
              <a:latin typeface="Century Schoolbook" pitchFamily="0" charset="0"/>
              <a:ea typeface="宋体" pitchFamily="0" charset="0"/>
              <a:cs typeface="Century Schoolbook" pitchFamily="0" charset="0"/>
            </a:endParaRPr>
          </a:p>
        </p:txBody>
      </p:sp>
      <p:sp>
        <p:nvSpPr>
          <p:cNvPr id="4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990186" y="3737240"/>
            <a:ext cx="3200399" cy="3657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chemeClr val="tx2"/>
              </a:solidFill>
              <a:latin typeface="Century Schoolbook" pitchFamily="0" charset="0"/>
              <a:ea typeface="宋体" pitchFamily="0" charset="0"/>
              <a:cs typeface="Century School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4009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19567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6063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1819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711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81751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88940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76249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75233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线"/>
          <p:cNvSpPr>
            <a:spLocks/>
          </p:cNvSpPr>
          <p:nvPr/>
        </p:nvSpPr>
        <p:spPr>
          <a:xfrm rot="0">
            <a:off x="8763000" y="0"/>
            <a:ext cx="0" cy="6858000"/>
          </a:xfrm>
          <a:prstGeom prst="line"/>
          <a:noFill/>
          <a:ln w="38100" cmpd="sng" cap="flat">
            <a:solidFill>
              <a:srgbClr val="FEC2AD">
                <a:alpha val="93000"/>
              </a:srgbClr>
            </a:solidFill>
            <a:prstDash val="solid"/>
            <a:round/>
          </a:ln>
        </p:spPr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7467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7467600" cy="48737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idx="2"/>
          </p:nvPr>
        </p:nvSpPr>
        <p:spPr>
          <a:xfrm rot="5400000">
            <a:off x="7589520" y="1081851"/>
            <a:ext cx="2011679" cy="38404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latinLnBrk="0" hangingPunct="1"/>
            <a:fld id="{CAD2D6BD-DE1B-4B5F-8B41-2702339687B9}" type="datetime1">
              <a:rPr lang="en-US" altLang="zh-CN" sz="1200">
                <a:solidFill>
                  <a:schemeClr val="tx2"/>
                </a:solidFill>
                <a:latin typeface="Century Schoolbook" pitchFamily="0" charset="0"/>
                <a:ea typeface="宋体" pitchFamily="0" charset="0"/>
                <a:cs typeface="Century Schoolbook" pitchFamily="0" charset="0"/>
              </a:rPr>
              <a:t>9/4/2024</a:t>
            </a:fld>
            <a:endParaRPr lang="zh-CN" altLang="en-US" sz="1200">
              <a:solidFill>
                <a:schemeClr val="tx2"/>
              </a:solidFill>
              <a:latin typeface="Century Schoolbook" pitchFamily="0" charset="0"/>
              <a:ea typeface="宋体" pitchFamily="0" charset="0"/>
              <a:cs typeface="Century Schoolbook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ftr" idx="3"/>
          </p:nvPr>
        </p:nvSpPr>
        <p:spPr>
          <a:xfrm rot="5400000">
            <a:off x="6990186" y="3737240"/>
            <a:ext cx="3200399" cy="3657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eaLnBrk="1" latinLnBrk="0" hangingPunct="1"/>
            <a:endParaRPr lang="zh-CN" altLang="en-US" sz="1200">
              <a:solidFill>
                <a:schemeClr val="tx2"/>
              </a:solidFill>
              <a:latin typeface="Century Schoolbook" pitchFamily="0" charset="0"/>
              <a:ea typeface="宋体" pitchFamily="0" charset="0"/>
              <a:cs typeface="Century Schoolbook" pitchFamily="0" charset="0"/>
            </a:endParaRPr>
          </a:p>
        </p:txBody>
      </p:sp>
      <p:sp>
        <p:nvSpPr>
          <p:cNvPr id="7" name="直线"/>
          <p:cNvSpPr>
            <a:spLocks/>
          </p:cNvSpPr>
          <p:nvPr/>
        </p:nvSpPr>
        <p:spPr>
          <a:xfrm rot="0">
            <a:off x="76200" y="0"/>
            <a:ext cx="0" cy="6858000"/>
          </a:xfrm>
          <a:prstGeom prst="line"/>
          <a:noFill/>
          <a:ln w="57150" cmpd="thickThin" cap="flat">
            <a:solidFill>
              <a:srgbClr val="FEC2AD"/>
            </a:solidFill>
            <a:prstDash val="solid"/>
            <a:round/>
          </a:ln>
        </p:spPr>
      </p:sp>
      <p:sp>
        <p:nvSpPr>
          <p:cNvPr id="8" name="直线"/>
          <p:cNvSpPr>
            <a:spLocks/>
          </p:cNvSpPr>
          <p:nvPr/>
        </p:nvSpPr>
        <p:spPr>
          <a:xfrm rot="0">
            <a:off x="8991600" y="0"/>
            <a:ext cx="0" cy="6858000"/>
          </a:xfrm>
          <a:prstGeom prst="line"/>
          <a:noFill/>
          <a:ln w="19050" cmpd="sng" cap="flat">
            <a:solidFill>
              <a:srgbClr val="FE8637"/>
            </a:solidFill>
            <a:prstDash val="solid"/>
            <a:round/>
          </a:ln>
        </p:spPr>
      </p:sp>
      <p:sp>
        <p:nvSpPr>
          <p:cNvPr id="9" name="矩形"/>
          <p:cNvSpPr>
            <a:spLocks/>
          </p:cNvSpPr>
          <p:nvPr/>
        </p:nvSpPr>
        <p:spPr>
          <a:xfrm rot="0">
            <a:off x="8839200" y="0"/>
            <a:ext cx="304800" cy="6858000"/>
          </a:xfrm>
          <a:prstGeom prst="rect"/>
          <a:solidFill>
            <a:srgbClr val="FEC2AD">
              <a:alpha val="87000"/>
            </a:srgbClr>
          </a:solidFill>
          <a:ln w="38100" cmpd="sng" cap="rnd">
            <a:noFill/>
            <a:prstDash val="solid"/>
            <a:round/>
          </a:ln>
        </p:spPr>
      </p:sp>
      <p:sp>
        <p:nvSpPr>
          <p:cNvPr id="10" name="直线"/>
          <p:cNvSpPr>
            <a:spLocks/>
          </p:cNvSpPr>
          <p:nvPr/>
        </p:nvSpPr>
        <p:spPr>
          <a:xfrm rot="0">
            <a:off x="8915400" y="0"/>
            <a:ext cx="0" cy="6858000"/>
          </a:xfrm>
          <a:prstGeom prst="line"/>
          <a:noFill/>
          <a:ln w="9525" cmpd="sng" cap="flat">
            <a:solidFill>
              <a:srgbClr val="FE8637"/>
            </a:solidFill>
            <a:prstDash val="solid"/>
            <a:round/>
          </a:ln>
        </p:spPr>
      </p:sp>
      <p:sp>
        <p:nvSpPr>
          <p:cNvPr id="11" name="椭圆"/>
          <p:cNvSpPr>
            <a:spLocks/>
          </p:cNvSpPr>
          <p:nvPr/>
        </p:nvSpPr>
        <p:spPr>
          <a:xfrm rot="0">
            <a:off x="8156448" y="5715000"/>
            <a:ext cx="548640" cy="548640"/>
          </a:xfrm>
          <a:prstGeom prst="ellipse"/>
          <a:solidFill>
            <a:schemeClr val="accent1"/>
          </a:solidFill>
          <a:ln w="38100" cmpd="sng" cap="rnd">
            <a:noFill/>
            <a:prstDash val="solid"/>
            <a:round/>
          </a:ln>
        </p:spPr>
      </p:sp>
      <p:sp>
        <p:nvSpPr>
          <p:cNvPr id="12" name="文本框"/>
          <p:cNvSpPr>
            <a:spLocks noGrp="1"/>
          </p:cNvSpPr>
          <p:nvPr>
            <p:ph type="sldNum" idx="4"/>
          </p:nvPr>
        </p:nvSpPr>
        <p:spPr>
          <a:xfrm rot="0">
            <a:off x="8129016" y="5734050"/>
            <a:ext cx="609600" cy="52120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 eaLnBrk="1" latinLnBrk="0" hangingPunct="1"/>
            <a:fld id="{CAD2D6BD-DE1B-4B5F-8B41-2702339687B9}" type="slidenum">
              <a:rPr lang="en-US" altLang="zh-CN" sz="1400" b="1" i="0" u="none" strike="noStrike" kern="1200" cap="none" spc="0" baseline="0">
                <a:solidFill>
                  <a:srgbClr val="FFFFFF"/>
                </a:solidFill>
                <a:latin typeface="Century Schoolbook" pitchFamily="0" charset="0"/>
                <a:ea typeface="宋体" pitchFamily="0" charset="0"/>
                <a:cs typeface="Century Schoolbook" pitchFamily="0" charset="0"/>
              </a:rPr>
              <a:t>&lt;#&gt;</a:t>
            </a:fld>
            <a:endParaRPr lang="zh-CN" altLang="en-US" sz="1400" b="1">
              <a:solidFill>
                <a:srgbClr val="FFFFFF"/>
              </a:solidFill>
              <a:latin typeface="Century Schoolbook" pitchFamily="0" charset="0"/>
              <a:ea typeface="宋体" pitchFamily="0" charset="0"/>
              <a:cs typeface="Century School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6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000" b="0" kern="1200" cap="small" baseline="0">
          <a:solidFill>
            <a:schemeClr val="tx2"/>
          </a:solidFill>
          <a:latin typeface="Century Schoolbook" pitchFamily="0" charset="0"/>
          <a:ea typeface="华文楷体" pitchFamily="0" charset="0"/>
          <a:cs typeface="Century Schoolbook" pitchFamily="0" charset="0"/>
        </a:defRPr>
      </a:lvl1pPr>
    </p:titleStyle>
    <p:bodyStyle>
      <a:lvl1pPr marL="274320" indent="-274320" algn="l" defTabSz="914400" eaLnBrk="1" fontAlgn="auto" latinLnBrk="0" hangingPunct="1">
        <a:spcBef>
          <a:spcPts val="600"/>
        </a:spcBef>
        <a:buClr>
          <a:schemeClr val="accent1"/>
        </a:buClr>
        <a:buSzPct val="70000"/>
        <a:buFont typeface="Wingdings" pitchFamily="0" charset="0"/>
        <a:buChar char=""/>
        <a:defRPr sz="2400" kern="1200">
          <a:solidFill>
            <a:schemeClr val="tx1"/>
          </a:solidFill>
          <a:latin typeface="Century Schoolbook" pitchFamily="0" charset="0"/>
          <a:ea typeface="宋体" pitchFamily="0" charset="0"/>
          <a:cs typeface="Century Schoolbook" pitchFamily="0" charset="0"/>
        </a:defRPr>
      </a:lvl1pPr>
      <a:lvl2pPr marL="640080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80000"/>
        <a:buFont typeface="Wingdings 2" pitchFamily="0" charset="0"/>
        <a:buChar char=""/>
        <a:defRPr sz="2100" kern="1200">
          <a:solidFill>
            <a:schemeClr val="tx1"/>
          </a:solidFill>
          <a:latin typeface="Century Schoolbook" pitchFamily="0" charset="0"/>
          <a:ea typeface="宋体" pitchFamily="0" charset="0"/>
          <a:cs typeface="Century Schoolbook" pitchFamily="0" charset="0"/>
        </a:defRPr>
      </a:lvl2pPr>
      <a:lvl3pPr marL="914400" indent="-182880" algn="l" defTabSz="914400" eaLnBrk="1" fontAlgn="auto" latinLnBrk="0" hangingPunct="1">
        <a:spcBef>
          <a:spcPct val="20000"/>
        </a:spcBef>
        <a:buClr>
          <a:srgbClr val="E0752F"/>
        </a:buClr>
        <a:buSzPct val="60000"/>
        <a:buFont typeface="Wingdings" pitchFamily="0" charset="0"/>
        <a:buChar char=""/>
        <a:defRPr sz="1800" kern="1200">
          <a:solidFill>
            <a:schemeClr val="tx1"/>
          </a:solidFill>
          <a:latin typeface="Century Schoolbook" pitchFamily="0" charset="0"/>
          <a:ea typeface="宋体" pitchFamily="0" charset="0"/>
          <a:cs typeface="Century Schoolbook" pitchFamily="0" charset="0"/>
        </a:defRPr>
      </a:lvl3pPr>
      <a:lvl4pPr marL="1188720" indent="-182880" algn="l" defTabSz="914400" eaLnBrk="1" fontAlgn="auto" latinLnBrk="0" hangingPunct="1">
        <a:spcBef>
          <a:spcPct val="20000"/>
        </a:spcBef>
        <a:buClr>
          <a:srgbClr val="FEC2AD"/>
        </a:buClr>
        <a:buSzPct val="60000"/>
        <a:buFont typeface="Wingdings" pitchFamily="0" charset="0"/>
        <a:buChar char=""/>
        <a:defRPr sz="1800" kern="1200">
          <a:solidFill>
            <a:schemeClr val="tx1"/>
          </a:solidFill>
          <a:latin typeface="Century Schoolbook" pitchFamily="0" charset="0"/>
          <a:ea typeface="宋体" pitchFamily="0" charset="0"/>
          <a:cs typeface="Century Schoolbook" pitchFamily="0" charset="0"/>
        </a:defRPr>
      </a:lvl4pPr>
      <a:lvl5pPr marL="1462913" indent="-182880" algn="l" defTabSz="914400" eaLnBrk="1" fontAlgn="auto" latinLnBrk="0" hangingPunct="1">
        <a:spcBef>
          <a:spcPct val="20000"/>
        </a:spcBef>
        <a:buClr>
          <a:srgbClr val="BCC9E9"/>
        </a:buClr>
        <a:buSzPct val="68000"/>
        <a:buFont typeface="Wingdings 2" pitchFamily="0" charset="0"/>
        <a:buChar char=""/>
        <a:defRPr sz="1600" kern="1200">
          <a:solidFill>
            <a:schemeClr val="tx1"/>
          </a:solidFill>
          <a:latin typeface="Century Schoolbook" pitchFamily="0" charset="0"/>
          <a:ea typeface="宋体" pitchFamily="0" charset="0"/>
          <a:cs typeface="Century Schoolbook" pitchFamily="0" charset="0"/>
        </a:defRPr>
      </a:lvl5pPr>
      <a:lvl6pPr marL="1737360" indent="-182880" algn="l" defTabSz="914400" eaLnBrk="1" fontAlgn="auto" latinLnBrk="0" hangingPunct="1">
        <a:spcBef>
          <a:spcPct val="20000"/>
        </a:spcBef>
        <a:buClr>
          <a:schemeClr val="accent1"/>
        </a:buClr>
        <a:buChar char="•"/>
        <a:defRPr sz="1600" kern="1200">
          <a:solidFill>
            <a:schemeClr val="tx2"/>
          </a:solidFill>
          <a:latin typeface="Century Schoolbook" pitchFamily="0" charset="0"/>
          <a:ea typeface="宋体" pitchFamily="0" charset="0"/>
          <a:cs typeface="Century Schoolbook" pitchFamily="0" charset="0"/>
        </a:defRPr>
      </a:lvl6pPr>
      <a:lvl7pPr marL="2011679" indent="-182880" algn="l" defTabSz="914400" eaLnBrk="1" fontAlgn="auto" latinLnBrk="0" hangingPunct="1">
        <a:spcBef>
          <a:spcPct val="20000"/>
        </a:spcBef>
        <a:buClr>
          <a:srgbClr val="FEC2AD"/>
        </a:buClr>
        <a:buSzPct val="60000"/>
        <a:buFont typeface="Wingdings" pitchFamily="0" charset="0"/>
        <a:buChar char=""/>
        <a:defRPr sz="1400" kern="1200" baseline="0">
          <a:solidFill>
            <a:schemeClr val="tx2"/>
          </a:solidFill>
          <a:latin typeface="Century Schoolbook" pitchFamily="0" charset="0"/>
          <a:ea typeface="宋体" pitchFamily="0" charset="0"/>
          <a:cs typeface="Century Schoolbook" pitchFamily="0" charset="0"/>
        </a:defRPr>
      </a:lvl7pPr>
      <a:lvl8pPr marL="2286000" indent="-182880" algn="l" defTabSz="914400" eaLnBrk="1" fontAlgn="auto" latinLnBrk="0" hangingPunct="1">
        <a:spcBef>
          <a:spcPct val="20000"/>
        </a:spcBef>
        <a:buClr>
          <a:schemeClr val="accent2"/>
        </a:buClr>
        <a:buChar char="•"/>
        <a:defRPr sz="1400" kern="1200" cap="small" baseline="0">
          <a:solidFill>
            <a:schemeClr val="tx2"/>
          </a:solidFill>
          <a:latin typeface="Century Schoolbook" pitchFamily="0" charset="0"/>
          <a:ea typeface="宋体" pitchFamily="0" charset="0"/>
          <a:cs typeface="Century Schoolbook" pitchFamily="0" charset="0"/>
        </a:defRPr>
      </a:lvl8pPr>
      <a:lvl9pPr marL="2286000" indent="-182880" algn="l" defTabSz="914400" eaLnBrk="1" fontAlgn="auto" latinLnBrk="0" hangingPunct="1">
        <a:spcBef>
          <a:spcPct val="20000"/>
        </a:spcBef>
        <a:buClr>
          <a:schemeClr val="accent2"/>
        </a:buClr>
        <a:buChar char="•"/>
        <a:defRPr sz="1400" kern="1200" cap="small" baseline="0">
          <a:solidFill>
            <a:schemeClr val="tx2"/>
          </a:solidFill>
          <a:latin typeface="Century Schoolbook" pitchFamily="0" charset="0"/>
          <a:ea typeface="宋体" pitchFamily="0" charset="0"/>
          <a:cs typeface="Century Schoolbook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ctrTitle"/>
          </p:nvPr>
        </p:nvSpPr>
        <p:spPr>
          <a:xfrm rot="0">
            <a:off x="2286000" y="3124200"/>
            <a:ext cx="6172200" cy="13049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i="0" u="none" strike="noStrike" kern="1200" cap="small" spc="0" baseline="0">
                <a:solidFill>
                  <a:schemeClr val="tx2"/>
                </a:solidFill>
                <a:latin typeface="Century Schoolbook" pitchFamily="0" charset="0"/>
                <a:ea typeface="华文楷体" pitchFamily="0" charset="0"/>
                <a:cs typeface="Lucida Sans"/>
              </a:rPr>
              <a:t>Project title</a:t>
            </a:r>
            <a:endParaRPr lang="zh-CN" altLang="en-US" sz="3000" b="1" i="0" u="none" strike="noStrike" kern="1200" cap="small" spc="0" baseline="0">
              <a:solidFill>
                <a:schemeClr val="tx2"/>
              </a:solidFill>
              <a:latin typeface="Century Schoolbook" pitchFamily="0" charset="0"/>
              <a:ea typeface="华文楷体" pitchFamily="0" charset="0"/>
              <a:cs typeface="Lucida Sans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subTitle" idx="1"/>
          </p:nvPr>
        </p:nvSpPr>
        <p:spPr>
          <a:xfrm rot="0">
            <a:off x="2286000" y="4643446"/>
            <a:ext cx="6172200" cy="17314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Century Schoolbook" pitchFamily="0" charset="0"/>
                <a:ea typeface="宋体" pitchFamily="0" charset="0"/>
                <a:cs typeface="Lucida Sans"/>
              </a:rPr>
              <a:t>EMPLOYEE PERFORMANCE ANALYSIS USING EXCEL</a:t>
            </a: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3756374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7467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small" spc="0" baseline="0">
                <a:solidFill>
                  <a:schemeClr val="tx2"/>
                </a:solidFill>
                <a:latin typeface="Century Schoolbook" pitchFamily="0" charset="0"/>
                <a:ea typeface="华文楷体" pitchFamily="0" charset="0"/>
                <a:cs typeface="Lucida Sans"/>
              </a:rPr>
              <a:t>Dataset description</a:t>
            </a:r>
            <a:endParaRPr lang="zh-CN" altLang="en-US" sz="3000" b="0" i="0" u="none" strike="noStrike" kern="1200" cap="small" spc="0" baseline="0">
              <a:solidFill>
                <a:schemeClr val="tx2"/>
              </a:solidFill>
              <a:latin typeface="Century Schoolbook" pitchFamily="0" charset="0"/>
              <a:ea typeface="华文楷体" pitchFamily="0" charset="0"/>
              <a:cs typeface="Lucida Sans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7467600" cy="48737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Employees - 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kaggle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26- features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9- features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Employees id – number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Name – text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Employees type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Performance level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Gender – male / female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Employee rating  - number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Department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Salary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Start date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3901415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7467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small" spc="0" baseline="0">
                <a:solidFill>
                  <a:schemeClr val="tx2"/>
                </a:solidFill>
                <a:latin typeface="Century Schoolbook" pitchFamily="0" charset="0"/>
                <a:ea typeface="华文楷体" pitchFamily="0" charset="0"/>
                <a:cs typeface="Lucida Sans"/>
              </a:rPr>
              <a:t>The “wow” in our solution</a:t>
            </a:r>
            <a:endParaRPr lang="zh-CN" altLang="en-US" sz="3000" b="0" i="0" u="none" strike="noStrike" kern="1200" cap="small" spc="0" baseline="0">
              <a:solidFill>
                <a:schemeClr val="tx2"/>
              </a:solidFill>
              <a:latin typeface="Century Schoolbook" pitchFamily="0" charset="0"/>
              <a:ea typeface="华文楷体" pitchFamily="0" charset="0"/>
              <a:cs typeface="Lucida Sans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7467600" cy="48737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Performance level = IFS(Z8&gt;=5,”VERY HIGH”,Z8&gt;=4,”HIGH”,Z8&gt;=3,”MED”,TRUE,”LOW”)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7446066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7467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small" spc="0" baseline="0">
                <a:solidFill>
                  <a:schemeClr val="tx2"/>
                </a:solidFill>
                <a:latin typeface="Century Schoolbook" pitchFamily="0" charset="0"/>
                <a:ea typeface="华文楷体" pitchFamily="0" charset="0"/>
                <a:cs typeface="Lucida Sans"/>
              </a:rPr>
              <a:t>modelling</a:t>
            </a:r>
            <a:endParaRPr lang="zh-CN" altLang="en-US" sz="3000" b="0" i="0" u="none" strike="noStrike" kern="1200" cap="small" spc="0" baseline="0">
              <a:solidFill>
                <a:schemeClr val="tx2"/>
              </a:solidFill>
              <a:latin typeface="Century Schoolbook" pitchFamily="0" charset="0"/>
              <a:ea typeface="华文楷体" pitchFamily="0" charset="0"/>
              <a:cs typeface="Lucida Sans"/>
            </a:endParaRPr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 rot="0">
            <a:off x="571472" y="1785926"/>
            <a:ext cx="7467600" cy="4786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DATA COLLECTION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457200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Downloard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kaggle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457200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Downloard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 dashboard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457200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FETURE COLLECTION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457200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Identification of features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457200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List of features identified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457200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DATA CLEANING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457200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Identification of missing values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457200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Filter missing values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457200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PERFORMANCE LEVEL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457200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Calculation of performance level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457200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Column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457200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457200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60171164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7467600" cy="48737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SUMMARY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Drag fields between areas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Fill gender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Column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Row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Value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Visulaization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select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Insert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Illustration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00961482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7467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small" spc="0" baseline="0">
                <a:solidFill>
                  <a:schemeClr val="tx2"/>
                </a:solidFill>
                <a:latin typeface="Century Schoolbook" pitchFamily="0" charset="0"/>
                <a:ea typeface="华文楷体" pitchFamily="0" charset="0"/>
                <a:cs typeface="Lucida Sans"/>
              </a:rPr>
              <a:t>Results and discussion</a:t>
            </a:r>
            <a:endParaRPr lang="zh-CN" altLang="en-US" sz="3000" b="0" i="0" u="none" strike="noStrike" kern="1200" cap="small" spc="0" baseline="0">
              <a:solidFill>
                <a:schemeClr val="tx2"/>
              </a:solidFill>
              <a:latin typeface="Century Schoolbook" pitchFamily="0" charset="0"/>
              <a:ea typeface="华文楷体" pitchFamily="0" charset="0"/>
              <a:cs typeface="Lucida Sans"/>
            </a:endParaRPr>
          </a:p>
        </p:txBody>
      </p:sp>
      <p:graphicFrame>
        <p:nvGraphicFramePr>
          <p:cNvPr id="69" name="图表"/>
          <p:cNvGraphicFramePr/>
          <p:nvPr/>
        </p:nvGraphicFramePr>
        <p:xfrm>
          <a:off x="1142976" y="2071678"/>
          <a:ext cx="6572296" cy="4043378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896044493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7467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small" spc="0" baseline="0">
                <a:solidFill>
                  <a:schemeClr val="tx2"/>
                </a:solidFill>
                <a:latin typeface="Century Schoolbook" pitchFamily="0" charset="0"/>
                <a:ea typeface="华文楷体" pitchFamily="0" charset="0"/>
                <a:cs typeface="Lucida Sans"/>
              </a:rPr>
              <a:t>result</a:t>
            </a:r>
            <a:endParaRPr lang="zh-CN" altLang="en-US" sz="3000" b="0" i="0" u="none" strike="noStrike" kern="1200" cap="small" spc="0" baseline="0">
              <a:solidFill>
                <a:schemeClr val="tx2"/>
              </a:solidFill>
              <a:latin typeface="Century Schoolbook" pitchFamily="0" charset="0"/>
              <a:ea typeface="华文楷体" pitchFamily="0" charset="0"/>
              <a:cs typeface="Lucida Sans"/>
            </a:endParaRPr>
          </a:p>
        </p:txBody>
      </p:sp>
      <p:graphicFrame>
        <p:nvGraphicFramePr>
          <p:cNvPr id="71" name="图表"/>
          <p:cNvGraphicFramePr/>
          <p:nvPr/>
        </p:nvGraphicFramePr>
        <p:xfrm>
          <a:off x="1071538" y="2000240"/>
          <a:ext cx="6357981" cy="4087807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1791923004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7467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small" spc="0" baseline="0">
                <a:solidFill>
                  <a:schemeClr val="tx2"/>
                </a:solidFill>
                <a:latin typeface="Century Schoolbook" pitchFamily="0" charset="0"/>
                <a:ea typeface="华文楷体" pitchFamily="0" charset="0"/>
                <a:cs typeface="Lucida Sans"/>
              </a:rPr>
              <a:t>conclution</a:t>
            </a:r>
            <a:endParaRPr lang="zh-CN" altLang="en-US" sz="3000" b="0" i="0" u="none" strike="noStrike" kern="1200" cap="small" spc="0" baseline="0">
              <a:solidFill>
                <a:schemeClr val="tx2"/>
              </a:solidFill>
              <a:latin typeface="Century Schoolbook" pitchFamily="0" charset="0"/>
              <a:ea typeface="华文楷体" pitchFamily="0" charset="0"/>
              <a:cs typeface="Lucida Sans"/>
            </a:endParaRPr>
          </a:p>
        </p:txBody>
      </p:sp>
      <p:sp>
        <p:nvSpPr>
          <p:cNvPr id="73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7467600" cy="48737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By comparing the performance of employees the number of employees who perform average are in large number.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We need to motivate these employees by giving them different levels of  task based on their performance.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 every other employees have their own strength and weakness, work should be assigned according to their ability.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Pl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secter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 employees are higher in number 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7258728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7467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small" spc="0" baseline="0">
                <a:solidFill>
                  <a:schemeClr val="tx2"/>
                </a:solidFill>
                <a:latin typeface="Century Schoolbook" pitchFamily="0" charset="0"/>
                <a:ea typeface="华文楷体" pitchFamily="0" charset="0"/>
                <a:cs typeface="Lucida Sans"/>
              </a:rPr>
              <a:t>Employee data analysis using excel</a:t>
            </a:r>
            <a:endParaRPr lang="zh-CN" altLang="en-US" sz="3000" b="0" i="0" u="none" strike="noStrike" kern="1200" cap="small" spc="0" baseline="0">
              <a:solidFill>
                <a:schemeClr val="tx2"/>
              </a:solidFill>
              <a:latin typeface="Century Schoolbook" pitchFamily="0" charset="0"/>
              <a:ea typeface="华文楷体" pitchFamily="0" charset="0"/>
              <a:cs typeface="Lucida Sans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7467600" cy="48737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Student Name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Dhanushri.R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Rigister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 No 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1222011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11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Department : B.com ( Corporate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ecretaryship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 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College : SSKV college of arts and science for women,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Kanchipuram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, 631551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5165654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7467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small" spc="0" baseline="0">
                <a:solidFill>
                  <a:schemeClr val="tx2"/>
                </a:solidFill>
                <a:latin typeface="Century Schoolbook" pitchFamily="0" charset="0"/>
                <a:ea typeface="华文楷体" pitchFamily="0" charset="0"/>
                <a:cs typeface="Lucida Sans"/>
              </a:rPr>
              <a:t>AGENDA</a:t>
            </a:r>
            <a:endParaRPr lang="zh-CN" altLang="en-US" sz="3000" b="0" i="0" u="none" strike="noStrike" kern="1200" cap="small" spc="0" baseline="0">
              <a:solidFill>
                <a:schemeClr val="tx2"/>
              </a:solidFill>
              <a:latin typeface="Century Schoolbook" pitchFamily="0" charset="0"/>
              <a:ea typeface="华文楷体" pitchFamily="0" charset="0"/>
              <a:cs typeface="Lucida Sans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7467600" cy="48737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Problem statement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Project overview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End users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Our solution and proposition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Dataset description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Modelling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 approach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Results and discussion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Conclution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1535772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7467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small" spc="0" baseline="0">
                <a:solidFill>
                  <a:schemeClr val="tx2"/>
                </a:solidFill>
                <a:latin typeface="Century Schoolbook" pitchFamily="0" charset="0"/>
                <a:ea typeface="华文楷体" pitchFamily="0" charset="0"/>
                <a:cs typeface="Lucida Sans"/>
              </a:rPr>
              <a:t>Problem statement</a:t>
            </a:r>
            <a:endParaRPr lang="zh-CN" altLang="en-US" sz="3000" b="0" i="0" u="none" strike="noStrike" kern="1200" cap="small" spc="0" baseline="0">
              <a:solidFill>
                <a:schemeClr val="tx2"/>
              </a:solidFill>
              <a:latin typeface="Century Schoolbook" pitchFamily="0" charset="0"/>
              <a:ea typeface="华文楷体" pitchFamily="0" charset="0"/>
              <a:cs typeface="Lucida Sans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7467600" cy="48737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Track employee performance rating overtime.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Identify top performers and underperformers.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Analyze performance by department, job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role,and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 other categories.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Visualize trends and correlations in performance data.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Enable filtering and drill-down capabilities for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indepth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 analysis.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2196177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7467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small" spc="0" baseline="0">
                <a:solidFill>
                  <a:schemeClr val="tx2"/>
                </a:solidFill>
                <a:latin typeface="Century Schoolbook" pitchFamily="0" charset="0"/>
                <a:ea typeface="华文楷体" pitchFamily="0" charset="0"/>
                <a:cs typeface="Lucida Sans"/>
              </a:rPr>
              <a:t>Project overview</a:t>
            </a:r>
            <a:endParaRPr lang="zh-CN" altLang="en-US" sz="3000" b="0" i="0" u="none" strike="noStrike" kern="1200" cap="small" spc="0" baseline="0">
              <a:solidFill>
                <a:schemeClr val="tx2"/>
              </a:solidFill>
              <a:latin typeface="Century Schoolbook" pitchFamily="0" charset="0"/>
              <a:ea typeface="华文楷体" pitchFamily="0" charset="0"/>
              <a:cs typeface="Lucida Sans"/>
            </a:endParaRPr>
          </a:p>
        </p:txBody>
      </p:sp>
      <p:sp>
        <p:nvSpPr>
          <p:cNvPr id="54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7467600" cy="48737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      Effective employee performance management is crucial for organizations to achieve their goals and objectives.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      This project will involve collecting and cleaning employee performance data, designing and developing an interactive excel dashboard, and creating a user guide and dictionary for easy adoption.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5158420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7467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small" spc="0" baseline="0">
                <a:solidFill>
                  <a:schemeClr val="tx2"/>
                </a:solidFill>
                <a:latin typeface="Century Schoolbook" pitchFamily="0" charset="0"/>
                <a:ea typeface="华文楷体" pitchFamily="0" charset="0"/>
                <a:cs typeface="Lucida Sans"/>
              </a:rPr>
              <a:t>Who are the end users ?</a:t>
            </a:r>
            <a:endParaRPr lang="zh-CN" altLang="en-US" sz="3000" b="0" i="0" u="none" strike="noStrike" kern="1200" cap="small" spc="0" baseline="0">
              <a:solidFill>
                <a:schemeClr val="tx2"/>
              </a:solidFill>
              <a:latin typeface="Century Schoolbook" pitchFamily="0" charset="0"/>
              <a:ea typeface="华文楷体" pitchFamily="0" charset="0"/>
              <a:cs typeface="Lucida Sans"/>
            </a:endParaRPr>
          </a:p>
        </p:txBody>
      </p:sp>
      <p:sp>
        <p:nvSpPr>
          <p:cNvPr id="56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7467600" cy="48737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HR Managers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Department heads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Team leads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Line managers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Talent management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Business analysts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Executives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9715984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7467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small" spc="0" baseline="0">
                <a:solidFill>
                  <a:schemeClr val="tx2"/>
                </a:solidFill>
                <a:latin typeface="Century Schoolbook" pitchFamily="0" charset="0"/>
                <a:ea typeface="华文楷体" pitchFamily="0" charset="0"/>
                <a:cs typeface="Lucida Sans"/>
              </a:rPr>
              <a:t>Our solution and its value proposition</a:t>
            </a:r>
            <a:endParaRPr lang="zh-CN" altLang="en-US" sz="3000" b="0" i="0" u="none" strike="noStrike" kern="1200" cap="small" spc="0" baseline="0">
              <a:solidFill>
                <a:schemeClr val="tx2"/>
              </a:solidFill>
              <a:latin typeface="Century Schoolbook" pitchFamily="0" charset="0"/>
              <a:ea typeface="华文楷体" pitchFamily="0" charset="0"/>
              <a:cs typeface="Lucida Sans"/>
            </a:endParaRPr>
          </a:p>
        </p:txBody>
      </p:sp>
      <p:sp>
        <p:nvSpPr>
          <p:cNvPr id="58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7467600" cy="48737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Conditional formatting – mission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Filter – remove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Formula – performance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Pivot – summary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Graph – data visualization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CONDITIONAL FORMATTING: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                      Our excel based employee performance analysis solution utilizes conditional formatting to provide a clear and intuitive visualization of employee performance data.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4410695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"/>
          <p:cNvSpPr>
            <a:spLocks noGrp="1"/>
          </p:cNvSpPr>
          <p:nvPr>
            <p:ph type="body" idx="1"/>
          </p:nvPr>
        </p:nvSpPr>
        <p:spPr>
          <a:xfrm rot="0">
            <a:off x="428596" y="785794"/>
            <a:ext cx="7467600" cy="52864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Filter – remove :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              By incorporating filtering and removal capabilities, our solution empowers HR managers and leaders to efficiently analyze and visualize employee performance data, driving informed decision – making and business success.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Formula – performance 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               By leveraging formulas and performance metrics in excel, our solution provides a powerful and efficient tool for employee performance analysis enabling HR managers and leaders to make informed decisions and drive business success.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4840010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"/>
          <p:cNvSpPr>
            <a:spLocks noGrp="1"/>
          </p:cNvSpPr>
          <p:nvPr>
            <p:ph type="body" idx="1"/>
          </p:nvPr>
        </p:nvSpPr>
        <p:spPr>
          <a:xfrm rot="0">
            <a:off x="457200" y="428604"/>
            <a:ext cx="7467600" cy="60453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Pivot- summary :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                  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0" charset="0"/>
              <a:buChar char="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Graph – data visualization 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                    By leveraging graphs and data visualization in excel our solution provides a powerful and intuitive tool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ffor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Schoolbook" pitchFamily="0" charset="0"/>
                <a:ea typeface="宋体" pitchFamily="0" charset="0"/>
                <a:cs typeface="Lucida Sans"/>
              </a:rPr>
              <a:t> employee performance analysis, enabling HR managers and leaders to make informed decisions and drive business success.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entury Schoolbook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88174361"/>
      </p:ext>
    </p:extLst>
  </p:cSld>
  <p:clrMapOvr>
    <a:masterClrMapping/>
  </p:clrMapOvr>
</p:sld>
</file>

<file path=ppt/theme/theme1.xml><?xml version="1.0" encoding="utf-8"?>
<a:theme xmlns:a="http://schemas.openxmlformats.org/drawingml/2006/main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riel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324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Project title</dc:title>
  <dc:creator>DELL</dc:creator>
  <cp:lastModifiedBy>root</cp:lastModifiedBy>
  <cp:revision>33</cp:revision>
  <dcterms:created xsi:type="dcterms:W3CDTF">2024-08-29T11:22:36Z</dcterms:created>
  <dcterms:modified xsi:type="dcterms:W3CDTF">2024-09-04T03:53:20Z</dcterms:modified>
</cp:coreProperties>
</file>