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933451"/>
            <a:ext cx="9144000" cy="1009650"/>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181101" y="4586365"/>
            <a:ext cx="104394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C.M.S.DHANUSHRI</a:t>
            </a:r>
          </a:p>
          <a:p>
            <a:pPr marL="457200" indent="-457200">
              <a:buAutoNum type="arabicPeriod"/>
            </a:pPr>
            <a:r>
              <a:rPr lang="en-US" sz="2000" b="1" dirty="0" smtClean="0">
                <a:solidFill>
                  <a:schemeClr val="accent1">
                    <a:lumMod val="75000"/>
                  </a:schemeClr>
                </a:solidFill>
                <a:latin typeface="Arial"/>
                <a:cs typeface="Arial"/>
              </a:rPr>
              <a:t>M.P.NACHIMUTHU M.JAGANATHAN ENGINEERING COLLEGE</a:t>
            </a:r>
          </a:p>
          <a:p>
            <a:pPr marL="457200" indent="-457200">
              <a:buAutoNum type="arabicPeriod"/>
            </a:pP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smtClean="0">
                <a:solidFill>
                  <a:srgbClr val="0F0F0F"/>
                </a:solidFill>
                <a:ea typeface="+mn-lt"/>
                <a:cs typeface="+mn-lt"/>
              </a:rPr>
              <a:t>T</a:t>
            </a:r>
            <a:r>
              <a:rPr lang="en-US" sz="2400" dirty="0" smtClean="0"/>
              <a:t>his </a:t>
            </a:r>
            <a:r>
              <a:rPr lang="en-US" sz="2400" dirty="0"/>
              <a:t>reference provides an overview of the problem statement, discusses its implications, and offers insights into potential mitigation strategies. You may need to adjust the details of the publication such as the author's name, publication date, and journal/website based on your specific requirements and available </a:t>
            </a:r>
            <a:r>
              <a:rPr lang="en-US" sz="2400" dirty="0" smtClean="0"/>
              <a:t>sources.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924050"/>
            <a:ext cx="11019020" cy="4591050"/>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smtClean="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260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485900"/>
            <a:ext cx="11029615" cy="4425056"/>
          </a:xfrm>
        </p:spPr>
        <p:txBody>
          <a:bodyPr/>
          <a:lstStyle/>
          <a:p>
            <a:pPr marL="0" indent="0">
              <a:buNone/>
            </a:pPr>
            <a:r>
              <a:rPr lang="en-IN" sz="2800" dirty="0">
                <a:solidFill>
                  <a:srgbClr val="0F0F0F"/>
                </a:solidFill>
                <a:ea typeface="+mn-lt"/>
                <a:cs typeface="+mn-lt"/>
              </a:rPr>
              <a:t> </a:t>
            </a:r>
            <a:r>
              <a:rPr lang="en-US" sz="2800" dirty="0">
                <a:solidFill>
                  <a:srgbClr val="0F0F0F"/>
                </a:solidFill>
                <a:ea typeface="+mn-lt"/>
                <a:cs typeface="+mn-lt"/>
              </a:rPr>
              <a:t>In today's digital age, where </a:t>
            </a:r>
            <a:r>
              <a:rPr lang="en-US" sz="2800" dirty="0" err="1">
                <a:solidFill>
                  <a:srgbClr val="0F0F0F"/>
                </a:solidFill>
                <a:ea typeface="+mn-lt"/>
                <a:cs typeface="+mn-lt"/>
              </a:rPr>
              <a:t>cybersecurity</a:t>
            </a:r>
            <a:r>
              <a:rPr lang="en-US" sz="2800" dirty="0">
                <a:solidFill>
                  <a:srgbClr val="0F0F0F"/>
                </a:solidFill>
                <a:ea typeface="+mn-lt"/>
                <a:cs typeface="+mn-lt"/>
              </a:rPr>
              <a:t> threats loom large, one of the significant concerns is the proliferation of </a:t>
            </a:r>
            <a:r>
              <a:rPr lang="en-US" sz="2800" dirty="0" err="1">
                <a:solidFill>
                  <a:srgbClr val="0F0F0F"/>
                </a:solidFill>
                <a:ea typeface="+mn-lt"/>
                <a:cs typeface="+mn-lt"/>
              </a:rPr>
              <a:t>keyloggers</a:t>
            </a:r>
            <a:r>
              <a:rPr lang="en-US" sz="2800" dirty="0">
                <a:solidFill>
                  <a:srgbClr val="0F0F0F"/>
                </a:solidFill>
                <a:ea typeface="+mn-lt"/>
                <a:cs typeface="+mn-lt"/>
              </a:rPr>
              <a:t>, stealthy software tools designed to monitor and record keystrokes on a user's computer without their knowledge. </a:t>
            </a:r>
            <a:r>
              <a:rPr lang="en-US" sz="2800" dirty="0" err="1">
                <a:solidFill>
                  <a:srgbClr val="0F0F0F"/>
                </a:solidFill>
                <a:ea typeface="+mn-lt"/>
                <a:cs typeface="+mn-lt"/>
              </a:rPr>
              <a:t>Keyloggers</a:t>
            </a:r>
            <a:r>
              <a:rPr lang="en-US" sz="28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04801" y="1295400"/>
            <a:ext cx="11750356" cy="5355951"/>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endParaRPr lang="en-US" sz="1600" dirty="0"/>
          </a:p>
          <a:p>
            <a:r>
              <a:rPr lang="en-US" sz="1600" b="1" dirty="0"/>
              <a:t>Security Software</a:t>
            </a:r>
            <a:r>
              <a:rPr lang="en-US" sz="1600" dirty="0"/>
              <a:t>: Utilize reputable antivirus, antimalware, and firewall solutions to detect and block </a:t>
            </a:r>
            <a:r>
              <a:rPr lang="en-US" sz="1600" dirty="0" err="1"/>
              <a:t>keyloggers</a:t>
            </a:r>
            <a:r>
              <a:rPr lang="en-US" sz="1600" dirty="0"/>
              <a:t> and other malicious software.</a:t>
            </a:r>
          </a:p>
          <a:p>
            <a:r>
              <a:rPr lang="en-US" sz="1600" b="1" dirty="0"/>
              <a:t>Regular Updates</a:t>
            </a:r>
            <a:r>
              <a:rPr lang="en-US" sz="1600" dirty="0"/>
              <a:t>: Keep operating systems, applications, and security software up to date with the latest patches and updates to address known vulnerabilities.</a:t>
            </a:r>
          </a:p>
          <a:p>
            <a:r>
              <a:rPr lang="en-US" sz="1600" b="1" dirty="0"/>
              <a:t>User Awareness</a:t>
            </a:r>
            <a:r>
              <a:rPr lang="en-US" sz="1600" dirty="0"/>
              <a:t>: Educate users about the risks of </a:t>
            </a:r>
            <a:r>
              <a:rPr lang="en-US" sz="1600" dirty="0" err="1"/>
              <a:t>keyloggers</a:t>
            </a:r>
            <a:r>
              <a:rPr lang="en-US" sz="1600" dirty="0"/>
              <a:t> and train them to recognize suspicious emails, websites, and downloads. Encourage strong password practices and the use of multifactor authentication.</a:t>
            </a:r>
          </a:p>
          <a:p>
            <a:r>
              <a:rPr lang="en-US" sz="1600" b="1" dirty="0"/>
              <a:t>Network Security</a:t>
            </a:r>
            <a:r>
              <a:rPr lang="en-US" sz="1600" dirty="0"/>
              <a:t>: Implement network security measures such as intrusion detection and prevention systems (IDPS) to monitor and block suspicious network activity.</a:t>
            </a:r>
          </a:p>
          <a:p>
            <a:r>
              <a:rPr lang="en-US" sz="1600" b="1" dirty="0"/>
              <a:t>Endpoint Security</a:t>
            </a:r>
            <a:r>
              <a:rPr lang="en-US" sz="1600" dirty="0"/>
              <a:t>: Employ endpoint security solutions that include features like behavior monitoring and endpoint detection and response (EDR) to detect and respond to </a:t>
            </a:r>
            <a:r>
              <a:rPr lang="en-US" sz="1600" dirty="0" err="1"/>
              <a:t>keylogger</a:t>
            </a:r>
            <a:r>
              <a:rPr lang="en-US" sz="1600" dirty="0"/>
              <a:t> activity on devices.</a:t>
            </a:r>
          </a:p>
          <a:p>
            <a:r>
              <a:rPr lang="en-US" sz="1600" b="1" dirty="0"/>
              <a:t>Data Encryption</a:t>
            </a:r>
            <a:r>
              <a:rPr lang="en-US" sz="1600" dirty="0"/>
              <a:t>: Encrypt sensitive data both in transit and at rest to protect it from being intercepted or accessed by unauthorized parties, even if a </a:t>
            </a:r>
            <a:r>
              <a:rPr lang="en-US" sz="1600" dirty="0" err="1"/>
              <a:t>keylogger</a:t>
            </a:r>
            <a:r>
              <a:rPr lang="en-US" sz="1600" dirty="0"/>
              <a:t> captures it.</a:t>
            </a:r>
          </a:p>
          <a:p>
            <a:r>
              <a:rPr lang="en-US" sz="1600" b="1" dirty="0"/>
              <a:t>Regular Audits and Monitoring</a:t>
            </a:r>
            <a:r>
              <a:rPr lang="en-US" sz="1600" dirty="0"/>
              <a:t>: Conduct regular audits of systems and networks to detect any signs of unauthorized access or unusual activity. Implement logging and monitoring solutions to track and analyze system activity for signs of compromise.</a:t>
            </a:r>
          </a:p>
          <a:p>
            <a:r>
              <a:rPr lang="en-US" sz="1600" b="1" dirty="0"/>
              <a:t>Physical Security</a:t>
            </a:r>
            <a:r>
              <a:rPr lang="en-US" sz="1600" dirty="0"/>
              <a:t>: Maintain physical security measures to prevent unauthorized access to devices where </a:t>
            </a:r>
            <a:r>
              <a:rPr lang="en-US" sz="1600" dirty="0" err="1"/>
              <a:t>keyloggers</a:t>
            </a:r>
            <a:r>
              <a:rPr lang="en-US" sz="1600" dirty="0"/>
              <a:t> could be installed.</a:t>
            </a:r>
          </a:p>
          <a:p>
            <a:pPr marL="305435" indent="-305435"/>
            <a:endParaRPr lang="en-IN" sz="16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52550"/>
            <a:ext cx="11029615" cy="4800600"/>
          </a:xfrm>
        </p:spPr>
        <p:txBody>
          <a:bodyPr>
            <a:normAutofit/>
          </a:bodyPr>
          <a:lstStyle/>
          <a:p>
            <a:pPr marL="0" indent="0">
              <a:buNone/>
            </a:pPr>
            <a:r>
              <a:rPr lang="en-US" sz="2800" b="1" dirty="0" smtClean="0"/>
              <a:t>Technological </a:t>
            </a:r>
            <a:r>
              <a:rPr lang="en-US" sz="2800" b="1" dirty="0"/>
              <a:t>Controls</a:t>
            </a:r>
            <a:r>
              <a:rPr lang="en-US" sz="1800" dirty="0"/>
              <a:t>:</a:t>
            </a:r>
          </a:p>
          <a:p>
            <a:r>
              <a:rPr lang="en-US" sz="2400" dirty="0"/>
              <a:t>Deploy Advanced Endpoint Protection: Utilize endpoint security solutions equipped with anti-</a:t>
            </a:r>
            <a:r>
              <a:rPr lang="en-US" sz="2400" dirty="0" err="1"/>
              <a:t>keylogger</a:t>
            </a:r>
            <a:r>
              <a:rPr lang="en-US" sz="2400" dirty="0"/>
              <a:t> features, behavior analysis, and real-time threat intelligence to detect and prevent </a:t>
            </a:r>
            <a:r>
              <a:rPr lang="en-US" sz="2400" dirty="0" err="1"/>
              <a:t>keylogger</a:t>
            </a:r>
            <a:r>
              <a:rPr lang="en-US" sz="2400" dirty="0"/>
              <a:t> activity.</a:t>
            </a:r>
          </a:p>
          <a:p>
            <a:r>
              <a:rPr lang="en-US" sz="2400" dirty="0"/>
              <a:t>Implement Network Security Measures: Employ network intrusion detection and prevention systems (IDPS), firewalls, and secure gateways to monitor and filter network traffic for signs of </a:t>
            </a:r>
            <a:r>
              <a:rPr lang="en-US" sz="2400" dirty="0" err="1"/>
              <a:t>keylogger</a:t>
            </a:r>
            <a:r>
              <a:rPr lang="en-US" sz="2400" dirty="0"/>
              <a:t> activity.</a:t>
            </a:r>
          </a:p>
          <a:p>
            <a:r>
              <a:rPr lang="en-US" sz="2400" dirty="0"/>
              <a:t>Utilize Encryption: Encrypt sensitive data both at rest and in transit to prevent unauthorized access even if intercepted by </a:t>
            </a:r>
            <a:r>
              <a:rPr lang="en-US" sz="2400" dirty="0" err="1"/>
              <a:t>keyloggers</a:t>
            </a:r>
            <a:r>
              <a:rPr lang="en-US" sz="2400" dirty="0"/>
              <a:t>.</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5289274"/>
          </a:xfrm>
        </p:spPr>
        <p:txBody>
          <a:bodyPr>
            <a:noAutofit/>
          </a:bodyPr>
          <a:lstStyle/>
          <a:p>
            <a:r>
              <a:rPr lang="en-US" sz="1600" b="1" dirty="0" smtClean="0"/>
              <a:t>Algorithm</a:t>
            </a:r>
            <a:endParaRPr lang="en-US" sz="1600" dirty="0" smtClean="0"/>
          </a:p>
          <a:p>
            <a:pPr lvl="1"/>
            <a:r>
              <a:rPr lang="en-US" sz="1050" dirty="0" smtClean="0"/>
              <a:t>Gather requirements from stakeholders, including security experts, IT personnel, and end-users, to understand the scope and priorities for </a:t>
            </a:r>
            <a:r>
              <a:rPr lang="en-US" sz="1050" dirty="0" err="1" smtClean="0"/>
              <a:t>keylogger</a:t>
            </a:r>
            <a:r>
              <a:rPr lang="en-US" sz="1050" dirty="0" smtClean="0"/>
              <a:t> prevention and detection.</a:t>
            </a:r>
          </a:p>
          <a:p>
            <a:r>
              <a:rPr lang="en-US" sz="1100" dirty="0" smtClean="0"/>
              <a:t> </a:t>
            </a:r>
            <a:r>
              <a:rPr lang="en-US" sz="1100" b="1" dirty="0"/>
              <a:t>Endpoint Security Measures:</a:t>
            </a:r>
            <a:r>
              <a:rPr lang="en-US" sz="1100" dirty="0"/>
              <a:t> - Develop and deploy endpoint security solutions with anti-</a:t>
            </a:r>
            <a:r>
              <a:rPr lang="en-US" sz="1100" dirty="0" err="1"/>
              <a:t>keylogger</a:t>
            </a:r>
            <a:r>
              <a:rPr lang="en-US" sz="1100" dirty="0"/>
              <a:t> features. - Implement behavior analysis to detect suspicious activity indicative of </a:t>
            </a:r>
            <a:r>
              <a:rPr lang="en-US" sz="1100" dirty="0" err="1"/>
              <a:t>keylogger</a:t>
            </a:r>
            <a:r>
              <a:rPr lang="en-US" sz="1100" dirty="0"/>
              <a:t> presence. </a:t>
            </a:r>
            <a:endParaRPr lang="en-US" sz="1100" dirty="0"/>
          </a:p>
          <a:p>
            <a:r>
              <a:rPr lang="en-US" sz="1100" dirty="0" smtClean="0"/>
              <a:t> </a:t>
            </a:r>
            <a:r>
              <a:rPr lang="en-US" sz="1100" b="1" dirty="0"/>
              <a:t>Network Security Measures:</a:t>
            </a:r>
            <a:r>
              <a:rPr lang="en-US" sz="1100" dirty="0"/>
              <a:t> - Deploy network intrusion detection and prevention systems (IDPS) to monitor and block </a:t>
            </a:r>
            <a:r>
              <a:rPr lang="en-US" sz="1100" dirty="0" err="1"/>
              <a:t>keylogger</a:t>
            </a:r>
            <a:r>
              <a:rPr lang="en-US" sz="1100" dirty="0"/>
              <a:t> activity. - Use firewalls and secure gateways to filter network traffic and prevent </a:t>
            </a:r>
            <a:r>
              <a:rPr lang="en-US" sz="1100" dirty="0" err="1"/>
              <a:t>keyloggers</a:t>
            </a:r>
            <a:r>
              <a:rPr lang="en-US" sz="1100" dirty="0"/>
              <a:t> from communicating with external </a:t>
            </a:r>
            <a:r>
              <a:rPr lang="en-US" sz="1100" dirty="0" smtClean="0"/>
              <a:t>servers.</a:t>
            </a:r>
          </a:p>
          <a:p>
            <a:r>
              <a:rPr lang="en-US" sz="1100" b="1" dirty="0" smtClean="0"/>
              <a:t>Real-Time </a:t>
            </a:r>
            <a:r>
              <a:rPr lang="en-US" sz="1100" b="1" dirty="0"/>
              <a:t>Monitoring:</a:t>
            </a:r>
            <a:r>
              <a:rPr lang="en-US" sz="1100" dirty="0"/>
              <a:t> - Develop monitoring capabilities to detect anomalous behavior indicative of </a:t>
            </a:r>
            <a:r>
              <a:rPr lang="en-US" sz="1100" dirty="0" err="1"/>
              <a:t>keylogger</a:t>
            </a:r>
            <a:r>
              <a:rPr lang="en-US" sz="1100" dirty="0"/>
              <a:t> activity in real-time. - Monitor system logs, network traffic, and endpoint behavior for signs of unauthorized keystroke logging</a:t>
            </a:r>
            <a:r>
              <a:rPr lang="en-US" sz="1100" dirty="0" smtClean="0"/>
              <a:t>. </a:t>
            </a:r>
          </a:p>
          <a:p>
            <a:pPr marL="0" indent="0">
              <a:buNone/>
            </a:pPr>
            <a:r>
              <a:rPr lang="en-US" sz="1600" b="1" dirty="0" smtClean="0"/>
              <a:t>Development </a:t>
            </a:r>
            <a:r>
              <a:rPr lang="en-US" sz="1600" b="1" dirty="0"/>
              <a:t>Steps:</a:t>
            </a:r>
          </a:p>
          <a:p>
            <a:r>
              <a:rPr lang="en-US" sz="1100" b="1" dirty="0"/>
              <a:t>Requirement Analysis:</a:t>
            </a:r>
            <a:endParaRPr lang="en-US" sz="1100" dirty="0"/>
          </a:p>
          <a:p>
            <a:r>
              <a:rPr lang="en-US" sz="1100" b="1" dirty="0" smtClean="0"/>
              <a:t>Design </a:t>
            </a:r>
            <a:r>
              <a:rPr lang="en-US" sz="1100" b="1" dirty="0"/>
              <a:t>and Architecture:</a:t>
            </a:r>
            <a:endParaRPr lang="en-US" sz="1100" dirty="0"/>
          </a:p>
          <a:p>
            <a:pPr lvl="1"/>
            <a:r>
              <a:rPr lang="en-US" sz="1050" dirty="0"/>
              <a:t>Design the architecture of the </a:t>
            </a:r>
            <a:r>
              <a:rPr lang="en-US" sz="1050" dirty="0" err="1"/>
              <a:t>keylogger</a:t>
            </a:r>
            <a:r>
              <a:rPr lang="en-US" sz="1050" dirty="0"/>
              <a:t> prevention and detection system, outlining the components, interactions, and data flows</a:t>
            </a:r>
            <a:r>
              <a:rPr lang="en-US" sz="1050" dirty="0" smtClean="0"/>
              <a:t>.</a:t>
            </a:r>
            <a:endParaRPr lang="en-US" sz="1050" dirty="0"/>
          </a:p>
          <a:p>
            <a:r>
              <a:rPr lang="en-US" sz="1100" b="1" dirty="0"/>
              <a:t>Implementation:</a:t>
            </a:r>
            <a:endParaRPr lang="en-US" sz="1100" dirty="0"/>
          </a:p>
          <a:p>
            <a:pPr lvl="1"/>
            <a:r>
              <a:rPr lang="en-US" sz="1050" dirty="0"/>
              <a:t>Develop software modules and tools to implement the prevention and detection algorithms</a:t>
            </a:r>
            <a:r>
              <a:rPr lang="en-US" sz="1050" dirty="0" smtClean="0"/>
              <a:t>.</a:t>
            </a:r>
            <a:endParaRPr lang="en-US" sz="1050" dirty="0"/>
          </a:p>
          <a:p>
            <a:r>
              <a:rPr lang="en-US" sz="1100" b="1" dirty="0"/>
              <a:t>Testing and Validation:</a:t>
            </a:r>
            <a:endParaRPr lang="en-US" sz="1100" dirty="0"/>
          </a:p>
          <a:p>
            <a:pPr lvl="1"/>
            <a:r>
              <a:rPr lang="en-US" sz="1050" dirty="0"/>
              <a:t>Conduct comprehensive testing to validate the effectiveness and reliability of the prevention and detection </a:t>
            </a:r>
            <a:r>
              <a:rPr lang="en-US" sz="1050" dirty="0" err="1" smtClean="0"/>
              <a:t>mechanis</a:t>
            </a:r>
            <a:endParaRPr lang="en-US" sz="1050" dirty="0"/>
          </a:p>
          <a:p>
            <a:r>
              <a:rPr lang="en-US" sz="1100" b="1" dirty="0" smtClean="0"/>
              <a:t>Monitoring </a:t>
            </a:r>
            <a:r>
              <a:rPr lang="en-US" sz="1100" b="1" dirty="0"/>
              <a:t>and Maintenance:</a:t>
            </a:r>
            <a:endParaRPr lang="en-US" sz="1100" dirty="0"/>
          </a:p>
          <a:p>
            <a:pPr lvl="1"/>
            <a:r>
              <a:rPr lang="en-US" sz="1050" dirty="0"/>
              <a:t>Establish ongoing monitoring and maintenance procedures to ensure the continued effectiveness of the </a:t>
            </a:r>
            <a:r>
              <a:rPr lang="en-US" sz="1050" dirty="0" err="1"/>
              <a:t>keylogger</a:t>
            </a:r>
            <a:r>
              <a:rPr lang="en-US" sz="1050" dirty="0"/>
              <a:t> prevention and detection system.</a:t>
            </a:r>
          </a:p>
          <a:p>
            <a:pPr marL="324000" lvl="1" indent="0">
              <a:buNone/>
            </a:pPr>
            <a:endParaRPr lang="en-US" sz="1050" dirty="0"/>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b="1" dirty="0" smtClean="0"/>
              <a:t>Enhanced </a:t>
            </a:r>
            <a:r>
              <a:rPr lang="en-US" sz="2400" b="1" dirty="0" err="1"/>
              <a:t>Cybersecurity</a:t>
            </a:r>
            <a:r>
              <a:rPr lang="en-US" sz="2400" dirty="0"/>
              <a:t>: By implementing preventive measures such as endpoint security solutions, network monitoring systems, and user education programs, individuals and organizations can strengthen their </a:t>
            </a:r>
            <a:r>
              <a:rPr lang="en-US" sz="2400" dirty="0" err="1"/>
              <a:t>cybersecurity</a:t>
            </a:r>
            <a:r>
              <a:rPr lang="en-US" sz="2400" dirty="0"/>
              <a:t> posture. This leads to better protection against </a:t>
            </a:r>
            <a:r>
              <a:rPr lang="en-US" sz="2400" dirty="0" err="1"/>
              <a:t>keylogger</a:t>
            </a:r>
            <a:r>
              <a:rPr lang="en-US" sz="2400" dirty="0"/>
              <a:t> attacks and other malicious activities aimed at stealing sensitive information.</a:t>
            </a:r>
          </a:p>
          <a:p>
            <a:pPr marL="0" indent="0">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50" y="4561752"/>
            <a:ext cx="10058400" cy="171866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ln>
            <a:noFill/>
          </a:ln>
        </p:spPr>
        <p:txBody>
          <a:bodyPr>
            <a:normAutofit/>
          </a:bodyPr>
          <a:lstStyle/>
          <a:p>
            <a:r>
              <a:rPr lang="en-US" sz="2000" dirty="0" smtClean="0"/>
              <a:t>Addressing </a:t>
            </a:r>
            <a:r>
              <a:rPr lang="en-US" sz="2000" dirty="0"/>
              <a:t>the proliferation of </a:t>
            </a:r>
            <a:r>
              <a:rPr lang="en-US" sz="2000" dirty="0" err="1"/>
              <a:t>keyloggers</a:t>
            </a:r>
            <a:r>
              <a:rPr lang="en-US" sz="2000" dirty="0"/>
              <a:t> in today's digital age yields significant benefits, including enhanced </a:t>
            </a:r>
            <a:r>
              <a:rPr lang="en-US" sz="2000" dirty="0" err="1"/>
              <a:t>cybersecurity</a:t>
            </a:r>
            <a:r>
              <a:rPr lang="en-US" sz="2000" dirty="0"/>
              <a:t>, reduced risk of data breaches, protection of personal privacy, financial security, regulatory compliance, improved trust and reputation, and resilience against evolving threats. By implementing preventive measures, detecting and responding to </a:t>
            </a:r>
            <a:r>
              <a:rPr lang="en-US" sz="2000" dirty="0" err="1"/>
              <a:t>keylogger</a:t>
            </a:r>
            <a:r>
              <a:rPr lang="en-US" sz="2000" dirty="0"/>
              <a:t> threats, individuals and organizations can mitigate the risks posed by these stealthy software tools and safeguard sensitive information from unauthorized access and exploitation.</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r>
              <a:rPr lang="en-US" b="1" dirty="0" smtClean="0"/>
              <a:t>Cyber </a:t>
            </a:r>
            <a:r>
              <a:rPr lang="en-US" b="1" dirty="0"/>
              <a:t>Threat Intelligence Sharing</a:t>
            </a:r>
            <a:r>
              <a:rPr lang="en-US" dirty="0"/>
              <a:t>: Encouraging collaboration and information sharing among organizations, </a:t>
            </a:r>
            <a:r>
              <a:rPr lang="en-US" dirty="0" err="1"/>
              <a:t>cybersecurity</a:t>
            </a:r>
            <a:r>
              <a:rPr lang="en-US" dirty="0"/>
              <a:t> vendors, and government agencies can enhance collective defense against </a:t>
            </a:r>
            <a:r>
              <a:rPr lang="en-US" dirty="0" err="1"/>
              <a:t>keylogger</a:t>
            </a:r>
            <a:r>
              <a:rPr lang="en-US" dirty="0"/>
              <a:t> threats. Establishing platforms for sharing cyber threat intelligence, including indicators of compromise (IOCs) and attack patterns, enables faster detection and response to emerging threats across the ecosystem.</a:t>
            </a:r>
          </a:p>
          <a:p>
            <a:r>
              <a:rPr lang="en-US" b="1" dirty="0"/>
              <a:t>User Behavior Analytics</a:t>
            </a:r>
            <a:r>
              <a:rPr lang="en-US" dirty="0"/>
              <a:t>: Enhanced user behavior analytics can help identify deviations from normal patterns of user activity that may indicate the presence of </a:t>
            </a:r>
            <a:r>
              <a:rPr lang="en-US" dirty="0" err="1"/>
              <a:t>keyloggers</a:t>
            </a:r>
            <a:r>
              <a:rPr lang="en-US" dirty="0"/>
              <a:t> or other malicious activity. By analyzing user interactions with digital systems and applications, organizations can detect unauthorized access attempts and take preventive measures to mitigate risks.</a:t>
            </a:r>
          </a:p>
          <a:p>
            <a:r>
              <a:rPr lang="en-US" b="1" dirty="0"/>
              <a:t>Regulatory and Policy Frameworks</a:t>
            </a:r>
            <a:r>
              <a:rPr lang="en-US" dirty="0"/>
              <a:t>: Continued refinement of regulatory frameworks and industry standards can promote greater accountability and transparency in </a:t>
            </a:r>
            <a:r>
              <a:rPr lang="en-US" dirty="0" err="1"/>
              <a:t>cybersecurity</a:t>
            </a:r>
            <a:r>
              <a:rPr lang="en-US" dirty="0"/>
              <a:t> practices. Strengthening regulations related to data privacy, breach notification, and </a:t>
            </a:r>
            <a:r>
              <a:rPr lang="en-US" dirty="0" err="1"/>
              <a:t>cybersecurity</a:t>
            </a:r>
            <a:r>
              <a:rPr lang="en-US" dirty="0"/>
              <a:t> incident reporting incentivizes organizations to invest in robust security measures and adopt best practices for mitigating </a:t>
            </a:r>
            <a:r>
              <a:rPr lang="en-US" dirty="0" err="1"/>
              <a:t>keylogger</a:t>
            </a:r>
            <a:r>
              <a:rPr lang="en-US" dirty="0"/>
              <a:t> threats.</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purl.org/dc/dcmitype/"/>
    <ds:schemaRef ds:uri="http://purl.org/dc/elements/1.1/"/>
    <ds:schemaRef ds:uri="9162bd5b-4ed9-4da3-b376-05204580ba3f"/>
    <ds:schemaRef ds:uri="http://schemas.microsoft.com/office/2006/metadata/properties"/>
    <ds:schemaRef ds:uri="http://purl.org/dc/terms/"/>
    <ds:schemaRef ds:uri="c0fa2617-96bd-425d-8578-e93563fe37c5"/>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2529</TotalTime>
  <Words>914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cc3cse</cp:lastModifiedBy>
  <cp:revision>29</cp:revision>
  <dcterms:created xsi:type="dcterms:W3CDTF">2021-05-26T16:50:10Z</dcterms:created>
  <dcterms:modified xsi:type="dcterms:W3CDTF">2024-04-04T05:36:45Z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