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64"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59" d="100"/>
          <a:sy n="59" d="100"/>
        </p:scale>
        <p:origin x="1479"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 Eswaravadivel" userId="0ab4b530b8837b7d" providerId="LiveId" clId="{F5E766FC-9AAD-4981-8E17-98A57000D4A3}"/>
    <pc:docChg chg="custSel addSld modSld">
      <pc:chgData name="Dhanush Eswaravadivel" userId="0ab4b530b8837b7d" providerId="LiveId" clId="{F5E766FC-9AAD-4981-8E17-98A57000D4A3}" dt="2024-04-29T09:20:31.042" v="16" actId="1076"/>
      <pc:docMkLst>
        <pc:docMk/>
      </pc:docMkLst>
      <pc:sldChg chg="delSp modSp add mod">
        <pc:chgData name="Dhanush Eswaravadivel" userId="0ab4b530b8837b7d" providerId="LiveId" clId="{F5E766FC-9AAD-4981-8E17-98A57000D4A3}" dt="2024-04-29T09:20:31.042" v="16" actId="1076"/>
        <pc:sldMkLst>
          <pc:docMk/>
          <pc:sldMk cId="187770894" sldId="274"/>
        </pc:sldMkLst>
        <pc:spChg chg="mod">
          <ac:chgData name="Dhanush Eswaravadivel" userId="0ab4b530b8837b7d" providerId="LiveId" clId="{F5E766FC-9AAD-4981-8E17-98A57000D4A3}" dt="2024-04-29T09:20:31.042" v="16" actId="1076"/>
          <ac:spMkLst>
            <pc:docMk/>
            <pc:sldMk cId="187770894" sldId="274"/>
            <ac:spMk id="2" creationId="{B99EC755-51D8-6E16-6EAF-54A296F9DCD0}"/>
          </ac:spMkLst>
        </pc:spChg>
        <pc:spChg chg="del mod">
          <ac:chgData name="Dhanush Eswaravadivel" userId="0ab4b530b8837b7d" providerId="LiveId" clId="{F5E766FC-9AAD-4981-8E17-98A57000D4A3}" dt="2024-04-29T09:20:07.544" v="2" actId="478"/>
          <ac:spMkLst>
            <pc:docMk/>
            <pc:sldMk cId="187770894" sldId="274"/>
            <ac:spMk id="3" creationId="{752038B4-C94C-3088-F006-4478629A76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DB5F5E-EBB2-4368-A3A0-C1C7DB5AE93E}"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B5F5E-EBB2-4368-A3A0-C1C7DB5AE93E}"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B5F5E-EBB2-4368-A3A0-C1C7DB5AE93E}"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B5F5E-EBB2-4368-A3A0-C1C7DB5AE93E}"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B5F5E-EBB2-4368-A3A0-C1C7DB5AE93E}"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DB5F5E-EBB2-4368-A3A0-C1C7DB5AE93E}"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B5F5E-EBB2-4368-A3A0-C1C7DB5AE93E}"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DB5F5E-EBB2-4368-A3A0-C1C7DB5AE93E}"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B5F5E-EBB2-4368-A3A0-C1C7DB5AE93E}"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B5F5E-EBB2-4368-A3A0-C1C7DB5AE93E}"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B5F5E-EBB2-4368-A3A0-C1C7DB5AE93E}"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5F855-D9F4-4256-89E0-986664758F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B5F5E-EBB2-4368-A3A0-C1C7DB5AE93E}" type="datetimeFigureOut">
              <a:rPr lang="en-US" smtClean="0"/>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5F855-D9F4-4256-89E0-986664758F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357298"/>
            <a:ext cx="7772400" cy="1885963"/>
          </a:xfrm>
        </p:spPr>
        <p:txBody>
          <a:bodyPr>
            <a:noAutofit/>
          </a:bodyPr>
          <a:lstStyle/>
          <a:p>
            <a:r>
              <a:rPr lang="en-US" sz="4000" b="1" dirty="0">
                <a:latin typeface="Helvetica" panose="020B0604020202020204" pitchFamily="34" charset="0"/>
                <a:cs typeface="Helvetica" panose="020B0604020202020204" pitchFamily="34" charset="0"/>
              </a:rPr>
              <a:t>Naan Mudhalvan Scheme</a:t>
            </a:r>
            <a:br>
              <a:rPr lang="en-US" sz="4000" b="1" dirty="0">
                <a:latin typeface="Helvetica" panose="020B0604020202020204" pitchFamily="34" charset="0"/>
                <a:cs typeface="Helvetica" panose="020B0604020202020204" pitchFamily="34" charset="0"/>
              </a:rPr>
            </a:br>
            <a:r>
              <a:rPr lang="en-US" sz="4000" b="1" dirty="0">
                <a:latin typeface="Helvetica" panose="020B0604020202020204" pitchFamily="34" charset="0"/>
                <a:cs typeface="Helvetica" panose="020B0604020202020204" pitchFamily="34" charset="0"/>
              </a:rPr>
              <a:t>TNSDC – Machine Learning to Generative AI</a:t>
            </a:r>
          </a:p>
        </p:txBody>
      </p:sp>
      <p:sp>
        <p:nvSpPr>
          <p:cNvPr id="3" name="Subtitle 2"/>
          <p:cNvSpPr>
            <a:spLocks noGrp="1"/>
          </p:cNvSpPr>
          <p:nvPr>
            <p:ph type="subTitle" idx="1"/>
          </p:nvPr>
        </p:nvSpPr>
        <p:spPr>
          <a:xfrm>
            <a:off x="1428728" y="3571876"/>
            <a:ext cx="6400800" cy="1752600"/>
          </a:xfrm>
        </p:spPr>
        <p:txBody>
          <a:bodyPr>
            <a:normAutofit fontScale="92500" lnSpcReduction="20000"/>
          </a:bodyPr>
          <a:lstStyle/>
          <a:p>
            <a:r>
              <a:rPr lang="en-US" b="1" dirty="0">
                <a:solidFill>
                  <a:schemeClr val="tx1"/>
                </a:solidFill>
                <a:latin typeface="Helvetica" panose="020B0604020202020204" pitchFamily="34" charset="0"/>
                <a:cs typeface="Helvetica" panose="020B0604020202020204" pitchFamily="34" charset="0"/>
              </a:rPr>
              <a:t>Heart Disease Prediction with Machine Learning</a:t>
            </a:r>
          </a:p>
          <a:p>
            <a:pPr algn="r"/>
            <a:endParaRPr lang="en-US" sz="2200" b="1" dirty="0">
              <a:solidFill>
                <a:schemeClr val="tx1"/>
              </a:solidFill>
              <a:latin typeface="Helvetica" panose="020B0604020202020204" pitchFamily="34" charset="0"/>
              <a:cs typeface="Helvetica" panose="020B0604020202020204" pitchFamily="34" charset="0"/>
            </a:endParaRPr>
          </a:p>
          <a:p>
            <a:pPr algn="r"/>
            <a:r>
              <a:rPr lang="en-US" sz="2200" b="1" dirty="0">
                <a:solidFill>
                  <a:schemeClr val="tx1"/>
                </a:solidFill>
                <a:latin typeface="Helvetica" panose="020B0604020202020204" pitchFamily="34" charset="0"/>
                <a:cs typeface="Helvetica" panose="020B0604020202020204" pitchFamily="34" charset="0"/>
              </a:rPr>
              <a:t>DHANUSH E</a:t>
            </a:r>
          </a:p>
          <a:p>
            <a:pPr algn="r"/>
            <a:r>
              <a:rPr lang="en-US" sz="2200" b="1" dirty="0">
                <a:solidFill>
                  <a:schemeClr val="tx1"/>
                </a:solidFill>
                <a:latin typeface="Helvetica" panose="020B0604020202020204" pitchFamily="34" charset="0"/>
                <a:cs typeface="Helvetica" panose="020B0604020202020204" pitchFamily="34" charset="0"/>
              </a:rPr>
              <a:t>2021503708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latin typeface="Helvetica" panose="020B0604020202020204" pitchFamily="34" charset="0"/>
                <a:cs typeface="Helvetica" panose="020B0604020202020204" pitchFamily="34" charset="0"/>
              </a:rPr>
              <a:t>MY SOLUTION AND ITS VALUE PROPOSITION</a:t>
            </a:r>
          </a:p>
        </p:txBody>
      </p:sp>
      <p:sp>
        <p:nvSpPr>
          <p:cNvPr id="3" name="Content Placeholder 2"/>
          <p:cNvSpPr>
            <a:spLocks noGrp="1"/>
          </p:cNvSpPr>
          <p:nvPr>
            <p:ph idx="1"/>
          </p:nvPr>
        </p:nvSpPr>
        <p:spPr/>
        <p:txBody>
          <a:bodyPr>
            <a:noAutofit/>
          </a:bodyPr>
          <a:lstStyle/>
          <a:p>
            <a:r>
              <a:rPr lang="en-US" sz="2500" dirty="0">
                <a:latin typeface="Helvetica" panose="020B0604020202020204" pitchFamily="34" charset="0"/>
                <a:cs typeface="Helvetica" panose="020B0604020202020204" pitchFamily="34" charset="0"/>
              </a:rPr>
              <a:t>My solution offers a data-driven approach to predicting heart disease risk, providing healthcare professionals with a reliable tool for early detection and personalized intervention. </a:t>
            </a:r>
          </a:p>
          <a:p>
            <a:r>
              <a:rPr lang="en-US" sz="2500" dirty="0">
                <a:latin typeface="Helvetica" panose="020B0604020202020204" pitchFamily="34" charset="0"/>
                <a:cs typeface="Helvetica" panose="020B0604020202020204" pitchFamily="34" charset="0"/>
              </a:rPr>
              <a:t>By leveraging machine learning techniques, the model enhances preventive healthcare strategies and contributes to improved patient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latin typeface="Helvetica" panose="020B0604020202020204" pitchFamily="34" charset="0"/>
                <a:cs typeface="Helvetica" panose="020B0604020202020204" pitchFamily="34" charset="0"/>
              </a:rPr>
              <a:t>THE WOW IN MY SOLUTION</a:t>
            </a:r>
          </a:p>
        </p:txBody>
      </p:sp>
      <p:sp>
        <p:nvSpPr>
          <p:cNvPr id="3" name="Content Placeholder 2"/>
          <p:cNvSpPr>
            <a:spLocks noGrp="1"/>
          </p:cNvSpPr>
          <p:nvPr>
            <p:ph idx="1"/>
          </p:nvPr>
        </p:nvSpPr>
        <p:spPr/>
        <p:txBody>
          <a:bodyPr>
            <a:noAutofit/>
          </a:bodyPr>
          <a:lstStyle/>
          <a:p>
            <a:r>
              <a:rPr lang="en-US" sz="2500" dirty="0">
                <a:latin typeface="Helvetica" panose="020B0604020202020204" pitchFamily="34" charset="0"/>
                <a:cs typeface="Helvetica" panose="020B0604020202020204" pitchFamily="34" charset="0"/>
              </a:rPr>
              <a:t>The "wow" factor in my solution lies in its ability to accurately predict heart disease risk using readily available patient data. </a:t>
            </a:r>
          </a:p>
          <a:p>
            <a:r>
              <a:rPr lang="en-US" sz="2500" dirty="0">
                <a:latin typeface="Helvetica" panose="020B0604020202020204" pitchFamily="34" charset="0"/>
                <a:cs typeface="Helvetica" panose="020B0604020202020204" pitchFamily="34" charset="0"/>
              </a:rPr>
              <a:t>By leveraging advanced analytics, the model offers insights into key factors contributing to heart disease risk and empowers healthcare professionals to make informed decisions for better patient care.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latin typeface="Helvetica" panose="020B0604020202020204" pitchFamily="34" charset="0"/>
                <a:cs typeface="Helvetica" panose="020B0604020202020204" pitchFamily="34" charset="0"/>
              </a:rPr>
              <a:t>Modeling - Logistic Regression</a:t>
            </a:r>
          </a:p>
        </p:txBody>
      </p:sp>
      <p:sp>
        <p:nvSpPr>
          <p:cNvPr id="3" name="Content Placeholder 2"/>
          <p:cNvSpPr>
            <a:spLocks noGrp="1"/>
          </p:cNvSpPr>
          <p:nvPr>
            <p:ph idx="1"/>
          </p:nvPr>
        </p:nvSpPr>
        <p:spPr/>
        <p:txBody>
          <a:bodyPr>
            <a:noAutofit/>
          </a:bodyPr>
          <a:lstStyle/>
          <a:p>
            <a:r>
              <a:rPr lang="en-US" sz="2500" dirty="0">
                <a:latin typeface="Helvetica" panose="020B0604020202020204" pitchFamily="34" charset="0"/>
                <a:cs typeface="Helvetica" panose="020B0604020202020204" pitchFamily="34" charset="0"/>
              </a:rPr>
              <a:t>Logistic regression serves as the cornerstone of my predictive model, offering simplicity, interpretability, and scalability. </a:t>
            </a:r>
          </a:p>
          <a:p>
            <a:r>
              <a:rPr lang="en-US" sz="2500" dirty="0">
                <a:latin typeface="Helvetica" panose="020B0604020202020204" pitchFamily="34" charset="0"/>
                <a:cs typeface="Helvetica" panose="020B0604020202020204" pitchFamily="34" charset="0"/>
              </a:rPr>
              <a:t>Its ability to handle binary classification tasks makes it well-suited for predicting the presence or absence of heart disease based on patient attributes and clinical indicators.</a:t>
            </a:r>
          </a:p>
          <a:p>
            <a:endParaRPr lang="en-US" sz="2500"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16405C01-F1B8-BDE3-AEC2-4392A6F63DC6}"/>
              </a:ext>
            </a:extLst>
          </p:cNvPr>
          <p:cNvPicPr>
            <a:picLocks noChangeAspect="1"/>
          </p:cNvPicPr>
          <p:nvPr/>
        </p:nvPicPr>
        <p:blipFill>
          <a:blip r:embed="rId2"/>
          <a:stretch>
            <a:fillRect/>
          </a:stretch>
        </p:blipFill>
        <p:spPr>
          <a:xfrm>
            <a:off x="1706245" y="4494432"/>
            <a:ext cx="5731510" cy="1604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latin typeface="Helvetica" panose="020B0604020202020204" pitchFamily="34" charset="0"/>
                <a:cs typeface="Helvetica" panose="020B0604020202020204" pitchFamily="34" charset="0"/>
              </a:rPr>
              <a:t>Result</a:t>
            </a:r>
          </a:p>
        </p:txBody>
      </p:sp>
      <p:pic>
        <p:nvPicPr>
          <p:cNvPr id="6" name="Content Placeholder 5">
            <a:extLst>
              <a:ext uri="{FF2B5EF4-FFF2-40B4-BE49-F238E27FC236}">
                <a16:creationId xmlns:a16="http://schemas.microsoft.com/office/drawing/2014/main" id="{42291F19-8E62-2DB2-7D49-1029B039A8F6}"/>
              </a:ext>
            </a:extLst>
          </p:cNvPr>
          <p:cNvPicPr>
            <a:picLocks noGrp="1" noChangeAspect="1"/>
          </p:cNvPicPr>
          <p:nvPr>
            <p:ph idx="1"/>
          </p:nvPr>
        </p:nvPicPr>
        <p:blipFill>
          <a:blip r:embed="rId2"/>
          <a:stretch>
            <a:fillRect/>
          </a:stretch>
        </p:blipFill>
        <p:spPr>
          <a:xfrm>
            <a:off x="827584" y="1600200"/>
            <a:ext cx="7560840" cy="46371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87D7C-6FC1-261E-BFB5-90E20CAFDF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69EC7-A3F6-F02B-3D88-F8F43E0C3C2A}"/>
              </a:ext>
            </a:extLst>
          </p:cNvPr>
          <p:cNvSpPr>
            <a:spLocks noGrp="1"/>
          </p:cNvSpPr>
          <p:nvPr>
            <p:ph type="title"/>
          </p:nvPr>
        </p:nvSpPr>
        <p:spPr/>
        <p:txBody>
          <a:bodyPr>
            <a:normAutofit/>
          </a:bodyPr>
          <a:lstStyle/>
          <a:p>
            <a:pPr algn="l"/>
            <a:r>
              <a:rPr lang="en-US" b="1" dirty="0">
                <a:latin typeface="Helvetica" panose="020B0604020202020204" pitchFamily="34" charset="0"/>
                <a:cs typeface="Helvetica" panose="020B0604020202020204" pitchFamily="34" charset="0"/>
              </a:rPr>
              <a:t>Result</a:t>
            </a:r>
          </a:p>
        </p:txBody>
      </p:sp>
      <p:sp>
        <p:nvSpPr>
          <p:cNvPr id="3" name="Content Placeholder 2">
            <a:extLst>
              <a:ext uri="{FF2B5EF4-FFF2-40B4-BE49-F238E27FC236}">
                <a16:creationId xmlns:a16="http://schemas.microsoft.com/office/drawing/2014/main" id="{0C13B711-D759-301C-E72E-6D7465B41F7D}"/>
              </a:ext>
            </a:extLst>
          </p:cNvPr>
          <p:cNvSpPr>
            <a:spLocks noGrp="1"/>
          </p:cNvSpPr>
          <p:nvPr>
            <p:ph idx="1"/>
          </p:nvPr>
        </p:nvSpPr>
        <p:spPr/>
        <p:txBody>
          <a:bodyPr>
            <a:noAutofit/>
          </a:bodyPr>
          <a:lstStyle/>
          <a:p>
            <a:r>
              <a:rPr lang="en-US" sz="2500" dirty="0">
                <a:latin typeface="Helvetica" panose="020B0604020202020204" pitchFamily="34" charset="0"/>
                <a:cs typeface="Helvetica" panose="020B0604020202020204" pitchFamily="34" charset="0"/>
              </a:rPr>
              <a:t>The logistic regression model demonstrates strong performance, achieving high accuracy, precision, recall, and F1-score on both training and testing datasets. </a:t>
            </a:r>
          </a:p>
          <a:p>
            <a:r>
              <a:rPr lang="en-US" sz="2500" dirty="0">
                <a:latin typeface="Helvetica" panose="020B0604020202020204" pitchFamily="34" charset="0"/>
                <a:cs typeface="Helvetica" panose="020B0604020202020204" pitchFamily="34" charset="0"/>
              </a:rPr>
              <a:t>This indicates the model's effectiveness in accurately classifying individuals with and without heart disease, thus fulfilling the project objectives.</a:t>
            </a:r>
          </a:p>
        </p:txBody>
      </p:sp>
    </p:spTree>
    <p:extLst>
      <p:ext uri="{BB962C8B-B14F-4D97-AF65-F5344CB8AC3E}">
        <p14:creationId xmlns:p14="http://schemas.microsoft.com/office/powerpoint/2010/main" val="408516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C76CC-59AA-B4B2-5AB9-087233DCD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88272-8DEC-DCCB-ECD7-10D92F0F3228}"/>
              </a:ext>
            </a:extLst>
          </p:cNvPr>
          <p:cNvSpPr>
            <a:spLocks noGrp="1"/>
          </p:cNvSpPr>
          <p:nvPr>
            <p:ph type="title"/>
          </p:nvPr>
        </p:nvSpPr>
        <p:spPr/>
        <p:txBody>
          <a:bodyPr>
            <a:normAutofit/>
          </a:bodyPr>
          <a:lstStyle/>
          <a:p>
            <a:pPr algn="l"/>
            <a:r>
              <a:rPr lang="en-US" b="1" dirty="0">
                <a:latin typeface="Helvetica" panose="020B0604020202020204" pitchFamily="34" charset="0"/>
                <a:cs typeface="Helvetica" panose="020B0604020202020204" pitchFamily="34" charset="0"/>
              </a:rPr>
              <a:t>Graphs</a:t>
            </a:r>
          </a:p>
        </p:txBody>
      </p:sp>
      <p:pic>
        <p:nvPicPr>
          <p:cNvPr id="7" name="Content Placeholder 6">
            <a:extLst>
              <a:ext uri="{FF2B5EF4-FFF2-40B4-BE49-F238E27FC236}">
                <a16:creationId xmlns:a16="http://schemas.microsoft.com/office/drawing/2014/main" id="{61031A0A-095A-36A4-DF84-630A0AC368F1}"/>
              </a:ext>
            </a:extLst>
          </p:cNvPr>
          <p:cNvPicPr>
            <a:picLocks noGrp="1" noChangeAspect="1"/>
          </p:cNvPicPr>
          <p:nvPr>
            <p:ph idx="1"/>
          </p:nvPr>
        </p:nvPicPr>
        <p:blipFill>
          <a:blip r:embed="rId2"/>
          <a:stretch>
            <a:fillRect/>
          </a:stretch>
        </p:blipFill>
        <p:spPr>
          <a:xfrm>
            <a:off x="611560" y="1417638"/>
            <a:ext cx="5286414" cy="1000132"/>
          </a:xfrm>
        </p:spPr>
      </p:pic>
      <p:pic>
        <p:nvPicPr>
          <p:cNvPr id="9" name="Picture 8">
            <a:extLst>
              <a:ext uri="{FF2B5EF4-FFF2-40B4-BE49-F238E27FC236}">
                <a16:creationId xmlns:a16="http://schemas.microsoft.com/office/drawing/2014/main" id="{B67AB462-61B5-DA24-38FC-394F168F63ED}"/>
              </a:ext>
            </a:extLst>
          </p:cNvPr>
          <p:cNvPicPr>
            <a:picLocks noChangeAspect="1"/>
          </p:cNvPicPr>
          <p:nvPr/>
        </p:nvPicPr>
        <p:blipFill>
          <a:blip r:embed="rId3"/>
          <a:stretch>
            <a:fillRect/>
          </a:stretch>
        </p:blipFill>
        <p:spPr>
          <a:xfrm>
            <a:off x="1475656" y="2417770"/>
            <a:ext cx="6192688" cy="3741124"/>
          </a:xfrm>
          <a:prstGeom prst="rect">
            <a:avLst/>
          </a:prstGeom>
        </p:spPr>
      </p:pic>
    </p:spTree>
    <p:extLst>
      <p:ext uri="{BB962C8B-B14F-4D97-AF65-F5344CB8AC3E}">
        <p14:creationId xmlns:p14="http://schemas.microsoft.com/office/powerpoint/2010/main" val="3722945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C0D43-9DF9-5090-7126-9376703B8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C3B20-7C9B-B217-9732-5FFA7FE29CA8}"/>
              </a:ext>
            </a:extLst>
          </p:cNvPr>
          <p:cNvSpPr>
            <a:spLocks noGrp="1"/>
          </p:cNvSpPr>
          <p:nvPr>
            <p:ph type="title"/>
          </p:nvPr>
        </p:nvSpPr>
        <p:spPr/>
        <p:txBody>
          <a:bodyPr>
            <a:normAutofit/>
          </a:bodyPr>
          <a:lstStyle/>
          <a:p>
            <a:pPr algn="l"/>
            <a:r>
              <a:rPr lang="en-US" b="1" dirty="0">
                <a:latin typeface="Helvetica" panose="020B0604020202020204" pitchFamily="34" charset="0"/>
                <a:cs typeface="Helvetica" panose="020B0604020202020204" pitchFamily="34" charset="0"/>
              </a:rPr>
              <a:t>Graphs</a:t>
            </a:r>
          </a:p>
        </p:txBody>
      </p:sp>
      <p:pic>
        <p:nvPicPr>
          <p:cNvPr id="16" name="Picture 15">
            <a:extLst>
              <a:ext uri="{FF2B5EF4-FFF2-40B4-BE49-F238E27FC236}">
                <a16:creationId xmlns:a16="http://schemas.microsoft.com/office/drawing/2014/main" id="{AB26597F-12BD-2D60-0286-243BA8093088}"/>
              </a:ext>
            </a:extLst>
          </p:cNvPr>
          <p:cNvPicPr>
            <a:picLocks noChangeAspect="1"/>
          </p:cNvPicPr>
          <p:nvPr/>
        </p:nvPicPr>
        <p:blipFill>
          <a:blip r:embed="rId2"/>
          <a:stretch>
            <a:fillRect/>
          </a:stretch>
        </p:blipFill>
        <p:spPr>
          <a:xfrm>
            <a:off x="611560" y="1417638"/>
            <a:ext cx="4191031" cy="715218"/>
          </a:xfrm>
          <a:prstGeom prst="rect">
            <a:avLst/>
          </a:prstGeom>
        </p:spPr>
      </p:pic>
      <p:pic>
        <p:nvPicPr>
          <p:cNvPr id="18" name="Picture 17">
            <a:extLst>
              <a:ext uri="{FF2B5EF4-FFF2-40B4-BE49-F238E27FC236}">
                <a16:creationId xmlns:a16="http://schemas.microsoft.com/office/drawing/2014/main" id="{F54B1594-D511-F1AC-59D9-B5076F2765D6}"/>
              </a:ext>
            </a:extLst>
          </p:cNvPr>
          <p:cNvPicPr>
            <a:picLocks noChangeAspect="1"/>
          </p:cNvPicPr>
          <p:nvPr/>
        </p:nvPicPr>
        <p:blipFill>
          <a:blip r:embed="rId3"/>
          <a:stretch>
            <a:fillRect/>
          </a:stretch>
        </p:blipFill>
        <p:spPr>
          <a:xfrm>
            <a:off x="1850263" y="2348880"/>
            <a:ext cx="5904656" cy="3776854"/>
          </a:xfrm>
          <a:prstGeom prst="rect">
            <a:avLst/>
          </a:prstGeom>
        </p:spPr>
      </p:pic>
    </p:spTree>
    <p:extLst>
      <p:ext uri="{BB962C8B-B14F-4D97-AF65-F5344CB8AC3E}">
        <p14:creationId xmlns:p14="http://schemas.microsoft.com/office/powerpoint/2010/main" val="361887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8F3B1-9F00-750F-4A73-090CE0337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D8414-4779-0B5C-8F2D-1C2F70832201}"/>
              </a:ext>
            </a:extLst>
          </p:cNvPr>
          <p:cNvSpPr>
            <a:spLocks noGrp="1"/>
          </p:cNvSpPr>
          <p:nvPr>
            <p:ph type="title"/>
          </p:nvPr>
        </p:nvSpPr>
        <p:spPr/>
        <p:txBody>
          <a:bodyPr>
            <a:normAutofit/>
          </a:bodyPr>
          <a:lstStyle/>
          <a:p>
            <a:pPr algn="l"/>
            <a:r>
              <a:rPr lang="en-US" b="1" dirty="0">
                <a:latin typeface="Helvetica" panose="020B0604020202020204" pitchFamily="34" charset="0"/>
                <a:cs typeface="Helvetica" panose="020B0604020202020204" pitchFamily="34" charset="0"/>
              </a:rPr>
              <a:t>Graphs</a:t>
            </a:r>
          </a:p>
        </p:txBody>
      </p:sp>
      <p:pic>
        <p:nvPicPr>
          <p:cNvPr id="4" name="Picture 3">
            <a:extLst>
              <a:ext uri="{FF2B5EF4-FFF2-40B4-BE49-F238E27FC236}">
                <a16:creationId xmlns:a16="http://schemas.microsoft.com/office/drawing/2014/main" id="{CA2F817E-407C-F26B-E251-BF544A4BC1AF}"/>
              </a:ext>
            </a:extLst>
          </p:cNvPr>
          <p:cNvPicPr>
            <a:picLocks noChangeAspect="1"/>
          </p:cNvPicPr>
          <p:nvPr/>
        </p:nvPicPr>
        <p:blipFill>
          <a:blip r:embed="rId2"/>
          <a:stretch>
            <a:fillRect/>
          </a:stretch>
        </p:blipFill>
        <p:spPr>
          <a:xfrm>
            <a:off x="1470484" y="1340768"/>
            <a:ext cx="6203032" cy="4320480"/>
          </a:xfrm>
          <a:prstGeom prst="rect">
            <a:avLst/>
          </a:prstGeom>
        </p:spPr>
      </p:pic>
    </p:spTree>
    <p:extLst>
      <p:ext uri="{BB962C8B-B14F-4D97-AF65-F5344CB8AC3E}">
        <p14:creationId xmlns:p14="http://schemas.microsoft.com/office/powerpoint/2010/main" val="3026113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Conclusion and Future Work</a:t>
            </a:r>
          </a:p>
        </p:txBody>
      </p:sp>
      <p:sp>
        <p:nvSpPr>
          <p:cNvPr id="3" name="Content Placeholder 2"/>
          <p:cNvSpPr>
            <a:spLocks noGrp="1"/>
          </p:cNvSpPr>
          <p:nvPr>
            <p:ph idx="1"/>
          </p:nvPr>
        </p:nvSpPr>
        <p:spPr/>
        <p:txBody>
          <a:bodyPr>
            <a:noAutofit/>
          </a:bodyPr>
          <a:lstStyle/>
          <a:p>
            <a:pPr>
              <a:buNone/>
            </a:pPr>
            <a:r>
              <a:rPr lang="en-US" sz="2800" b="1" dirty="0">
                <a:latin typeface="Helvetica" panose="020B0604020202020204" pitchFamily="34" charset="0"/>
                <a:cs typeface="Helvetica" panose="020B0604020202020204" pitchFamily="34" charset="0"/>
              </a:rPr>
              <a:t>Conclusion:</a:t>
            </a:r>
            <a:r>
              <a:rPr lang="en-US" sz="2800" dirty="0">
                <a:latin typeface="Helvetica" panose="020B0604020202020204" pitchFamily="34" charset="0"/>
                <a:cs typeface="Helvetica" panose="020B0604020202020204" pitchFamily="34" charset="0"/>
              </a:rPr>
              <a:t> </a:t>
            </a:r>
          </a:p>
          <a:p>
            <a:r>
              <a:rPr lang="en-US" sz="2800" dirty="0">
                <a:latin typeface="Helvetica" panose="020B0604020202020204" pitchFamily="34" charset="0"/>
                <a:cs typeface="Helvetica" panose="020B0604020202020204" pitchFamily="34" charset="0"/>
              </a:rPr>
              <a:t>In conclusion, the developed predictive model demonstrates promising performance in assessing the risk of heart disease based on patient data. </a:t>
            </a:r>
          </a:p>
          <a:p>
            <a:pPr>
              <a:buNone/>
            </a:pPr>
            <a:r>
              <a:rPr lang="en-US" sz="2800" b="1" dirty="0">
                <a:latin typeface="Helvetica" panose="020B0604020202020204" pitchFamily="34" charset="0"/>
                <a:cs typeface="Helvetica" panose="020B0604020202020204" pitchFamily="34" charset="0"/>
              </a:rPr>
              <a:t>Future Work:</a:t>
            </a:r>
          </a:p>
          <a:p>
            <a:r>
              <a:rPr lang="en-US" sz="2800" b="1" dirty="0">
                <a:latin typeface="Helvetica" panose="020B0604020202020204" pitchFamily="34" charset="0"/>
                <a:cs typeface="Helvetica" panose="020B0604020202020204" pitchFamily="34" charset="0"/>
              </a:rPr>
              <a:t> </a:t>
            </a:r>
            <a:r>
              <a:rPr lang="en-US" sz="2800" dirty="0">
                <a:latin typeface="Helvetica" panose="020B0604020202020204" pitchFamily="34" charset="0"/>
                <a:cs typeface="Helvetica" panose="020B0604020202020204" pitchFamily="34" charset="0"/>
              </a:rPr>
              <a:t>Future work may involve refining the model architecture, incorporating additional features, and conducting prospective validation studies to further validate its efficacy in clinical practice.</a:t>
            </a:r>
            <a:endParaRPr lang="en-US" sz="2500" dirty="0">
              <a:latin typeface="Helvetica" panose="020B0604020202020204" pitchFamily="34" charset="0"/>
              <a:cs typeface="Helvetica"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A8556-CD41-D85C-E6C1-C8F2B1643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EC755-51D8-6E16-6EAF-54A296F9DCD0}"/>
              </a:ext>
            </a:extLst>
          </p:cNvPr>
          <p:cNvSpPr>
            <a:spLocks noGrp="1"/>
          </p:cNvSpPr>
          <p:nvPr>
            <p:ph type="title"/>
          </p:nvPr>
        </p:nvSpPr>
        <p:spPr>
          <a:xfrm>
            <a:off x="2874640" y="2857500"/>
            <a:ext cx="3394720" cy="1143000"/>
          </a:xfrm>
        </p:spPr>
        <p:txBody>
          <a:bodyPr/>
          <a:lstStyle/>
          <a:p>
            <a:pPr algn="l"/>
            <a:r>
              <a:rPr lang="en-US" b="1" dirty="0">
                <a:latin typeface="Helvetica" panose="020B0604020202020204" pitchFamily="34" charset="0"/>
                <a:cs typeface="Helvetica" panose="020B0604020202020204" pitchFamily="34" charset="0"/>
              </a:rPr>
              <a:t>Thank You!!</a:t>
            </a:r>
          </a:p>
        </p:txBody>
      </p:sp>
    </p:spTree>
    <p:extLst>
      <p:ext uri="{BB962C8B-B14F-4D97-AF65-F5344CB8AC3E}">
        <p14:creationId xmlns:p14="http://schemas.microsoft.com/office/powerpoint/2010/main" val="18777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Introduction</a:t>
            </a:r>
          </a:p>
        </p:txBody>
      </p:sp>
      <p:sp>
        <p:nvSpPr>
          <p:cNvPr id="3" name="Content Placeholder 2"/>
          <p:cNvSpPr>
            <a:spLocks noGrp="1"/>
          </p:cNvSpPr>
          <p:nvPr>
            <p:ph idx="1"/>
          </p:nvPr>
        </p:nvSpPr>
        <p:spPr/>
        <p:txBody>
          <a:bodyPr>
            <a:normAutofit/>
          </a:bodyPr>
          <a:lstStyle/>
          <a:p>
            <a:r>
              <a:rPr lang="en-US" sz="2500" dirty="0">
                <a:latin typeface="Helvetica" panose="020B0604020202020204" pitchFamily="34" charset="0"/>
                <a:cs typeface="Helvetica" panose="020B0604020202020204" pitchFamily="34" charset="0"/>
              </a:rPr>
              <a:t>Heart disease is a leading global cause of mortality, underscoring the importance of effective risk assessment. </a:t>
            </a:r>
          </a:p>
          <a:p>
            <a:r>
              <a:rPr lang="en-US" sz="2500" dirty="0">
                <a:latin typeface="Helvetica" panose="020B0604020202020204" pitchFamily="34" charset="0"/>
                <a:cs typeface="Helvetica" panose="020B0604020202020204" pitchFamily="34" charset="0"/>
              </a:rPr>
              <a:t>In this project, we leverage machine learning to develop a predictive model for heart disease risk. </a:t>
            </a:r>
          </a:p>
          <a:p>
            <a:r>
              <a:rPr lang="en-US" sz="2500" dirty="0">
                <a:latin typeface="Helvetica" panose="020B0604020202020204" pitchFamily="34" charset="0"/>
                <a:cs typeface="Helvetica" panose="020B0604020202020204" pitchFamily="34" charset="0"/>
              </a:rPr>
              <a:t>By analyzing patient data, we aim to identify patterns and relationships crucial for accurate risk assessment.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Problem Statement</a:t>
            </a:r>
          </a:p>
        </p:txBody>
      </p:sp>
      <p:sp>
        <p:nvSpPr>
          <p:cNvPr id="3" name="Content Placeholder 2"/>
          <p:cNvSpPr>
            <a:spLocks noGrp="1"/>
          </p:cNvSpPr>
          <p:nvPr>
            <p:ph idx="1"/>
          </p:nvPr>
        </p:nvSpPr>
        <p:spPr/>
        <p:txBody>
          <a:bodyPr>
            <a:normAutofit/>
          </a:bodyPr>
          <a:lstStyle/>
          <a:p>
            <a:r>
              <a:rPr lang="en-US" sz="2500" dirty="0">
                <a:latin typeface="Helvetica" panose="020B0604020202020204" pitchFamily="34" charset="0"/>
                <a:cs typeface="Helvetica" panose="020B0604020202020204" pitchFamily="34" charset="0"/>
              </a:rPr>
              <a:t>Heart disease is a significant health concern worldwide, contributing to a considerable number of fatalities. </a:t>
            </a:r>
          </a:p>
          <a:p>
            <a:r>
              <a:rPr lang="en-US" sz="2500" dirty="0">
                <a:latin typeface="Helvetica" panose="020B0604020202020204" pitchFamily="34" charset="0"/>
                <a:cs typeface="Helvetica" panose="020B0604020202020204" pitchFamily="34" charset="0"/>
              </a:rPr>
              <a:t>Early detection and accurate prediction of heart disease risk can greatly improve patient outcomes and reduce mortality rates. </a:t>
            </a:r>
          </a:p>
          <a:p>
            <a:r>
              <a:rPr lang="en-US" sz="2500" dirty="0">
                <a:latin typeface="Helvetica" panose="020B0604020202020204" pitchFamily="34" charset="0"/>
                <a:cs typeface="Helvetica" panose="020B0604020202020204" pitchFamily="34" charset="0"/>
              </a:rPr>
              <a:t>This project aims to develop a machine learning model capable of predicting the likelihood of heart disease based on various patient attributes and clinical indicators.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Objective</a:t>
            </a:r>
          </a:p>
        </p:txBody>
      </p:sp>
      <p:sp>
        <p:nvSpPr>
          <p:cNvPr id="3" name="Content Placeholder 2"/>
          <p:cNvSpPr>
            <a:spLocks noGrp="1"/>
          </p:cNvSpPr>
          <p:nvPr>
            <p:ph idx="1"/>
          </p:nvPr>
        </p:nvSpPr>
        <p:spPr/>
        <p:txBody>
          <a:bodyPr>
            <a:noAutofit/>
          </a:bodyPr>
          <a:lstStyle/>
          <a:p>
            <a:r>
              <a:rPr lang="en-US" sz="2500" dirty="0">
                <a:latin typeface="Helvetica" panose="020B0604020202020204" pitchFamily="34" charset="0"/>
                <a:cs typeface="Helvetica" panose="020B0604020202020204" pitchFamily="34" charset="0"/>
              </a:rPr>
              <a:t>To develop a predictive model using logistic regression to assess the risk of heart disease.</a:t>
            </a:r>
          </a:p>
          <a:p>
            <a:r>
              <a:rPr lang="en-US" sz="2500" dirty="0">
                <a:latin typeface="Helvetica" panose="020B0604020202020204" pitchFamily="34" charset="0"/>
                <a:cs typeface="Helvetica" panose="020B0604020202020204" pitchFamily="34" charset="0"/>
              </a:rPr>
              <a:t>Evaluate the model&amp;#39;s performance using standard classification metrics such as accuracy, precision, recall, and F1-score.</a:t>
            </a:r>
          </a:p>
          <a:p>
            <a:r>
              <a:rPr lang="en-US" sz="2500" dirty="0">
                <a:latin typeface="Helvetica" panose="020B0604020202020204" pitchFamily="34" charset="0"/>
                <a:cs typeface="Helvetica" panose="020B0604020202020204" pitchFamily="34" charset="0"/>
              </a:rPr>
              <a:t>Investigate the effectiveness of the model in both training and testing scenarios to ensure its generalization ability.</a:t>
            </a:r>
          </a:p>
          <a:p>
            <a:r>
              <a:rPr lang="en-US" sz="2500" dirty="0">
                <a:latin typeface="Helvetica" panose="020B0604020202020204" pitchFamily="34" charset="0"/>
                <a:cs typeface="Helvetica" panose="020B0604020202020204" pitchFamily="34" charset="0"/>
              </a:rPr>
              <a:t>Provide insights into the key factors contributing to heart disease risk based on feature importance analysis.</a:t>
            </a:r>
          </a:p>
          <a:p>
            <a:r>
              <a:rPr lang="en-US" sz="2500" dirty="0">
                <a:latin typeface="Helvetica" panose="020B0604020202020204" pitchFamily="34" charset="0"/>
                <a:cs typeface="Helvetica" panose="020B0604020202020204" pitchFamily="34" charset="0"/>
              </a:rPr>
              <a:t>Enhance awareness and understanding of heart disease risk factors through data-driven analysis and interpretation.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Goal and Scope</a:t>
            </a:r>
          </a:p>
        </p:txBody>
      </p:sp>
      <p:sp>
        <p:nvSpPr>
          <p:cNvPr id="3" name="Content Placeholder 2"/>
          <p:cNvSpPr>
            <a:spLocks noGrp="1"/>
          </p:cNvSpPr>
          <p:nvPr>
            <p:ph idx="1"/>
          </p:nvPr>
        </p:nvSpPr>
        <p:spPr/>
        <p:txBody>
          <a:bodyPr>
            <a:noAutofit/>
          </a:bodyPr>
          <a:lstStyle/>
          <a:p>
            <a:pPr>
              <a:buNone/>
            </a:pPr>
            <a:r>
              <a:rPr lang="en-US" sz="2500" b="1" dirty="0">
                <a:latin typeface="Helvetica" panose="020B0604020202020204" pitchFamily="34" charset="0"/>
                <a:cs typeface="Helvetica" panose="020B0604020202020204" pitchFamily="34" charset="0"/>
              </a:rPr>
              <a:t>Goal:</a:t>
            </a:r>
          </a:p>
          <a:p>
            <a:r>
              <a:rPr lang="en-US" sz="2500" dirty="0">
                <a:latin typeface="Helvetica" panose="020B0604020202020204" pitchFamily="34" charset="0"/>
                <a:cs typeface="Helvetica" panose="020B0604020202020204" pitchFamily="34" charset="0"/>
              </a:rPr>
              <a:t> To develop a reliable predictive model to accurately assess heart disease risk using medical data. This enables early interventions, appropriate treatments, and preventive measures for high-risk individuals.</a:t>
            </a:r>
          </a:p>
          <a:p>
            <a:pPr>
              <a:buNone/>
            </a:pPr>
            <a:r>
              <a:rPr lang="en-US" sz="2500" b="1" dirty="0">
                <a:latin typeface="Helvetica" panose="020B0604020202020204" pitchFamily="34" charset="0"/>
                <a:cs typeface="Helvetica" panose="020B0604020202020204" pitchFamily="34" charset="0"/>
              </a:rPr>
              <a:t>Scope:</a:t>
            </a:r>
          </a:p>
          <a:p>
            <a:r>
              <a:rPr lang="en-US" sz="2500" dirty="0">
                <a:latin typeface="Helvetica" panose="020B0604020202020204" pitchFamily="34" charset="0"/>
                <a:cs typeface="Helvetica" panose="020B0604020202020204" pitchFamily="34" charset="0"/>
              </a:rPr>
              <a:t>The project involves data collection, preprocessing, exploratory data analysis, model training, evaluation, and potential clinical deployment. Our focus is on developing a predictive model using logistic regression and understanding heart disease risk factors.</a:t>
            </a:r>
            <a:endParaRPr lang="en-US" sz="2500" b="1" dirty="0">
              <a:latin typeface="Helvetica" panose="020B0604020202020204" pitchFamily="34" charset="0"/>
              <a:cs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Key metrics</a:t>
            </a:r>
          </a:p>
        </p:txBody>
      </p:sp>
      <p:sp>
        <p:nvSpPr>
          <p:cNvPr id="3" name="Content Placeholder 2"/>
          <p:cNvSpPr>
            <a:spLocks noGrp="1"/>
          </p:cNvSpPr>
          <p:nvPr>
            <p:ph idx="1"/>
          </p:nvPr>
        </p:nvSpPr>
        <p:spPr/>
        <p:txBody>
          <a:bodyPr>
            <a:noAutofit/>
          </a:bodyPr>
          <a:lstStyle/>
          <a:p>
            <a:r>
              <a:rPr lang="en-US" sz="2500" dirty="0">
                <a:latin typeface="Helvetica" panose="020B0604020202020204" pitchFamily="34" charset="0"/>
                <a:cs typeface="Helvetica" panose="020B0604020202020204" pitchFamily="34" charset="0"/>
              </a:rPr>
              <a:t>The key metrics used to evaluate the performance of the predictive model include accuracy, precision, recall, F1-score, and confusion matrix analysis. </a:t>
            </a:r>
          </a:p>
          <a:p>
            <a:r>
              <a:rPr lang="en-US" sz="2500" dirty="0">
                <a:latin typeface="Helvetica" panose="020B0604020202020204" pitchFamily="34" charset="0"/>
                <a:cs typeface="Helvetica" panose="020B0604020202020204" pitchFamily="34" charset="0"/>
              </a:rPr>
              <a:t>These metrics help assess the model's ability to correctly classify individuals with and without heart disease and identify any potential trade-offs between different evaluation criteria.</a:t>
            </a:r>
            <a:endParaRPr lang="en-US" sz="2500" b="1" dirty="0">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Overview</a:t>
            </a:r>
          </a:p>
        </p:txBody>
      </p:sp>
      <p:sp>
        <p:nvSpPr>
          <p:cNvPr id="3" name="Content Placeholder 2"/>
          <p:cNvSpPr>
            <a:spLocks noGrp="1"/>
          </p:cNvSpPr>
          <p:nvPr>
            <p:ph idx="1"/>
          </p:nvPr>
        </p:nvSpPr>
        <p:spPr/>
        <p:txBody>
          <a:bodyPr>
            <a:noAutofit/>
          </a:bodyPr>
          <a:lstStyle/>
          <a:p>
            <a:pPr>
              <a:buNone/>
            </a:pPr>
            <a:r>
              <a:rPr lang="en-US" sz="2500" b="1" dirty="0">
                <a:latin typeface="Helvetica" panose="020B0604020202020204" pitchFamily="34" charset="0"/>
                <a:cs typeface="Helvetica" panose="020B0604020202020204" pitchFamily="34" charset="0"/>
              </a:rPr>
              <a:t>Data Collection and Preparation: </a:t>
            </a:r>
          </a:p>
          <a:p>
            <a:r>
              <a:rPr lang="en-US" sz="2500" dirty="0">
                <a:latin typeface="Helvetica" panose="020B0604020202020204" pitchFamily="34" charset="0"/>
                <a:cs typeface="Helvetica" panose="020B0604020202020204" pitchFamily="34" charset="0"/>
              </a:rPr>
              <a:t>We collect medical records and patient data, ensuring compliance with privacy regulations. Preprocessing involves handling missing values, encoding categorical variables, and scaling numerical features.</a:t>
            </a:r>
          </a:p>
          <a:p>
            <a:pPr>
              <a:buNone/>
            </a:pPr>
            <a:r>
              <a:rPr lang="en-US" sz="2500" b="1" dirty="0">
                <a:latin typeface="Helvetica" panose="020B0604020202020204" pitchFamily="34" charset="0"/>
                <a:cs typeface="Helvetica" panose="020B0604020202020204" pitchFamily="34" charset="0"/>
              </a:rPr>
              <a:t>Exploratory Data Analysis (EDA): </a:t>
            </a:r>
          </a:p>
          <a:p>
            <a:r>
              <a:rPr lang="en-US" sz="2500" dirty="0">
                <a:latin typeface="Helvetica" panose="020B0604020202020204" pitchFamily="34" charset="0"/>
                <a:cs typeface="Helvetica" panose="020B0604020202020204" pitchFamily="34" charset="0"/>
              </a:rPr>
              <a:t>It involves visualizing data distributions, identifying correlations between features and the target variable, and gaining insights into potential relationships and patterns within the dataset. EDA helps inform feature selection and model development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Overview</a:t>
            </a:r>
          </a:p>
        </p:txBody>
      </p:sp>
      <p:sp>
        <p:nvSpPr>
          <p:cNvPr id="3" name="Content Placeholder 2"/>
          <p:cNvSpPr>
            <a:spLocks noGrp="1"/>
          </p:cNvSpPr>
          <p:nvPr>
            <p:ph idx="1"/>
          </p:nvPr>
        </p:nvSpPr>
        <p:spPr/>
        <p:txBody>
          <a:bodyPr>
            <a:noAutofit/>
          </a:bodyPr>
          <a:lstStyle/>
          <a:p>
            <a:pPr>
              <a:buNone/>
            </a:pPr>
            <a:r>
              <a:rPr lang="en-US" sz="2500" b="1" dirty="0">
                <a:latin typeface="Helvetica" panose="020B0604020202020204" pitchFamily="34" charset="0"/>
                <a:cs typeface="Helvetica" panose="020B0604020202020204" pitchFamily="34" charset="0"/>
              </a:rPr>
              <a:t>Model Selection and Training: </a:t>
            </a:r>
          </a:p>
          <a:p>
            <a:r>
              <a:rPr lang="en-US" sz="2500" dirty="0">
                <a:latin typeface="Helvetica" panose="020B0604020202020204" pitchFamily="34" charset="0"/>
                <a:cs typeface="Helvetica" panose="020B0604020202020204" pitchFamily="34" charset="0"/>
              </a:rPr>
              <a:t>We employ logistic regression, ideal for binary classification tasks. The model is trained on preprocessed data with tuned hyper parameters. Cross-validation ensures model robustness.</a:t>
            </a:r>
          </a:p>
          <a:p>
            <a:pPr>
              <a:buNone/>
            </a:pPr>
            <a:r>
              <a:rPr lang="en-US" sz="2500" b="1" dirty="0">
                <a:latin typeface="Helvetica" panose="020B0604020202020204" pitchFamily="34" charset="0"/>
                <a:cs typeface="Helvetica" panose="020B0604020202020204" pitchFamily="34" charset="0"/>
              </a:rPr>
              <a:t>Results and Deployment: </a:t>
            </a:r>
          </a:p>
          <a:p>
            <a:r>
              <a:rPr lang="en-US" sz="2500" dirty="0">
                <a:latin typeface="Helvetica" panose="020B0604020202020204" pitchFamily="34" charset="0"/>
                <a:cs typeface="Helvetica" panose="020B0604020202020204" pitchFamily="34" charset="0"/>
              </a:rPr>
              <a:t>Logistic regression's performance is assessed using standard metrics on training and testing sets. If criteria are met, deployment in clinical settings enables real-time risk assessment and decision support.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Helvetica" panose="020B0604020202020204" pitchFamily="34" charset="0"/>
                <a:cs typeface="Helvetica" panose="020B0604020202020204" pitchFamily="34" charset="0"/>
              </a:rPr>
              <a:t>WHO ARE THE END USERS?</a:t>
            </a:r>
          </a:p>
        </p:txBody>
      </p:sp>
      <p:sp>
        <p:nvSpPr>
          <p:cNvPr id="3" name="Content Placeholder 2"/>
          <p:cNvSpPr>
            <a:spLocks noGrp="1"/>
          </p:cNvSpPr>
          <p:nvPr>
            <p:ph idx="1"/>
          </p:nvPr>
        </p:nvSpPr>
        <p:spPr/>
        <p:txBody>
          <a:bodyPr>
            <a:noAutofit/>
          </a:bodyPr>
          <a:lstStyle/>
          <a:p>
            <a:r>
              <a:rPr lang="en-US" sz="2500" dirty="0">
                <a:latin typeface="Helvetica" panose="020B0604020202020204" pitchFamily="34" charset="0"/>
                <a:cs typeface="Helvetica" panose="020B0604020202020204" pitchFamily="34" charset="0"/>
              </a:rPr>
              <a:t>The end users of this predictive model include healthcare professionals, clinicians, and medical practitioners involved in cardiovascular disease management. </a:t>
            </a:r>
          </a:p>
          <a:p>
            <a:r>
              <a:rPr lang="en-US" sz="2500" dirty="0">
                <a:latin typeface="Helvetica" panose="020B0604020202020204" pitchFamily="34" charset="0"/>
                <a:cs typeface="Helvetica" panose="020B0604020202020204" pitchFamily="34" charset="0"/>
              </a:rPr>
              <a:t>Additionally, patients may benefit indirectly from the model's use through improved risk assessment and personalized healthcare interventions.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829</Words>
  <Application>Microsoft Office PowerPoint</Application>
  <PresentationFormat>On-screen Show (4:3)</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Helvetica</vt:lpstr>
      <vt:lpstr>Office Theme</vt:lpstr>
      <vt:lpstr>Naan Mudhalvan Scheme TNSDC – Machine Learning to Generative AI</vt:lpstr>
      <vt:lpstr>Introduction</vt:lpstr>
      <vt:lpstr>Problem Statement</vt:lpstr>
      <vt:lpstr>Objective</vt:lpstr>
      <vt:lpstr>Goal and Scope</vt:lpstr>
      <vt:lpstr>Key metrics</vt:lpstr>
      <vt:lpstr>Overview</vt:lpstr>
      <vt:lpstr>Overview</vt:lpstr>
      <vt:lpstr>WHO ARE THE END USERS?</vt:lpstr>
      <vt:lpstr>MY SOLUTION AND ITS VALUE PROPOSITION</vt:lpstr>
      <vt:lpstr>THE WOW IN MY SOLUTION</vt:lpstr>
      <vt:lpstr>Modeling - Logistic Regression</vt:lpstr>
      <vt:lpstr>Result</vt:lpstr>
      <vt:lpstr>Result</vt:lpstr>
      <vt:lpstr>Graphs</vt:lpstr>
      <vt:lpstr>Graphs</vt:lpstr>
      <vt:lpstr>Graphs</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Scheme TNSDC – Machine Learning to Generative AI</dc:title>
  <dc:creator>2021503708</dc:creator>
  <cp:lastModifiedBy>Dhanush Eswaravadivel</cp:lastModifiedBy>
  <cp:revision>5</cp:revision>
  <dcterms:created xsi:type="dcterms:W3CDTF">2024-04-29T05:42:43Z</dcterms:created>
  <dcterms:modified xsi:type="dcterms:W3CDTF">2024-04-29T09:20:32Z</dcterms:modified>
</cp:coreProperties>
</file>