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  <p:sldId id="268" r:id="rId14"/>
  </p:sldIdLst>
  <p:sldSz cx="14630400" cy="8229600"/>
  <p:notesSz cx="8229600" cy="14630400"/>
  <p:embeddedFontLst>
    <p:embeddedFont>
      <p:font typeface="Montserrat Bold" panose="020B0604020202020204" charset="0"/>
      <p:bold r:id="rId16"/>
    </p:embeddedFont>
    <p:embeddedFont>
      <p:font typeface="Open Sans" panose="020B0606030504020204" pitchFamily="34" charset="0"/>
      <p:regular r:id="rId17"/>
    </p:embeddedFont>
    <p:embeddedFont>
      <p:font typeface="Source Sans Pro" panose="020B0503030403020204" pitchFamily="3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6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23351" y="36092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Credit Card Fraud Detection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5923350" y="2085188"/>
            <a:ext cx="7556421" cy="20296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will delve into the critical domain of credit card fraud detection, exploring the techniques and methodologies used to identify and mitigate fraudulent transactions,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exploring the journey of detecting credit card fraud, covering data preparation, model training, evaluation, and insights for future improvements</a:t>
            </a:r>
          </a:p>
          <a:p>
            <a:pPr marL="0" indent="0">
              <a:lnSpc>
                <a:spcPts val="2850"/>
              </a:lnSpc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  <a:ea typeface="Source Sans Pro" pitchFamily="34" charset="-122"/>
              </a:rPr>
              <a:t>                                                                                             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  <a:ea typeface="Source Sans Pro" pitchFamily="34" charset="-122"/>
              </a:rPr>
              <a:t>By : Dhanush Tadisetti</a:t>
            </a:r>
          </a:p>
          <a:p>
            <a:pPr marL="0" indent="0">
              <a:lnSpc>
                <a:spcPts val="2850"/>
              </a:lnSpc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  <a:ea typeface="Source Sans Pro" pitchFamily="34" charset="-122"/>
              </a:rPr>
              <a:t>                                                           To: M.MUVENDIRAN.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  <a:ea typeface="Source Sans Pro" pitchFamily="34" charset="-122"/>
              </a:rPr>
              <a:t>                                            (Infosys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  <a:ea typeface="Source Sans Pro" pitchFamily="34" charset="-122"/>
              </a:rPr>
              <a:t>SpringBoard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  <a:ea typeface="Source Sans Pro" pitchFamily="34" charset="-122"/>
              </a:rPr>
              <a:t> Mentor)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335E1-330A-243E-960E-D636BD8320EC}"/>
              </a:ext>
            </a:extLst>
          </p:cNvPr>
          <p:cNvSpPr/>
          <p:nvPr/>
        </p:nvSpPr>
        <p:spPr>
          <a:xfrm>
            <a:off x="12526342" y="7393259"/>
            <a:ext cx="1906859" cy="735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6519" y="1399222"/>
            <a:ext cx="13177361" cy="6690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24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XGBoost, CatBoost, Random Forest, Decision Tree, SVM, Logistic Regression, LightGBM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726519" y="2283381"/>
            <a:ext cx="4254103" cy="1875830"/>
          </a:xfrm>
          <a:prstGeom prst="roundRect">
            <a:avLst>
              <a:gd name="adj" fmla="val 4648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41665" y="2498527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XGBoost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41665" y="2947511"/>
            <a:ext cx="3823811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Gradient boosting algorithm known for its accuracy and efficiency.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5188148" y="2283381"/>
            <a:ext cx="4254103" cy="1875830"/>
          </a:xfrm>
          <a:prstGeom prst="roundRect">
            <a:avLst>
              <a:gd name="adj" fmla="val 4648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403294" y="2498527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CatBoost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403294" y="2947511"/>
            <a:ext cx="3823811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Another powerful boosting algorithm that handles categorical features well.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9649778" y="2283381"/>
            <a:ext cx="4254103" cy="1875830"/>
          </a:xfrm>
          <a:prstGeom prst="roundRect">
            <a:avLst>
              <a:gd name="adj" fmla="val 4648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9864923" y="2498527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Random Forest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9864923" y="2947511"/>
            <a:ext cx="3823811" cy="996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Ensemble method that combines multiple decision trees to improve accuracy.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26519" y="4366736"/>
            <a:ext cx="4254103" cy="1875830"/>
          </a:xfrm>
          <a:prstGeom prst="roundRect">
            <a:avLst>
              <a:gd name="adj" fmla="val 4648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941665" y="4581882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Decision Tree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941665" y="5030867"/>
            <a:ext cx="3823811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Simple, interpretable model that splits data into branches based on features.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5188148" y="4366736"/>
            <a:ext cx="4254103" cy="1875830"/>
          </a:xfrm>
          <a:prstGeom prst="roundRect">
            <a:avLst>
              <a:gd name="adj" fmla="val 4648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5403294" y="4581882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SVM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5403294" y="5030867"/>
            <a:ext cx="3823811" cy="996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Powerful algorithm for finding the optimal hyperplane to separate data into classes.</a:t>
            </a:r>
            <a:endParaRPr lang="en-US" sz="1600" dirty="0"/>
          </a:p>
        </p:txBody>
      </p:sp>
      <p:sp>
        <p:nvSpPr>
          <p:cNvPr id="18" name="Shape 16"/>
          <p:cNvSpPr/>
          <p:nvPr/>
        </p:nvSpPr>
        <p:spPr>
          <a:xfrm>
            <a:off x="9649778" y="4366736"/>
            <a:ext cx="4254103" cy="1875830"/>
          </a:xfrm>
          <a:prstGeom prst="roundRect">
            <a:avLst>
              <a:gd name="adj" fmla="val 4648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9864923" y="4581882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Logistic Regression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9864923" y="5030867"/>
            <a:ext cx="3823811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Statistical model used for binary classification, often used as a baseline.</a:t>
            </a: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>
            <a:off x="726519" y="6450092"/>
            <a:ext cx="13177361" cy="1211461"/>
          </a:xfrm>
          <a:prstGeom prst="roundRect">
            <a:avLst>
              <a:gd name="adj" fmla="val 7197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20"/>
          <p:cNvSpPr/>
          <p:nvPr/>
        </p:nvSpPr>
        <p:spPr>
          <a:xfrm>
            <a:off x="941665" y="6665238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LightGBM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941665" y="7114223"/>
            <a:ext cx="12747069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Gradient boosting algorithm known for its speed and efficiency, especially with large datasets.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4063B3-8969-C831-D72C-D611EB45420C}"/>
              </a:ext>
            </a:extLst>
          </p:cNvPr>
          <p:cNvSpPr/>
          <p:nvPr/>
        </p:nvSpPr>
        <p:spPr>
          <a:xfrm>
            <a:off x="12789408" y="7869079"/>
            <a:ext cx="1643793" cy="26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0C163-D4AB-37FF-9ADA-266533575C44}"/>
              </a:ext>
            </a:extLst>
          </p:cNvPr>
          <p:cNvSpPr txBox="1"/>
          <p:nvPr/>
        </p:nvSpPr>
        <p:spPr>
          <a:xfrm>
            <a:off x="726519" y="583943"/>
            <a:ext cx="731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Merriweather Bold"/>
              </a:rPr>
              <a:t>Model Selection</a:t>
            </a:r>
            <a:endParaRPr lang="en-US" sz="4400" dirty="0">
              <a:latin typeface="Merriweather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330214" y="562808"/>
            <a:ext cx="7713821" cy="1276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Comparing Model Performance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6201489" y="2248257"/>
            <a:ext cx="3703677" cy="674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00"/>
              </a:lnSpc>
              <a:buNone/>
            </a:pPr>
            <a:r>
              <a:rPr lang="en-US" sz="53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95%</a:t>
            </a:r>
            <a:endParaRPr lang="en-US" sz="5300" dirty="0"/>
          </a:p>
        </p:txBody>
      </p:sp>
      <p:sp>
        <p:nvSpPr>
          <p:cNvPr id="5" name="Text 2"/>
          <p:cNvSpPr/>
          <p:nvPr/>
        </p:nvSpPr>
        <p:spPr>
          <a:xfrm>
            <a:off x="6776323" y="3177778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Accuracy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201489" y="3619500"/>
            <a:ext cx="3703677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Proportion of correctly classified transactions.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0211633" y="2248257"/>
            <a:ext cx="3703677" cy="674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00"/>
              </a:lnSpc>
              <a:buNone/>
            </a:pPr>
            <a:r>
              <a:rPr lang="en-US" sz="53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94%</a:t>
            </a:r>
            <a:endParaRPr lang="en-US" sz="5300" dirty="0"/>
          </a:p>
        </p:txBody>
      </p:sp>
      <p:sp>
        <p:nvSpPr>
          <p:cNvPr id="8" name="Text 5"/>
          <p:cNvSpPr/>
          <p:nvPr/>
        </p:nvSpPr>
        <p:spPr>
          <a:xfrm>
            <a:off x="10786467" y="3177778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Precision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0211633" y="3619500"/>
            <a:ext cx="3703677" cy="980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Proportion of correctly identified fraudulent transactions out of all predicted fraud cases.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6201489" y="5315069"/>
            <a:ext cx="3703677" cy="674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00"/>
              </a:lnSpc>
              <a:buNone/>
            </a:pPr>
            <a:r>
              <a:rPr lang="en-US" sz="53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86%</a:t>
            </a:r>
            <a:endParaRPr lang="en-US" sz="5300" dirty="0"/>
          </a:p>
        </p:txBody>
      </p:sp>
      <p:sp>
        <p:nvSpPr>
          <p:cNvPr id="11" name="Text 8"/>
          <p:cNvSpPr/>
          <p:nvPr/>
        </p:nvSpPr>
        <p:spPr>
          <a:xfrm>
            <a:off x="6776323" y="6244590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Recall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201489" y="6686312"/>
            <a:ext cx="3703677" cy="980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Proportion of correctly identified fraudulent transactions out of all actual fraud cases.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10211633" y="5315069"/>
            <a:ext cx="3703677" cy="674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00"/>
              </a:lnSpc>
              <a:buNone/>
            </a:pPr>
            <a:r>
              <a:rPr lang="en-US" sz="53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78%</a:t>
            </a:r>
            <a:endParaRPr lang="en-US" sz="5300" dirty="0"/>
          </a:p>
        </p:txBody>
      </p:sp>
      <p:sp>
        <p:nvSpPr>
          <p:cNvPr id="14" name="Text 11"/>
          <p:cNvSpPr/>
          <p:nvPr/>
        </p:nvSpPr>
        <p:spPr>
          <a:xfrm>
            <a:off x="10786467" y="6244590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F1-Score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0211633" y="6686312"/>
            <a:ext cx="3703677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Harmonic mean of precision and recall, providing a balanced metric.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DDEB-6DFC-248D-AECF-CFABC85D444F}"/>
              </a:ext>
            </a:extLst>
          </p:cNvPr>
          <p:cNvSpPr/>
          <p:nvPr/>
        </p:nvSpPr>
        <p:spPr>
          <a:xfrm>
            <a:off x="12526342" y="7393259"/>
            <a:ext cx="1906859" cy="735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8" name="Picture 17" descr="A table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DACFD448-6EAE-459C-F098-4CE66357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9" y="156119"/>
            <a:ext cx="6249000" cy="69360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5472"/>
            <a:ext cx="108780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Conclusion and Future Considerations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77879"/>
            <a:ext cx="2173724" cy="1669852"/>
          </a:xfrm>
          <a:prstGeom prst="roundRect">
            <a:avLst>
              <a:gd name="adj" fmla="val 570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28224" y="2686050"/>
            <a:ext cx="12989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304693"/>
            <a:ext cx="31724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Real-time Monitoring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2795111"/>
            <a:ext cx="1041546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Implementing real-time monitoring systems to detect and block fraudulent transactions immediately.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E5BEB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793790" y="3861078"/>
            <a:ext cx="4347567" cy="1669852"/>
          </a:xfrm>
          <a:prstGeom prst="roundRect">
            <a:avLst>
              <a:gd name="adj" fmla="val 570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28224" y="4469249"/>
            <a:ext cx="17145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Advanced Analytics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Utilizing advanced analytics techniques to identify subtle patterns and anomalies in transaction data.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515689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E5BEB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793790" y="5644277"/>
            <a:ext cx="6521410" cy="1669852"/>
          </a:xfrm>
          <a:prstGeom prst="roundRect">
            <a:avLst>
              <a:gd name="adj" fmla="val 570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28224" y="6252448"/>
            <a:ext cx="16049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871091"/>
            <a:ext cx="52330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Collaboration with Law Enforcement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361509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Working closely with law enforcement agencies to share information and coordinate efforts to combat fraud.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F544A-718A-609C-2800-1618B7349A78}"/>
              </a:ext>
            </a:extLst>
          </p:cNvPr>
          <p:cNvSpPr/>
          <p:nvPr/>
        </p:nvSpPr>
        <p:spPr>
          <a:xfrm>
            <a:off x="12526342" y="7393259"/>
            <a:ext cx="1906859" cy="735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FF403980-1F90-B6C6-BBB9-C9768D4D1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985" y="2093418"/>
            <a:ext cx="4042763" cy="404276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5990" y="0"/>
            <a:ext cx="9074410" cy="82296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9D61C-E001-0698-30C7-A3DC568C4A99}"/>
              </a:ext>
            </a:extLst>
          </p:cNvPr>
          <p:cNvSpPr txBox="1"/>
          <p:nvPr/>
        </p:nvSpPr>
        <p:spPr>
          <a:xfrm>
            <a:off x="6746473" y="915045"/>
            <a:ext cx="6779219" cy="3839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9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Raleway Bold"/>
              </a:rPr>
              <a:t>THANK YOU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61218" y="4851962"/>
            <a:ext cx="6364224" cy="21946"/>
          </a:xfrm>
          <a:custGeom>
            <a:avLst/>
            <a:gdLst>
              <a:gd name="connsiteX0" fmla="*/ 0 w 6364224"/>
              <a:gd name="connsiteY0" fmla="*/ 0 h 21946"/>
              <a:gd name="connsiteX1" fmla="*/ 636422 w 6364224"/>
              <a:gd name="connsiteY1" fmla="*/ 0 h 21946"/>
              <a:gd name="connsiteX2" fmla="*/ 1272845 w 6364224"/>
              <a:gd name="connsiteY2" fmla="*/ 0 h 21946"/>
              <a:gd name="connsiteX3" fmla="*/ 1909267 w 6364224"/>
              <a:gd name="connsiteY3" fmla="*/ 0 h 21946"/>
              <a:gd name="connsiteX4" fmla="*/ 2672974 w 6364224"/>
              <a:gd name="connsiteY4" fmla="*/ 0 h 21946"/>
              <a:gd name="connsiteX5" fmla="*/ 3373039 w 6364224"/>
              <a:gd name="connsiteY5" fmla="*/ 0 h 21946"/>
              <a:gd name="connsiteX6" fmla="*/ 3818534 w 6364224"/>
              <a:gd name="connsiteY6" fmla="*/ 0 h 21946"/>
              <a:gd name="connsiteX7" fmla="*/ 4391315 w 6364224"/>
              <a:gd name="connsiteY7" fmla="*/ 0 h 21946"/>
              <a:gd name="connsiteX8" fmla="*/ 5155021 w 6364224"/>
              <a:gd name="connsiteY8" fmla="*/ 0 h 21946"/>
              <a:gd name="connsiteX9" fmla="*/ 5791444 w 6364224"/>
              <a:gd name="connsiteY9" fmla="*/ 0 h 21946"/>
              <a:gd name="connsiteX10" fmla="*/ 6364224 w 6364224"/>
              <a:gd name="connsiteY10" fmla="*/ 0 h 21946"/>
              <a:gd name="connsiteX11" fmla="*/ 6364224 w 6364224"/>
              <a:gd name="connsiteY11" fmla="*/ 21946 h 21946"/>
              <a:gd name="connsiteX12" fmla="*/ 5855086 w 6364224"/>
              <a:gd name="connsiteY12" fmla="*/ 21946 h 21946"/>
              <a:gd name="connsiteX13" fmla="*/ 5091379 w 6364224"/>
              <a:gd name="connsiteY13" fmla="*/ 21946 h 21946"/>
              <a:gd name="connsiteX14" fmla="*/ 4582241 w 6364224"/>
              <a:gd name="connsiteY14" fmla="*/ 21946 h 21946"/>
              <a:gd name="connsiteX15" fmla="*/ 4136746 w 6364224"/>
              <a:gd name="connsiteY15" fmla="*/ 21946 h 21946"/>
              <a:gd name="connsiteX16" fmla="*/ 3691250 w 6364224"/>
              <a:gd name="connsiteY16" fmla="*/ 21946 h 21946"/>
              <a:gd name="connsiteX17" fmla="*/ 2991185 w 6364224"/>
              <a:gd name="connsiteY17" fmla="*/ 21946 h 21946"/>
              <a:gd name="connsiteX18" fmla="*/ 2545690 w 6364224"/>
              <a:gd name="connsiteY18" fmla="*/ 21946 h 21946"/>
              <a:gd name="connsiteX19" fmla="*/ 1909267 w 6364224"/>
              <a:gd name="connsiteY19" fmla="*/ 21946 h 21946"/>
              <a:gd name="connsiteX20" fmla="*/ 1400129 w 6364224"/>
              <a:gd name="connsiteY20" fmla="*/ 21946 h 21946"/>
              <a:gd name="connsiteX21" fmla="*/ 763707 w 6364224"/>
              <a:gd name="connsiteY21" fmla="*/ 21946 h 21946"/>
              <a:gd name="connsiteX22" fmla="*/ 0 w 6364224"/>
              <a:gd name="connsiteY22" fmla="*/ 21946 h 21946"/>
              <a:gd name="connsiteX23" fmla="*/ 0 w 6364224"/>
              <a:gd name="connsiteY23" fmla="*/ 0 h 2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64224" h="21946" fill="none" extrusionOk="0">
                <a:moveTo>
                  <a:pt x="0" y="0"/>
                </a:moveTo>
                <a:cubicBezTo>
                  <a:pt x="254636" y="-26860"/>
                  <a:pt x="338007" y="25477"/>
                  <a:pt x="636422" y="0"/>
                </a:cubicBezTo>
                <a:cubicBezTo>
                  <a:pt x="934837" y="-25477"/>
                  <a:pt x="1134750" y="21120"/>
                  <a:pt x="1272845" y="0"/>
                </a:cubicBezTo>
                <a:cubicBezTo>
                  <a:pt x="1410940" y="-21120"/>
                  <a:pt x="1643248" y="11336"/>
                  <a:pt x="1909267" y="0"/>
                </a:cubicBezTo>
                <a:cubicBezTo>
                  <a:pt x="2175286" y="-11336"/>
                  <a:pt x="2449559" y="-37182"/>
                  <a:pt x="2672974" y="0"/>
                </a:cubicBezTo>
                <a:cubicBezTo>
                  <a:pt x="2896389" y="37182"/>
                  <a:pt x="3204697" y="-22677"/>
                  <a:pt x="3373039" y="0"/>
                </a:cubicBezTo>
                <a:cubicBezTo>
                  <a:pt x="3541381" y="22677"/>
                  <a:pt x="3605751" y="10583"/>
                  <a:pt x="3818534" y="0"/>
                </a:cubicBezTo>
                <a:cubicBezTo>
                  <a:pt x="4031318" y="-10583"/>
                  <a:pt x="4256335" y="-23757"/>
                  <a:pt x="4391315" y="0"/>
                </a:cubicBezTo>
                <a:cubicBezTo>
                  <a:pt x="4526295" y="23757"/>
                  <a:pt x="4963384" y="11127"/>
                  <a:pt x="5155021" y="0"/>
                </a:cubicBezTo>
                <a:cubicBezTo>
                  <a:pt x="5346658" y="-11127"/>
                  <a:pt x="5634175" y="12450"/>
                  <a:pt x="5791444" y="0"/>
                </a:cubicBezTo>
                <a:cubicBezTo>
                  <a:pt x="5948713" y="-12450"/>
                  <a:pt x="6127408" y="-24880"/>
                  <a:pt x="6364224" y="0"/>
                </a:cubicBezTo>
                <a:cubicBezTo>
                  <a:pt x="6365095" y="9070"/>
                  <a:pt x="6363537" y="12515"/>
                  <a:pt x="6364224" y="21946"/>
                </a:cubicBezTo>
                <a:cubicBezTo>
                  <a:pt x="6166213" y="46231"/>
                  <a:pt x="6042443" y="1748"/>
                  <a:pt x="5855086" y="21946"/>
                </a:cubicBezTo>
                <a:cubicBezTo>
                  <a:pt x="5667729" y="42144"/>
                  <a:pt x="5325001" y="-3882"/>
                  <a:pt x="5091379" y="21946"/>
                </a:cubicBezTo>
                <a:cubicBezTo>
                  <a:pt x="4857757" y="47774"/>
                  <a:pt x="4801942" y="24656"/>
                  <a:pt x="4582241" y="21946"/>
                </a:cubicBezTo>
                <a:cubicBezTo>
                  <a:pt x="4362540" y="19236"/>
                  <a:pt x="4338773" y="42039"/>
                  <a:pt x="4136746" y="21946"/>
                </a:cubicBezTo>
                <a:cubicBezTo>
                  <a:pt x="3934719" y="1853"/>
                  <a:pt x="3833307" y="9427"/>
                  <a:pt x="3691250" y="21946"/>
                </a:cubicBezTo>
                <a:cubicBezTo>
                  <a:pt x="3549193" y="34465"/>
                  <a:pt x="3253920" y="36017"/>
                  <a:pt x="2991185" y="21946"/>
                </a:cubicBezTo>
                <a:cubicBezTo>
                  <a:pt x="2728451" y="7875"/>
                  <a:pt x="2682613" y="11949"/>
                  <a:pt x="2545690" y="21946"/>
                </a:cubicBezTo>
                <a:cubicBezTo>
                  <a:pt x="2408768" y="31943"/>
                  <a:pt x="2093037" y="-7562"/>
                  <a:pt x="1909267" y="21946"/>
                </a:cubicBezTo>
                <a:cubicBezTo>
                  <a:pt x="1725497" y="51454"/>
                  <a:pt x="1542853" y="38909"/>
                  <a:pt x="1400129" y="21946"/>
                </a:cubicBezTo>
                <a:cubicBezTo>
                  <a:pt x="1257405" y="4983"/>
                  <a:pt x="1057840" y="49791"/>
                  <a:pt x="763707" y="21946"/>
                </a:cubicBezTo>
                <a:cubicBezTo>
                  <a:pt x="469574" y="-5899"/>
                  <a:pt x="198371" y="12019"/>
                  <a:pt x="0" y="21946"/>
                </a:cubicBezTo>
                <a:cubicBezTo>
                  <a:pt x="-1083" y="15408"/>
                  <a:pt x="-248" y="9823"/>
                  <a:pt x="0" y="0"/>
                </a:cubicBezTo>
                <a:close/>
              </a:path>
              <a:path w="6364224" h="21946" stroke="0" extrusionOk="0">
                <a:moveTo>
                  <a:pt x="0" y="0"/>
                </a:moveTo>
                <a:cubicBezTo>
                  <a:pt x="169266" y="-20134"/>
                  <a:pt x="290372" y="-18812"/>
                  <a:pt x="572780" y="0"/>
                </a:cubicBezTo>
                <a:cubicBezTo>
                  <a:pt x="855188" y="18812"/>
                  <a:pt x="880011" y="-16733"/>
                  <a:pt x="1018276" y="0"/>
                </a:cubicBezTo>
                <a:cubicBezTo>
                  <a:pt x="1156541" y="16733"/>
                  <a:pt x="1410908" y="15509"/>
                  <a:pt x="1781983" y="0"/>
                </a:cubicBezTo>
                <a:cubicBezTo>
                  <a:pt x="2153058" y="-15509"/>
                  <a:pt x="2069949" y="7466"/>
                  <a:pt x="2354763" y="0"/>
                </a:cubicBezTo>
                <a:cubicBezTo>
                  <a:pt x="2639577" y="-7466"/>
                  <a:pt x="2803268" y="-7428"/>
                  <a:pt x="2927543" y="0"/>
                </a:cubicBezTo>
                <a:cubicBezTo>
                  <a:pt x="3051818" y="7428"/>
                  <a:pt x="3465189" y="-1037"/>
                  <a:pt x="3691250" y="0"/>
                </a:cubicBezTo>
                <a:cubicBezTo>
                  <a:pt x="3917311" y="1037"/>
                  <a:pt x="4056250" y="-1739"/>
                  <a:pt x="4200388" y="0"/>
                </a:cubicBezTo>
                <a:cubicBezTo>
                  <a:pt x="4344526" y="1739"/>
                  <a:pt x="4599650" y="-28856"/>
                  <a:pt x="4964095" y="0"/>
                </a:cubicBezTo>
                <a:cubicBezTo>
                  <a:pt x="5328540" y="28856"/>
                  <a:pt x="5553186" y="3882"/>
                  <a:pt x="5727802" y="0"/>
                </a:cubicBezTo>
                <a:cubicBezTo>
                  <a:pt x="5902418" y="-3882"/>
                  <a:pt x="6216780" y="24654"/>
                  <a:pt x="6364224" y="0"/>
                </a:cubicBezTo>
                <a:cubicBezTo>
                  <a:pt x="6363192" y="10461"/>
                  <a:pt x="6363937" y="11878"/>
                  <a:pt x="6364224" y="21946"/>
                </a:cubicBezTo>
                <a:cubicBezTo>
                  <a:pt x="6092448" y="41842"/>
                  <a:pt x="5904690" y="1145"/>
                  <a:pt x="5664159" y="21946"/>
                </a:cubicBezTo>
                <a:cubicBezTo>
                  <a:pt x="5423628" y="42747"/>
                  <a:pt x="5139141" y="30515"/>
                  <a:pt x="4900452" y="21946"/>
                </a:cubicBezTo>
                <a:cubicBezTo>
                  <a:pt x="4661763" y="13377"/>
                  <a:pt x="4362561" y="5235"/>
                  <a:pt x="4136746" y="21946"/>
                </a:cubicBezTo>
                <a:cubicBezTo>
                  <a:pt x="3910931" y="38657"/>
                  <a:pt x="3829044" y="-1010"/>
                  <a:pt x="3627608" y="21946"/>
                </a:cubicBezTo>
                <a:cubicBezTo>
                  <a:pt x="3426172" y="44902"/>
                  <a:pt x="3265136" y="35009"/>
                  <a:pt x="2991185" y="21946"/>
                </a:cubicBezTo>
                <a:cubicBezTo>
                  <a:pt x="2717234" y="8883"/>
                  <a:pt x="2483686" y="172"/>
                  <a:pt x="2227478" y="21946"/>
                </a:cubicBezTo>
                <a:cubicBezTo>
                  <a:pt x="1971270" y="43720"/>
                  <a:pt x="1840784" y="-7146"/>
                  <a:pt x="1591056" y="21946"/>
                </a:cubicBezTo>
                <a:cubicBezTo>
                  <a:pt x="1341328" y="51038"/>
                  <a:pt x="1366742" y="32355"/>
                  <a:pt x="1145560" y="21946"/>
                </a:cubicBezTo>
                <a:cubicBezTo>
                  <a:pt x="924378" y="11537"/>
                  <a:pt x="797121" y="31814"/>
                  <a:pt x="636422" y="21946"/>
                </a:cubicBezTo>
                <a:cubicBezTo>
                  <a:pt x="475723" y="12078"/>
                  <a:pt x="193939" y="41432"/>
                  <a:pt x="0" y="21946"/>
                </a:cubicBezTo>
                <a:cubicBezTo>
                  <a:pt x="-327" y="16490"/>
                  <a:pt x="734" y="1047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37640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What is Credit Card Fraud?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Credit card fraud refers to the unauthorized use of a credit card to make purchases or withdraw cash without the cardholder's consent. It's a significant problem that costs billions of dollars each year.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Types of Fraud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Credit card fraud can take many forms, including stolen cards, counterfeit cards, identity theft, and unauthorized online transactions.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DB9679-8186-279B-C6C5-267144CC15CC}"/>
              </a:ext>
            </a:extLst>
          </p:cNvPr>
          <p:cNvSpPr/>
          <p:nvPr/>
        </p:nvSpPr>
        <p:spPr>
          <a:xfrm>
            <a:off x="12526342" y="7393259"/>
            <a:ext cx="1906859" cy="735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2964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Importance of Credit Card Fraud Detection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25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70955" y="3027521"/>
            <a:ext cx="15585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9425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Financial Losses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43292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Fraudulent transactions result in significant financial losses for both individuals and financial institutions.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9425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37628" y="3027521"/>
            <a:ext cx="20585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942511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Damaged Reputation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78725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Fraud can damage the reputation of businesses and financial institutions, leading to loss of trust and customer confidence.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608373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52619" y="6168747"/>
            <a:ext cx="19264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60837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Increased Costs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574155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Banks and businesses incur significant costs associated with investigating and resolving fraudulent claims.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4219" y="52398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Data Preprocessing using Python on Credit Card Dataset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604219" y="23077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Data Acquisition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04219" y="280200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first step involves acquiring a comprehensive dataset of credit card transactions. This dataset should include both legitimate and fraudulent transactions.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8424711" y="41219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8385691" y="447623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cleaning is essential to remove noise and inconsistencies from the dataset. This includes handling missing values, removing duplicates, and correcting errors.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0BE65F-D1E4-E0CB-49EF-F63809ABCBF5}"/>
              </a:ext>
            </a:extLst>
          </p:cNvPr>
          <p:cNvSpPr/>
          <p:nvPr/>
        </p:nvSpPr>
        <p:spPr>
          <a:xfrm>
            <a:off x="12526342" y="7393259"/>
            <a:ext cx="1906859" cy="735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C5A13-85A3-437E-AC5C-50440320DA2F}"/>
              </a:ext>
            </a:extLst>
          </p:cNvPr>
          <p:cNvSpPr txBox="1"/>
          <p:nvPr/>
        </p:nvSpPr>
        <p:spPr>
          <a:xfrm>
            <a:off x="501805" y="4141160"/>
            <a:ext cx="7315200" cy="412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800" b="1" kern="0" spc="-22" dirty="0"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Class</a:t>
            </a:r>
            <a:r>
              <a:rPr lang="en-US" sz="18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</a:t>
            </a:r>
            <a:r>
              <a:rPr lang="en-US" sz="1800" b="1" kern="0" spc="-22" dirty="0"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Imbalance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87EDA-1956-1A34-0F95-6DDE15A42001}"/>
              </a:ext>
            </a:extLst>
          </p:cNvPr>
          <p:cNvSpPr txBox="1"/>
          <p:nvPr/>
        </p:nvSpPr>
        <p:spPr>
          <a:xfrm>
            <a:off x="393063" y="4422248"/>
            <a:ext cx="7315200" cy="154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used techniques like oversampling and </a:t>
            </a:r>
            <a:r>
              <a:rPr lang="en-US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undersampling</a:t>
            </a: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balance the number of fraudulent and legitimate transactions in our dataset. This ensured that our model could effectively learn to identify fraud without being biased toward the majority class.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6FEF9-870A-DF7D-A41A-908D16AA55D5}"/>
              </a:ext>
            </a:extLst>
          </p:cNvPr>
          <p:cNvSpPr txBox="1"/>
          <p:nvPr/>
        </p:nvSpPr>
        <p:spPr>
          <a:xfrm>
            <a:off x="8385691" y="1959673"/>
            <a:ext cx="7315200" cy="412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800" b="1" kern="0" spc="-22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Handling Missing Values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E9EC7-D3AB-116B-30AB-6BDBD75C89A7}"/>
              </a:ext>
            </a:extLst>
          </p:cNvPr>
          <p:cNvSpPr txBox="1"/>
          <p:nvPr/>
        </p:nvSpPr>
        <p:spPr>
          <a:xfrm>
            <a:off x="8385691" y="2368671"/>
            <a:ext cx="7850458" cy="80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Missing values are addressed through techniques like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imputation or deletion, ensuring data integrity.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59518"/>
            <a:ext cx="73729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Exploratory Data Analysis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90845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702248"/>
            <a:ext cx="29046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192667"/>
            <a:ext cx="36080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process involves extracting meaningful features from the raw data to improve model performance.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290845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3702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Data Visualization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4192667"/>
            <a:ext cx="360818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visualization tools are used to gain insights into the characteristics of fraudulent transactions and explore potential relationships between features.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9" y="438150"/>
            <a:ext cx="13400936" cy="250718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05D24-2062-6DC9-3B2C-90BE00F86EAD}"/>
              </a:ext>
            </a:extLst>
          </p:cNvPr>
          <p:cNvSpPr txBox="1"/>
          <p:nvPr/>
        </p:nvSpPr>
        <p:spPr>
          <a:xfrm>
            <a:off x="1261872" y="704186"/>
            <a:ext cx="4389120" cy="1975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Merriweather Bold"/>
                <a:ea typeface="+mj-ea"/>
                <a:cs typeface="+mj-cs"/>
                <a:sym typeface="Raleway Bold"/>
              </a:rPr>
              <a:t> DATA EXPLORATION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89" y="1269286"/>
            <a:ext cx="153619" cy="8449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92249" y="1680766"/>
            <a:ext cx="1755648" cy="2194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84879-45F6-5439-606C-304E18BC639C}"/>
              </a:ext>
            </a:extLst>
          </p:cNvPr>
          <p:cNvSpPr txBox="1"/>
          <p:nvPr/>
        </p:nvSpPr>
        <p:spPr>
          <a:xfrm>
            <a:off x="6300127" y="704186"/>
            <a:ext cx="7328090" cy="1975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718948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ym typeface="Now Bold"/>
              </a:rPr>
              <a:t>Dataset Overview:</a:t>
            </a:r>
          </a:p>
          <a:p>
            <a:pPr marL="1437897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ym typeface="Now"/>
              </a:rPr>
              <a:t>Total transactions: 29,704</a:t>
            </a:r>
          </a:p>
          <a:p>
            <a:pPr marL="1437897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ym typeface="Now"/>
              </a:rPr>
              <a:t>Fraudulent transactions: 108</a:t>
            </a:r>
          </a:p>
          <a:p>
            <a:pPr marL="718948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ym typeface="Now Bold"/>
              </a:rPr>
              <a:t>Techniques Used:</a:t>
            </a:r>
          </a:p>
          <a:p>
            <a:pPr marL="1437897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ym typeface="Now"/>
              </a:rPr>
              <a:t>Identifying null values and handling missing data.</a:t>
            </a:r>
          </a:p>
          <a:p>
            <a:pPr marL="1437897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ym typeface="Now"/>
              </a:rPr>
              <a:t>Exploratory Data Analysis (EDA) for insights:</a:t>
            </a:r>
          </a:p>
          <a:p>
            <a:pPr marL="1437897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ym typeface="Now"/>
              </a:rPr>
              <a:t>Class distribution.</a:t>
            </a:r>
          </a:p>
          <a:p>
            <a:pPr marL="1437897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ym typeface="Now"/>
              </a:rPr>
              <a:t>Correlation matrix.</a:t>
            </a:r>
          </a:p>
          <a:p>
            <a:pPr marL="1437897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ym typeface="Now"/>
              </a:rPr>
              <a:t>Outlier detection.</a:t>
            </a:r>
          </a:p>
        </p:txBody>
      </p:sp>
      <p:pic>
        <p:nvPicPr>
          <p:cNvPr id="7" name="Picture 6" descr="A green circle with a red line&#10;&#10;Description automatically generated">
            <a:extLst>
              <a:ext uri="{FF2B5EF4-FFF2-40B4-BE49-F238E27FC236}">
                <a16:creationId xmlns:a16="http://schemas.microsoft.com/office/drawing/2014/main" id="{6BDF77E9-8F39-2699-618A-17C6213E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16" y="3275275"/>
            <a:ext cx="3867089" cy="4180637"/>
          </a:xfrm>
          <a:prstGeom prst="rect">
            <a:avLst/>
          </a:prstGeom>
        </p:spPr>
      </p:pic>
      <p:pic>
        <p:nvPicPr>
          <p:cNvPr id="9" name="Picture 8" descr="A graph with a blue bar&#10;&#10;Description automatically generated">
            <a:extLst>
              <a:ext uri="{FF2B5EF4-FFF2-40B4-BE49-F238E27FC236}">
                <a16:creationId xmlns:a16="http://schemas.microsoft.com/office/drawing/2014/main" id="{F8ACBE6A-200B-D7F7-6CC2-BF16047E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226" y="3344777"/>
            <a:ext cx="5707353" cy="41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3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F0F9CE-E4C0-3936-9E51-AD0F90C764CF}"/>
              </a:ext>
            </a:extLst>
          </p:cNvPr>
          <p:cNvSpPr txBox="1"/>
          <p:nvPr/>
        </p:nvSpPr>
        <p:spPr>
          <a:xfrm>
            <a:off x="234176" y="172173"/>
            <a:ext cx="731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>
                <a:latin typeface="Merriweather Bold"/>
              </a:rPr>
              <a:t>Data Pre-processing</a:t>
            </a:r>
            <a:endParaRPr lang="en-US" sz="4400" dirty="0">
              <a:latin typeface="Merriweather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C12FA-EEFD-F756-C7FD-E25A49238609}"/>
              </a:ext>
            </a:extLst>
          </p:cNvPr>
          <p:cNvSpPr txBox="1"/>
          <p:nvPr/>
        </p:nvSpPr>
        <p:spPr>
          <a:xfrm>
            <a:off x="370779" y="941614"/>
            <a:ext cx="73207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Steps Taken: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Identified and handled null values.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Balanced class distribution using SMOTE (Synthetic Minority  Oversampling   Technique).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Result:</a:t>
            </a:r>
            <a:r>
              <a:rPr lang="en-US" sz="2000" dirty="0"/>
              <a:t> Resampled class distribution: 23,763 for each class.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56137-28ED-3708-6E56-8537A3B0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9" y="3690186"/>
            <a:ext cx="6944421" cy="135730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A1DEA60-4ADB-86D8-A21B-35AF22DEB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66" y="5443108"/>
            <a:ext cx="2385060" cy="158496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EE6B374-9550-15DD-9D39-0C1294DB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79" y="664464"/>
            <a:ext cx="5912228" cy="6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1733CE-72F8-B99F-93D0-3B769E2738F6}"/>
              </a:ext>
            </a:extLst>
          </p:cNvPr>
          <p:cNvSpPr txBox="1"/>
          <p:nvPr/>
        </p:nvSpPr>
        <p:spPr>
          <a:xfrm>
            <a:off x="278781" y="194476"/>
            <a:ext cx="731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Merriweather Bold"/>
              </a:rPr>
              <a:t>Feature Selection</a:t>
            </a:r>
            <a:endParaRPr lang="en-US" sz="4400" dirty="0">
              <a:latin typeface="Merriweather Bold"/>
            </a:endParaRPr>
          </a:p>
        </p:txBody>
      </p:sp>
      <p:pic>
        <p:nvPicPr>
          <p:cNvPr id="4" name="Picture 3" descr="A blue and red grid with a red line&#10;&#10;Description automatically generated">
            <a:extLst>
              <a:ext uri="{FF2B5EF4-FFF2-40B4-BE49-F238E27FC236}">
                <a16:creationId xmlns:a16="http://schemas.microsoft.com/office/drawing/2014/main" id="{5366C421-7317-FEA9-56A0-A8EC38C1B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469016"/>
            <a:ext cx="7551680" cy="72915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03FCD-0690-D3F6-46A0-7F06608ED886}"/>
              </a:ext>
            </a:extLst>
          </p:cNvPr>
          <p:cNvSpPr txBox="1"/>
          <p:nvPr/>
        </p:nvSpPr>
        <p:spPr>
          <a:xfrm>
            <a:off x="278781" y="963917"/>
            <a:ext cx="73152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Correlation Heatmap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to analyze correlations between features </a:t>
            </a:r>
          </a:p>
          <a:p>
            <a:pPr>
              <a:lnSpc>
                <a:spcPct val="150000"/>
              </a:lnSpc>
            </a:pPr>
            <a:r>
              <a:rPr lang="en-US" dirty="0"/>
              <a:t>     and the target variable.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Helped identify features most related to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fraudulent transactions.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C7371-C1BF-911C-2433-817DB83B8279}"/>
              </a:ext>
            </a:extLst>
          </p:cNvPr>
          <p:cNvSpPr txBox="1"/>
          <p:nvPr/>
        </p:nvSpPr>
        <p:spPr>
          <a:xfrm>
            <a:off x="345688" y="3209690"/>
            <a:ext cx="7315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Co-Relation Map calculates the correlations between numerical features in a dataset, visualizes those correlations using a</a:t>
            </a: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Heatmap with annotations and a color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scheme,and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then displays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resulting plot. </a:t>
            </a:r>
          </a:p>
          <a:p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type of visualization is very useful for quickly identifying 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strong relationships between different features in a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4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1059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Machine Learning Models for Fraud Detection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3781782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9427" y="4046101"/>
            <a:ext cx="12989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4008596"/>
            <a:ext cx="29198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Supervised Learning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4602837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E5BEB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646414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68591" y="4823579"/>
            <a:ext cx="17145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33304" y="4873228"/>
            <a:ext cx="36305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Classification Algorithms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5467469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E5BEB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11046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4068" y="5688211"/>
            <a:ext cx="16049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7509272" y="5737860"/>
            <a:ext cx="33812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Fraud Detection Models</a:t>
            </a: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16A8C-F9DD-5EEC-EA04-9CF8A2BC5D8E}"/>
              </a:ext>
            </a:extLst>
          </p:cNvPr>
          <p:cNvSpPr/>
          <p:nvPr/>
        </p:nvSpPr>
        <p:spPr>
          <a:xfrm>
            <a:off x="12526342" y="7393259"/>
            <a:ext cx="1906859" cy="735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110</TotalTime>
  <Words>781</Words>
  <Application>Microsoft Office PowerPoint</Application>
  <PresentationFormat>Custom</PresentationFormat>
  <Paragraphs>120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Open Sans</vt:lpstr>
      <vt:lpstr>Aptos</vt:lpstr>
      <vt:lpstr>Montserrat Bold</vt:lpstr>
      <vt:lpstr>Now</vt:lpstr>
      <vt:lpstr>Now Bold</vt:lpstr>
      <vt:lpstr>Source Sans Pro</vt:lpstr>
      <vt:lpstr>Merriweather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Dhanush Tadisetti</cp:lastModifiedBy>
  <cp:revision>4</cp:revision>
  <dcterms:created xsi:type="dcterms:W3CDTF">2024-12-31T10:12:10Z</dcterms:created>
  <dcterms:modified xsi:type="dcterms:W3CDTF">2025-01-02T15:32:03Z</dcterms:modified>
</cp:coreProperties>
</file>