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C0D796-98D5-CE64-FA20-187E62A4E1AC}">
  <a:tblStyle styleId="{40C0D796-98D5-CE64-FA20-187E62A4E1AC}"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round/>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383A-4238-BF92-B31A7199EA23}"/>
            </c:ext>
          </c:extLst>
        </c:ser>
        <c:ser>
          <c:idx val="1"/>
          <c:order val="1"/>
          <c:tx>
            <c:strRef>
              <c:f>Sheet3!$C$1:$C$4</c:f>
              <c:strCache>
                <c:ptCount val="4"/>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383A-4238-BF92-B31A7199EA23}"/>
            </c:ext>
          </c:extLst>
        </c:ser>
        <c:ser>
          <c:idx val="2"/>
          <c:order val="2"/>
          <c:tx>
            <c:strRef>
              <c:f>Sheet3!$D$1:$D$4</c:f>
              <c:strCache>
                <c:ptCount val="4"/>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383A-4238-BF92-B31A7199EA23}"/>
            </c:ext>
          </c:extLst>
        </c:ser>
        <c:ser>
          <c:idx val="3"/>
          <c:order val="3"/>
          <c:tx>
            <c:strRef>
              <c:f>Sheet3!$E$1:$E$4</c:f>
              <c:strCache>
                <c:ptCount val="4"/>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383A-4238-BF92-B31A7199EA23}"/>
            </c:ext>
          </c:extLst>
        </c:ser>
        <c:ser>
          <c:idx val="4"/>
          <c:order val="4"/>
          <c:tx>
            <c:strRef>
              <c:f>Sheet3!$F$1:$F$4</c:f>
              <c:strCache>
                <c:ptCount val="4"/>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383A-4238-BF92-B31A7199EA23}"/>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430011" y="1203915"/>
      <a:ext cx="5485967" cy="3609973"/>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4"/>
            <a:ext cx="10363198" cy="1470024"/>
          </a:xfrm>
        </p:spPr>
        <p:txBody>
          <a:bodyPr/>
          <a:lstStyle>
            <a:lvl1pPr algn="ctr">
              <a:defRPr b="1"/>
            </a:lvl1pPr>
          </a:lstStyle>
          <a:p>
            <a:pPr>
              <a:defRPr/>
            </a:pPr>
            <a:r>
              <a:rPr lang="ru-RU"/>
              <a:t>Образец заголовка</a:t>
            </a:r>
          </a:p>
        </p:txBody>
      </p:sp>
      <p:sp>
        <p:nvSpPr>
          <p:cNvPr id="3"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8" y="274637"/>
            <a:ext cx="2743200" cy="5851524"/>
          </a:xfrm>
        </p:spPr>
        <p:txBody>
          <a:bodyPr vert="eaVert"/>
          <a:lstStyle>
            <a:lvl1pPr algn="ctr">
              <a:defRPr/>
            </a:lvl1pPr>
          </a:lstStyle>
          <a:p>
            <a:pPr>
              <a:defRPr/>
            </a:pPr>
            <a:r>
              <a:rPr lang="ru-RU"/>
              <a:t>Образец заголовка</a:t>
            </a:r>
          </a:p>
        </p:txBody>
      </p:sp>
      <p:sp>
        <p:nvSpPr>
          <p:cNvPr id="3" name="Вертикальный текст 2"/>
          <p:cNvSpPr>
            <a:spLocks noGrp="1"/>
          </p:cNvSpPr>
          <p:nvPr>
            <p:ph type="body" orient="vert" idx="1"/>
          </p:nvPr>
        </p:nvSpPr>
        <p:spPr bwMode="auto">
          <a:xfrm>
            <a:off x="609598" y="274637"/>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2" y="4406900"/>
            <a:ext cx="10363198" cy="1362073"/>
          </a:xfrm>
        </p:spPr>
        <p:txBody>
          <a:bodyPr anchor="t"/>
          <a:lstStyle>
            <a:lvl1pPr algn="l">
              <a:defRPr sz="4000" b="1" cap="all"/>
            </a:lvl1pPr>
          </a:lstStyle>
          <a:p>
            <a:pPr>
              <a:defRPr/>
            </a:pPr>
            <a:r>
              <a:rPr lang="ru-RU"/>
              <a:t>Образец заголовка</a:t>
            </a:r>
          </a:p>
        </p:txBody>
      </p:sp>
      <p:sp>
        <p:nvSpPr>
          <p:cNvPr id="3"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Дата 4"/>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p>
        </p:txBody>
      </p:sp>
      <p:sp>
        <p:nvSpPr>
          <p:cNvPr id="3"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6"/>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Дата 2"/>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8"/>
            <a:ext cx="3552393" cy="1162049"/>
          </a:xfrm>
        </p:spPr>
        <p:txBody>
          <a:bodyPr anchor="b"/>
          <a:lstStyle>
            <a:lvl1pPr algn="l">
              <a:defRPr sz="2000" b="1"/>
            </a:lvl1pPr>
          </a:lstStyle>
          <a:p>
            <a:pPr>
              <a:defRPr/>
            </a:pPr>
            <a:r>
              <a:rPr lang="ru-RU"/>
              <a:t>Образец заголовка</a:t>
            </a:r>
          </a:p>
        </p:txBody>
      </p:sp>
      <p:sp>
        <p:nvSpPr>
          <p:cNvPr id="3"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8" cy="566737"/>
          </a:xfrm>
        </p:spPr>
        <p:txBody>
          <a:bodyPr anchor="b"/>
          <a:lstStyle>
            <a:lvl1pPr algn="l">
              <a:defRPr sz="2000" b="1"/>
            </a:lvl1pPr>
          </a:lstStyle>
          <a:p>
            <a:pPr>
              <a:defRPr/>
            </a:pPr>
            <a:r>
              <a:rPr lang="ru-RU"/>
              <a:t>Образец заголовка</a:t>
            </a:r>
          </a:p>
        </p:txBody>
      </p:sp>
      <p:sp>
        <p:nvSpPr>
          <p:cNvPr id="3"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11.09.2024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6"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Grp="1" noChangeArrowheads="1"/>
          </p:cNvSpPr>
          <p:nvPr userDrawn="1"/>
        </p:nvSpPr>
        <p:spPr bwMode="auto">
          <a:xfrm>
            <a:off x="0" y="0"/>
            <a:ext cx="12191998" cy="6858000"/>
          </a:xfrm>
        </p:spPr>
      </p:sp>
      <p:sp>
        <p:nvSpPr>
          <p:cNvPr id="48"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pPr>
              <a:defRPr/>
            </a:pPr>
            <a:r>
              <a:rPr lang="ru-RU"/>
              <a:t>Образец заголовка</a:t>
            </a:r>
          </a:p>
        </p:txBody>
      </p:sp>
      <p:sp>
        <p:nvSpPr>
          <p:cNvPr id="6"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a:t>
            </a:fld>
            <a:endParaRPr lang="ru-RU"/>
          </a:p>
        </p:txBody>
      </p:sp>
      <p:sp>
        <p:nvSpPr>
          <p:cNvPr id="4"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11.09.2024</a:t>
            </a:fld>
            <a:endParaRPr lang="ru-RU"/>
          </a:p>
        </p:txBody>
      </p:sp>
      <p:sp>
        <p:nvSpPr>
          <p:cNvPr id="5"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8049270" y="4334197"/>
            <a:ext cx="3855202" cy="2204714"/>
            <a:chOff x="0" y="0"/>
            <a:chExt cx="3855202" cy="2204714"/>
          </a:xfrm>
        </p:grpSpPr>
        <p:sp>
          <p:nvSpPr>
            <p:cNvPr id="3"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pPr>
                <a:defRPr/>
              </a:pPr>
              <a:endParaRPr/>
            </a:p>
          </p:txBody>
        </p:sp>
        <p:sp>
          <p:nvSpPr>
            <p:cNvPr id="4"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pPr>
                <a:defRPr/>
              </a:pPr>
              <a:endParaRPr/>
            </a:p>
          </p:txBody>
        </p:sp>
      </p:grpSp>
      <p:sp>
        <p:nvSpPr>
          <p:cNvPr id="5"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pPr>
              <a:defRPr/>
            </a:pPr>
            <a:endParaRPr/>
          </a:p>
        </p:txBody>
      </p:sp>
      <p:sp>
        <p:nvSpPr>
          <p:cNvPr id="7"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defRPr/>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a:t>
            </a:fld>
            <a:endParaRPr spc="10"/>
          </a:p>
        </p:txBody>
      </p:sp>
      <p:sp>
        <p:nvSpPr>
          <p:cNvPr id="14" name="TextBox 13"/>
          <p:cNvSpPr txBox="1"/>
          <p:nvPr/>
        </p:nvSpPr>
        <p:spPr bwMode="auto">
          <a:xfrm>
            <a:off x="2877529" y="2800635"/>
            <a:ext cx="8199418" cy="2590835"/>
          </a:xfrm>
          <a:prstGeom prst="rect">
            <a:avLst/>
          </a:prstGeom>
          <a:noFill/>
        </p:spPr>
        <p:txBody>
          <a:bodyPr wrap="square" rtlCol="0">
            <a:spAutoFit/>
          </a:bodyPr>
          <a:lstStyle/>
          <a:p>
            <a:pPr>
              <a:defRPr/>
            </a:pPr>
            <a:r>
              <a:rPr lang="en-US" sz="2800" b="1" dirty="0">
                <a:latin typeface="Asana Math"/>
                <a:cs typeface="Asana Math"/>
              </a:rPr>
              <a:t>STUDENT NAME : DHANUSH V</a:t>
            </a:r>
            <a:endParaRPr sz="2800" b="1" dirty="0">
              <a:latin typeface="Asana Math"/>
              <a:cs typeface="Asana Math"/>
            </a:endParaRPr>
          </a:p>
          <a:p>
            <a:pPr>
              <a:defRPr/>
            </a:pPr>
            <a:r>
              <a:rPr lang="en-US" sz="2800" b="1" dirty="0">
                <a:latin typeface="Asana Math"/>
                <a:cs typeface="Asana Math"/>
              </a:rPr>
              <a:t>REGISTER NO : 312203023 / U/COM-CA/22/09</a:t>
            </a:r>
            <a:endParaRPr sz="2800" b="1" dirty="0">
              <a:latin typeface="Asana Math"/>
              <a:cs typeface="Asana Math"/>
            </a:endParaRPr>
          </a:p>
          <a:p>
            <a:pPr>
              <a:defRPr/>
            </a:pPr>
            <a:r>
              <a:rPr lang="en-US" sz="2800" b="1" dirty="0">
                <a:latin typeface="Asana Math"/>
                <a:cs typeface="Asana Math"/>
              </a:rPr>
              <a:t>DEPARTMENT :  B-COM (CA)</a:t>
            </a:r>
            <a:endParaRPr sz="2800" b="1" dirty="0">
              <a:latin typeface="Asana Math"/>
              <a:cs typeface="Asana Math"/>
            </a:endParaRPr>
          </a:p>
          <a:p>
            <a:pPr>
              <a:defRPr/>
            </a:pPr>
            <a:r>
              <a:rPr lang="en-US" sz="2800" b="1" dirty="0">
                <a:latin typeface="Asana Math"/>
                <a:cs typeface="Asana Math"/>
              </a:rPr>
              <a:t>COLLEGE : ASAN MEMORIAL COLLEGE OF 			ARTS AND SCIENCE</a:t>
            </a:r>
            <a:endParaRPr sz="2600" b="1" dirty="0">
              <a:latin typeface="Asana Math"/>
              <a:cs typeface="Asana Math"/>
            </a:endParaRPr>
          </a:p>
          <a:p>
            <a:pPr>
              <a:defRPr/>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pPr>
              <a:defRPr/>
            </a:pPr>
            <a:endParaRPr/>
          </a:p>
        </p:txBody>
      </p:sp>
      <p:pic>
        <p:nvPicPr>
          <p:cNvPr id="6" name="object 6"/>
          <p:cNvPicPr/>
          <p:nvPr/>
        </p:nvPicPr>
        <p:blipFill>
          <a:blip r:embed="rId2"/>
          <a:stretch/>
        </p:blipFill>
        <p:spPr bwMode="auto">
          <a:xfrm rot="3367236">
            <a:off x="678868" y="6323759"/>
            <a:ext cx="86081" cy="151654"/>
          </a:xfrm>
          <a:prstGeom prst="rect">
            <a:avLst/>
          </a:prstGeom>
        </p:spPr>
      </p:pic>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defRPr/>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u="sng" spc="4">
                <a:latin typeface="Asana Math"/>
                <a:cs typeface="Asana Math"/>
              </a:rPr>
              <a:t>:</a:t>
            </a:r>
            <a:endParaRPr sz="4400" u="sng">
              <a:latin typeface="Trebuchet MS"/>
              <a:cs typeface="Trebuchet MS"/>
            </a:endParaRPr>
          </a:p>
        </p:txBody>
      </p:sp>
      <p:sp>
        <p:nvSpPr>
          <p:cNvPr id="14"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pPr>
              <a:defRPr/>
            </a:pPr>
            <a:endParaRPr/>
          </a:p>
        </p:txBody>
      </p:sp>
      <p:sp>
        <p:nvSpPr>
          <p:cNvPr id="1785878882" name="Star: 4 Points 1785878881"/>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41276897" name="TextBox 641276896"/>
          <p:cNvSpPr txBox="1"/>
          <p:nvPr/>
        </p:nvSpPr>
        <p:spPr bwMode="auto">
          <a:xfrm>
            <a:off x="2346868" y="1437984"/>
            <a:ext cx="7624821" cy="46329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2200" b="1" i="0" u="none" strike="noStrike" cap="none" spc="0">
                <a:solidFill>
                  <a:schemeClr val="tx1"/>
                </a:solidFill>
                <a:latin typeface="+mn-lt"/>
                <a:ea typeface="+mn-ea"/>
                <a:cs typeface="+mn-cs"/>
              </a:rPr>
              <a:t>Data collection:</a:t>
            </a:r>
            <a:endParaRPr sz="2200"/>
          </a:p>
          <a:p>
            <a:pPr marL="349965" indent="-349965" algn="l">
              <a:buAutoNum type="arabicParenR"/>
              <a:defRPr/>
            </a:pPr>
            <a:r>
              <a:rPr lang="en-US" sz="2200" b="0" i="0" u="none" strike="noStrike" cap="none" spc="0">
                <a:solidFill>
                  <a:schemeClr val="tx1"/>
                </a:solidFill>
                <a:latin typeface="+mn-lt"/>
                <a:ea typeface="+mn-ea"/>
                <a:cs typeface="+mn-cs"/>
              </a:rPr>
              <a:t>Name</a:t>
            </a:r>
            <a:endParaRPr sz="2200"/>
          </a:p>
          <a:p>
            <a:pPr marL="349965" indent="-349965" algn="l">
              <a:buAutoNum type="arabicParenR"/>
              <a:defRPr/>
            </a:pPr>
            <a:r>
              <a:rPr lang="en-US" sz="2200" b="0" i="0" u="none" strike="noStrike" cap="none" spc="0">
                <a:solidFill>
                  <a:schemeClr val="tx1"/>
                </a:solidFill>
                <a:latin typeface="+mn-lt"/>
                <a:ea typeface="+mn-ea"/>
                <a:cs typeface="+mn-cs"/>
              </a:rPr>
              <a:t>Emp ID</a:t>
            </a:r>
            <a:endParaRPr sz="2200"/>
          </a:p>
          <a:p>
            <a:pPr algn="l">
              <a:defRPr/>
            </a:pPr>
            <a:r>
              <a:rPr lang="en-US" sz="2200" b="1" i="0" u="none" strike="noStrike" cap="none" spc="0">
                <a:solidFill>
                  <a:schemeClr val="tx1"/>
                </a:solidFill>
                <a:latin typeface="+mn-lt"/>
                <a:ea typeface="+mn-ea"/>
                <a:cs typeface="+mn-cs"/>
              </a:rPr>
              <a:t>Feature collection:</a:t>
            </a:r>
            <a:endParaRPr sz="2200"/>
          </a:p>
          <a:p>
            <a:pPr marL="371993" indent="-371993" algn="l">
              <a:buAutoNum type="arabicParenR"/>
              <a:defRPr/>
            </a:pPr>
            <a:r>
              <a:rPr lang="en-US" sz="2200" b="0" i="0" u="none" strike="noStrike" cap="none" spc="0">
                <a:solidFill>
                  <a:schemeClr val="tx1"/>
                </a:solidFill>
                <a:latin typeface="+mn-lt"/>
                <a:ea typeface="+mn-ea"/>
                <a:cs typeface="+mn-cs"/>
              </a:rPr>
              <a:t>Start date</a:t>
            </a:r>
            <a:endParaRPr sz="2200"/>
          </a:p>
          <a:p>
            <a:pPr marL="371993" indent="-371993" algn="l">
              <a:buAutoNum type="arabicParenR"/>
              <a:defRPr/>
            </a:pPr>
            <a:r>
              <a:rPr lang="en-US" sz="2200" b="0" i="0" u="none" strike="noStrike" cap="none" spc="0">
                <a:solidFill>
                  <a:schemeClr val="tx1"/>
                </a:solidFill>
                <a:latin typeface="+mn-lt"/>
                <a:ea typeface="+mn-ea"/>
                <a:cs typeface="+mn-cs"/>
              </a:rPr>
              <a:t>FTE</a:t>
            </a:r>
            <a:endParaRPr sz="2200"/>
          </a:p>
          <a:p>
            <a:pPr marL="371993" indent="-371993" algn="l">
              <a:buAutoNum type="arabicParenR"/>
              <a:defRPr/>
            </a:pPr>
            <a:r>
              <a:rPr lang="en-US" sz="2200" b="0" i="0" u="none" strike="noStrike" cap="none" spc="0">
                <a:solidFill>
                  <a:schemeClr val="tx1"/>
                </a:solidFill>
                <a:latin typeface="+mn-lt"/>
                <a:ea typeface="+mn-ea"/>
                <a:cs typeface="+mn-cs"/>
              </a:rPr>
              <a:t>Employee type</a:t>
            </a:r>
            <a:endParaRPr sz="2200"/>
          </a:p>
          <a:p>
            <a:pPr algn="l">
              <a:defRPr/>
            </a:pPr>
            <a:r>
              <a:rPr lang="en-US" sz="2200" b="1" i="0" u="none" strike="noStrike" cap="none" spc="0">
                <a:solidFill>
                  <a:schemeClr val="tx1"/>
                </a:solidFill>
                <a:latin typeface="+mn-lt"/>
                <a:ea typeface="+mn-ea"/>
                <a:cs typeface="+mn-cs"/>
              </a:rPr>
              <a:t>Data cleaning:</a:t>
            </a:r>
            <a:endParaRPr sz="2200"/>
          </a:p>
          <a:p>
            <a:pPr marL="349965" indent="-349965" algn="l">
              <a:buAutoNum type="arabicParenR"/>
              <a:defRPr/>
            </a:pPr>
            <a:r>
              <a:rPr lang="en-US" sz="2200" b="0" i="0" u="none" strike="noStrike" cap="none" spc="0">
                <a:solidFill>
                  <a:schemeClr val="tx1"/>
                </a:solidFill>
                <a:latin typeface="+mn-lt"/>
                <a:ea typeface="+mn-ea"/>
                <a:cs typeface="+mn-cs"/>
              </a:rPr>
              <a:t>Gender</a:t>
            </a:r>
            <a:endParaRPr sz="2200"/>
          </a:p>
          <a:p>
            <a:pPr marL="349965" indent="-349965" algn="l">
              <a:buAutoNum type="arabicParenR"/>
              <a:defRPr/>
            </a:pPr>
            <a:r>
              <a:rPr lang="en-US" sz="2200" b="0" i="0" u="none" strike="noStrike" cap="none" spc="0">
                <a:solidFill>
                  <a:schemeClr val="tx1"/>
                </a:solidFill>
                <a:latin typeface="+mn-lt"/>
                <a:ea typeface="+mn-ea"/>
                <a:cs typeface="+mn-cs"/>
              </a:rPr>
              <a:t>Current Employee Rating</a:t>
            </a:r>
            <a:endParaRPr sz="2200"/>
          </a:p>
          <a:p>
            <a:pPr algn="l">
              <a:defRPr/>
            </a:pPr>
            <a:endParaRPr sz="2600"/>
          </a:p>
          <a:p>
            <a:pPr marL="371994" indent="-371994" algn="l">
              <a:buAutoNum type="arabicParenR"/>
              <a:defRPr/>
            </a:pPr>
            <a:endParaRPr sz="2600"/>
          </a:p>
          <a:p>
            <a:pPr marL="371994" indent="-371994" algn="l">
              <a:buAutoNum type="arabicParenR"/>
              <a:defRPr/>
            </a:pP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001126"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t>.</a:t>
            </a:r>
          </a:p>
        </p:txBody>
      </p:sp>
      <p:sp>
        <p:nvSpPr>
          <p:cNvPr id="667652168" name="Объект 2"/>
          <p:cNvSpPr>
            <a:spLocks noGrp="1"/>
          </p:cNvSpPr>
          <p:nvPr>
            <p:ph idx="1"/>
          </p:nvPr>
        </p:nvSpPr>
        <p:spPr bwMode="auto">
          <a:xfrm>
            <a:off x="2180827" y="1099733"/>
            <a:ext cx="9998901" cy="4525960"/>
          </a:xfrm>
        </p:spPr>
        <p:txBody>
          <a:bodyPr vertOverflow="overflow" horzOverflow="overflow" vert="horz" wrap="square" lIns="91440" tIns="45720" rIns="91440" bIns="45720" numCol="1" spcCol="0" rtlCol="0" fromWordArt="0" anchor="t" anchorCtr="0" forceAA="0" compatLnSpc="0">
            <a:normAutofit fontScale="85000" lnSpcReduction="3000"/>
          </a:bodyPr>
          <a:lstStyle/>
          <a:p>
            <a:pPr marL="0" indent="0" algn="l">
              <a:buFont typeface="Arial"/>
              <a:buNone/>
              <a:defRPr/>
            </a:pPr>
            <a:r>
              <a:rPr lang="en-US" sz="3200" b="1" i="0" u="none" strike="noStrike" cap="none" spc="0">
                <a:solidFill>
                  <a:schemeClr val="tx1"/>
                </a:solidFill>
                <a:latin typeface="Arial"/>
                <a:ea typeface="Arial"/>
                <a:cs typeface="Arial"/>
              </a:rPr>
              <a:t>Performance level using formula:</a:t>
            </a:r>
            <a:endParaRPr sz="3200"/>
          </a:p>
          <a:p>
            <a:pPr marL="349965" indent="-349965" algn="l">
              <a:buAutoNum type="arabicParenR"/>
              <a:defRPr/>
            </a:pPr>
            <a:r>
              <a:rPr lang="en-US" sz="3200" b="0" i="0" u="none" strike="noStrike" cap="none" spc="0">
                <a:solidFill>
                  <a:schemeClr val="tx1"/>
                </a:solidFill>
                <a:latin typeface="Arial"/>
                <a:ea typeface="Arial"/>
                <a:cs typeface="Arial"/>
              </a:rPr>
              <a:t>Low</a:t>
            </a:r>
            <a:endParaRPr sz="3200"/>
          </a:p>
          <a:p>
            <a:pPr marL="349965" indent="-349965" algn="l">
              <a:buAutoNum type="arabicParenR"/>
              <a:defRPr/>
            </a:pPr>
            <a:r>
              <a:rPr lang="en-US" sz="3200" b="0" i="0" u="none" strike="noStrike" cap="none" spc="0">
                <a:solidFill>
                  <a:schemeClr val="tx1"/>
                </a:solidFill>
                <a:latin typeface="Arial"/>
                <a:ea typeface="Arial"/>
                <a:cs typeface="Arial"/>
              </a:rPr>
              <a:t>Med</a:t>
            </a:r>
            <a:endParaRPr sz="3200"/>
          </a:p>
          <a:p>
            <a:pPr marL="349965" indent="-349965" algn="l">
              <a:buAutoNum type="arabicParenR"/>
              <a:defRPr/>
            </a:pPr>
            <a:r>
              <a:rPr lang="en-US" sz="3200" b="0" i="0" u="none" strike="noStrike" cap="none" spc="0">
                <a:solidFill>
                  <a:schemeClr val="tx1"/>
                </a:solidFill>
                <a:latin typeface="Arial"/>
                <a:ea typeface="Arial"/>
                <a:cs typeface="Arial"/>
              </a:rPr>
              <a:t>High</a:t>
            </a:r>
            <a:endParaRPr sz="3200" b="0" i="0" u="none" strike="noStrike" cap="none" spc="0">
              <a:solidFill>
                <a:schemeClr val="tx1"/>
              </a:solidFill>
              <a:latin typeface="Times New Roman"/>
              <a:cs typeface="Times New Roman"/>
            </a:endParaRPr>
          </a:p>
          <a:p>
            <a:pPr marL="349965" indent="-349965" algn="l">
              <a:buAutoNum type="arabicParenR"/>
              <a:defRPr/>
            </a:pPr>
            <a:r>
              <a:rPr lang="en-US" sz="3200" b="0" i="0" u="none" strike="noStrike" cap="none" spc="0">
                <a:solidFill>
                  <a:schemeClr val="tx1"/>
                </a:solidFill>
                <a:latin typeface="Arial"/>
                <a:ea typeface="Arial"/>
                <a:cs typeface="Arial"/>
              </a:rPr>
              <a:t>Very High</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Conditional format:</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Found the missing values</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And Highlighted </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Filter:</a:t>
            </a:r>
            <a:endParaRPr sz="3200" b="0" i="0" u="none" strike="noStrike" cap="none" spc="0">
              <a:solidFill>
                <a:schemeClr val="tx1"/>
              </a:solidFill>
              <a:latin typeface="Times New Roman"/>
              <a:cs typeface="Times New Roman"/>
            </a:endParaRPr>
          </a:p>
          <a:p>
            <a:pPr marL="316921" indent="-316921" algn="l">
              <a:buFont typeface="Arial"/>
              <a:buAutoNum type="arabicParenR"/>
              <a:defRPr/>
            </a:pPr>
            <a:r>
              <a:rPr lang="en-US" sz="3200" b="0" i="0" u="none" strike="noStrike" cap="none" spc="0">
                <a:solidFill>
                  <a:schemeClr val="tx1"/>
                </a:solidFill>
                <a:latin typeface="Arial"/>
                <a:ea typeface="Arial"/>
                <a:cs typeface="Arial"/>
              </a:rPr>
              <a:t>Select the missing blocks</a:t>
            </a:r>
            <a:endParaRPr sz="3200" b="0" i="0" u="none" strike="noStrike" cap="none" spc="0">
              <a:solidFill>
                <a:schemeClr val="tx1"/>
              </a:solidFill>
              <a:latin typeface="Times New Roman"/>
              <a:cs typeface="Times New Roman"/>
            </a:endParaRPr>
          </a:p>
          <a:p>
            <a:pPr marL="0" indent="0">
              <a:buFont typeface="Arial"/>
              <a:buNone/>
              <a:defRPr/>
            </a:pPr>
            <a:r>
              <a:rPr lang="en-US" sz="3200" b="0" i="0" u="none" strike="noStrike" cap="none" spc="0">
                <a:solidFill>
                  <a:schemeClr val="tx1"/>
                </a:solidFill>
                <a:latin typeface="Arial"/>
                <a:ea typeface="Arial"/>
                <a:cs typeface="Arial"/>
              </a:rPr>
              <a:t>Omitted the blank cell</a:t>
            </a:r>
            <a:endParaRPr/>
          </a:p>
        </p:txBody>
      </p:sp>
      <p:pic>
        <p:nvPicPr>
          <p:cNvPr id="497838317" name="Picture 497838316"/>
          <p:cNvPicPr>
            <a:picLocks noChangeAspect="1"/>
          </p:cNvPicPr>
          <p:nvPr/>
        </p:nvPicPr>
        <p:blipFill>
          <a:blip r:embed="rId2"/>
          <a:stretch/>
        </p:blipFill>
        <p:spPr bwMode="auto">
          <a:xfrm>
            <a:off x="6667499" y="1662838"/>
            <a:ext cx="4832433" cy="2712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25967544" name="Заголовок 1"/>
          <p:cNvSpPr>
            <a:spLocks noGrp="1"/>
          </p:cNvSpPr>
          <p:nvPr>
            <p:ph type="title"/>
          </p:nvPr>
        </p:nvSpPr>
        <p:spPr bwMode="auto">
          <a:xfrm>
            <a:off x="9139194" y="5119719"/>
            <a:ext cx="1345406" cy="758583"/>
          </a:xfrm>
        </p:spPr>
        <p:txBody>
          <a:bodyPr/>
          <a:lstStyle/>
          <a:p>
            <a:pPr>
              <a:defRPr/>
            </a:pPr>
            <a:r>
              <a:rPr sz="1800"/>
              <a:t>Pivot table</a:t>
            </a:r>
          </a:p>
        </p:txBody>
      </p:sp>
      <p:sp>
        <p:nvSpPr>
          <p:cNvPr id="1785415911" name="Объект 2"/>
          <p:cNvSpPr>
            <a:spLocks noGrp="1"/>
          </p:cNvSpPr>
          <p:nvPr>
            <p:ph idx="1"/>
          </p:nvPr>
        </p:nvSpPr>
        <p:spPr bwMode="auto">
          <a:xfrm>
            <a:off x="2196971" y="1729352"/>
            <a:ext cx="8766502" cy="4469969"/>
          </a:xfrm>
        </p:spPr>
        <p:txBody>
          <a:bodyPr vertOverflow="overflow" horzOverflow="overflow" vert="horz" wrap="square" lIns="91440" tIns="45720" rIns="91440" bIns="45720" numCol="1" spcCol="0" rtlCol="0" fromWordArt="0" anchor="t" anchorCtr="0" forceAA="0" compatLnSpc="0">
            <a:normAutofit fontScale="80000" lnSpcReduction="4000"/>
          </a:bodyPr>
          <a:lstStyle/>
          <a:p>
            <a:pPr marL="0" indent="0">
              <a:buFont typeface="Arial"/>
              <a:buNone/>
              <a:defRPr/>
            </a:pPr>
            <a:r>
              <a:rPr lang="en-US" sz="3600" b="1" i="0" u="none" strike="noStrike" cap="none" spc="0">
                <a:solidFill>
                  <a:schemeClr val="tx1"/>
                </a:solidFill>
                <a:latin typeface="+mn-lt"/>
                <a:ea typeface="+mn-ea"/>
                <a:cs typeface="+mn-cs"/>
              </a:rPr>
              <a:t>Pivot Table:</a:t>
            </a:r>
            <a:endParaRPr sz="3600"/>
          </a:p>
          <a:p>
            <a:pPr marL="438079" indent="-438079">
              <a:buFont typeface="Arial"/>
              <a:buAutoNum type="arabicParenR"/>
              <a:defRPr/>
            </a:pPr>
            <a:r>
              <a:rPr lang="en-US" sz="2800" b="0" i="0" u="none" strike="noStrike" cap="none" spc="0">
                <a:solidFill>
                  <a:schemeClr val="tx1"/>
                </a:solidFill>
                <a:latin typeface="+mn-lt"/>
                <a:ea typeface="+mn-ea"/>
                <a:cs typeface="+mn-cs"/>
              </a:rPr>
              <a:t>Summary of the data.</a:t>
            </a:r>
            <a:endParaRPr sz="2800" b="0" i="0" u="none" strike="noStrike" cap="none" spc="0">
              <a:solidFill>
                <a:schemeClr val="tx1"/>
              </a:solidFill>
              <a:latin typeface="Times New Roman"/>
              <a:cs typeface="Times New Roman"/>
            </a:endParaRPr>
          </a:p>
          <a:p>
            <a:pPr marL="438079" indent="-438079">
              <a:buFont typeface="Arial"/>
              <a:buAutoNum type="arabicParenR"/>
              <a:defRPr/>
            </a:pPr>
            <a:r>
              <a:rPr lang="en-US" sz="2800" b="0" i="0" u="none" strike="noStrike" cap="none" spc="0">
                <a:solidFill>
                  <a:schemeClr val="tx1"/>
                </a:solidFill>
                <a:latin typeface="Arial"/>
                <a:ea typeface="Arial"/>
                <a:cs typeface="Arial"/>
              </a:rPr>
              <a:t>Like Employee type and performances.</a:t>
            </a:r>
            <a:endParaRPr sz="2800" b="0" i="0" u="none" strike="noStrike" cap="none" spc="0">
              <a:solidFill>
                <a:schemeClr val="tx1"/>
              </a:solidFill>
              <a:latin typeface="Times New Roman"/>
              <a:cs typeface="Times New Roman"/>
            </a:endParaRPr>
          </a:p>
          <a:p>
            <a:pPr marL="0" indent="0">
              <a:buFont typeface="Arial"/>
              <a:buNone/>
              <a:defRPr/>
            </a:pPr>
            <a:r>
              <a:rPr lang="en-US" sz="3600" b="1" i="0" u="none" strike="noStrike" cap="none" spc="0">
                <a:solidFill>
                  <a:schemeClr val="tx1"/>
                </a:solidFill>
                <a:latin typeface="Arial"/>
                <a:ea typeface="Arial"/>
                <a:cs typeface="Arial"/>
              </a:rPr>
              <a:t>Graph:</a:t>
            </a:r>
            <a:endParaRPr sz="3600" b="1" i="0" u="none" strike="noStrike" cap="none" spc="0">
              <a:solidFill>
                <a:schemeClr val="tx1"/>
              </a:solidFill>
              <a:latin typeface="Times New Roman"/>
              <a:cs typeface="Times New Roman"/>
            </a:endParaRPr>
          </a:p>
          <a:p>
            <a:pPr marL="438080" indent="-438080">
              <a:buFont typeface="Arial"/>
              <a:buAutoNum type="arabicParenR"/>
              <a:defRPr/>
            </a:pPr>
            <a:r>
              <a:rPr lang="en-US" sz="2800" b="0" i="0" u="none" strike="noStrike" cap="none" spc="0">
                <a:solidFill>
                  <a:schemeClr val="tx1"/>
                </a:solidFill>
                <a:latin typeface="Arial"/>
                <a:ea typeface="Arial"/>
                <a:cs typeface="Arial"/>
              </a:rPr>
              <a:t>Data visualisation.</a:t>
            </a:r>
            <a:endParaRPr sz="2800" b="0" i="0" u="none" strike="noStrike" cap="none" spc="0">
              <a:solidFill>
                <a:schemeClr val="tx1"/>
              </a:solidFill>
              <a:latin typeface="Times New Roman"/>
              <a:cs typeface="Times New Roman"/>
            </a:endParaRPr>
          </a:p>
          <a:p>
            <a:pPr marL="438080" indent="-438080">
              <a:buFont typeface="Arial"/>
              <a:buAutoNum type="arabicParenR"/>
              <a:defRPr/>
            </a:pPr>
            <a:r>
              <a:rPr lang="en-US" sz="2800" b="0" i="0" u="none" strike="noStrike" cap="none" spc="0">
                <a:solidFill>
                  <a:schemeClr val="tx1"/>
                </a:solidFill>
                <a:latin typeface="Arial"/>
                <a:ea typeface="Arial"/>
                <a:cs typeface="Arial"/>
              </a:rPr>
              <a:t>Pictorial Representation.</a:t>
            </a:r>
            <a:endParaRPr lang="en-US" sz="2800" b="0" i="0" u="none" strike="noStrike" cap="none" spc="0">
              <a:solidFill>
                <a:schemeClr val="tx1"/>
              </a:solidFill>
              <a:latin typeface="Times New Roman"/>
              <a:cs typeface="Times New Roman"/>
            </a:endParaRPr>
          </a:p>
          <a:p>
            <a:pPr marL="0" indent="0">
              <a:buFont typeface="Arial"/>
              <a:buNone/>
              <a:defRPr/>
            </a:pPr>
            <a:r>
              <a:rPr lang="en-US" sz="3400" b="1" i="0" u="none" strike="noStrike" cap="none" spc="0">
                <a:solidFill>
                  <a:schemeClr val="tx1"/>
                </a:solidFill>
                <a:latin typeface="Arial"/>
                <a:ea typeface="Arial"/>
                <a:cs typeface="Arial"/>
              </a:rPr>
              <a:t>Slicer:</a:t>
            </a:r>
            <a:endParaRPr lang="en-US" sz="2800" b="0" i="0" u="none" strike="noStrike" cap="none" spc="0">
              <a:solidFill>
                <a:schemeClr val="tx1"/>
              </a:solidFill>
              <a:latin typeface="Times New Roman"/>
              <a:cs typeface="Times New Roman"/>
            </a:endParaRPr>
          </a:p>
          <a:p>
            <a:pPr marL="327936" indent="-327936">
              <a:buFont typeface="Arial"/>
              <a:buAutoNum type="arabicParenR"/>
              <a:defRPr/>
            </a:pPr>
            <a:r>
              <a:rPr lang="en-US" sz="2800" b="0" i="0" u="none" strike="noStrike" cap="none" spc="0">
                <a:solidFill>
                  <a:schemeClr val="tx1"/>
                </a:solidFill>
                <a:latin typeface="Arial"/>
                <a:ea typeface="Arial"/>
                <a:cs typeface="Arial"/>
              </a:rPr>
              <a:t>Data can be viewed in chart.</a:t>
            </a:r>
            <a:endParaRPr lang="en-US" sz="2800" b="0" i="0" u="none" strike="noStrike" cap="none" spc="0">
              <a:solidFill>
                <a:schemeClr val="tx1"/>
              </a:solidFill>
              <a:latin typeface="Times New Roman"/>
              <a:cs typeface="Times New Roman"/>
            </a:endParaRPr>
          </a:p>
          <a:p>
            <a:pPr marL="327936" indent="-327936">
              <a:buFont typeface="Arial"/>
              <a:buAutoNum type="arabicParenR"/>
              <a:defRPr/>
            </a:pPr>
            <a:r>
              <a:rPr lang="en-US" sz="2800" b="0" i="0" u="none" strike="noStrike" cap="none" spc="0">
                <a:solidFill>
                  <a:schemeClr val="tx1"/>
                </a:solidFill>
                <a:latin typeface="Arial"/>
                <a:ea typeface="Arial"/>
                <a:cs typeface="Arial"/>
              </a:rPr>
              <a:t>Can change the view of data types.</a:t>
            </a:r>
            <a:endParaRPr lang="en-US" sz="2800" b="0" i="0" u="none" strike="noStrike" cap="none" spc="0">
              <a:solidFill>
                <a:schemeClr val="tx1"/>
              </a:solidFill>
              <a:latin typeface="Times New Roman"/>
              <a:cs typeface="Times New Roman"/>
            </a:endParaRPr>
          </a:p>
          <a:p>
            <a:pPr marL="438079" indent="-438079">
              <a:buFont typeface="Arial"/>
              <a:buAutoNum type="arabicParenR"/>
              <a:defRPr/>
            </a:pPr>
            <a:endParaRPr lang="en-US" sz="3200" b="0" i="0" u="none" strike="noStrike" cap="none" spc="0">
              <a:solidFill>
                <a:schemeClr val="tx1"/>
              </a:solidFill>
              <a:latin typeface="Times New Roman"/>
              <a:cs typeface="Times New Roman"/>
            </a:endParaRPr>
          </a:p>
          <a:p>
            <a:pPr marL="438079" indent="-438079">
              <a:buFont typeface="Arial"/>
              <a:buAutoNum type="arabicParenR"/>
              <a:defRPr/>
            </a:pPr>
            <a:endParaRPr sz="3200"/>
          </a:p>
          <a:p>
            <a:pPr marL="0" indent="0">
              <a:buFont typeface="Arial"/>
              <a:buNone/>
              <a:defRPr/>
            </a:pPr>
            <a:endParaRPr/>
          </a:p>
        </p:txBody>
      </p:sp>
      <p:graphicFrame>
        <p:nvGraphicFramePr>
          <p:cNvPr id="274266" name="Table 274265"/>
          <p:cNvGraphicFramePr>
            <a:graphicFrameLocks/>
          </p:cNvGraphicFramePr>
          <p:nvPr/>
        </p:nvGraphicFramePr>
        <p:xfrm>
          <a:off x="7605533" y="2808954"/>
          <a:ext cx="3905249" cy="2310764"/>
        </p:xfrm>
        <a:graphic>
          <a:graphicData uri="http://schemas.openxmlformats.org/drawingml/2006/table">
            <a:tbl>
              <a:tblPr firstRow="1" firstCol="1" bandRow="1">
                <a:tableStyleId>{40C0D796-98D5-CE64-FA20-187E62A4E1AC}</a:tableStyleId>
              </a:tblPr>
              <a:tblGrid>
                <a:gridCol w="923924">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gridCol w="314324">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723899">
                  <a:extLst>
                    <a:ext uri="{9D8B030D-6E8A-4147-A177-3AD203B41FA5}">
                      <a16:colId xmlns:a16="http://schemas.microsoft.com/office/drawing/2014/main" val="20005"/>
                    </a:ext>
                  </a:extLst>
                </a:gridCol>
              </a:tblGrid>
              <a:tr h="187324">
                <a:tc>
                  <a:txBody>
                    <a:bodyPr/>
                    <a:lstStyle/>
                    <a:p>
                      <a:pPr>
                        <a:defRPr/>
                      </a:pPr>
                      <a:r>
                        <a:rPr sz="1100" b="0" i="0" u="none">
                          <a:solidFill>
                            <a:srgbClr val="000000"/>
                          </a:solidFill>
                          <a:latin typeface="Arial"/>
                          <a:ea typeface="Arial"/>
                          <a:cs typeface="Arial"/>
                        </a:rPr>
                        <a:t>Gender</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Female</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187324">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187324">
                <a:tc>
                  <a:txBody>
                    <a:bodyPr/>
                    <a:lstStyle/>
                    <a:p>
                      <a:pPr>
                        <a:defRPr/>
                      </a:pPr>
                      <a:r>
                        <a:rPr sz="1100" b="0" i="0" u="none">
                          <a:solidFill>
                            <a:srgbClr val="000000"/>
                          </a:solidFill>
                          <a:latin typeface="Arial"/>
                          <a:ea typeface="Arial"/>
                          <a:cs typeface="Arial"/>
                        </a:rPr>
                        <a:t>Count of Name</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Column Labels</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187324">
                <a:tc>
                  <a:txBody>
                    <a:bodyPr/>
                    <a:lstStyle/>
                    <a:p>
                      <a:pPr>
                        <a:defRPr/>
                      </a:pPr>
                      <a:r>
                        <a:rPr sz="1100" b="0" i="0" u="none">
                          <a:solidFill>
                            <a:srgbClr val="000000"/>
                          </a:solidFill>
                          <a:latin typeface="Arial"/>
                          <a:ea typeface="Arial"/>
                          <a:cs typeface="Arial"/>
                        </a:rPr>
                        <a:t>Row Labels</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High</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Low</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Med</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Very High</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187324">
                <a:tc>
                  <a:txBody>
                    <a:bodyPr/>
                    <a:lstStyle/>
                    <a:p>
                      <a:pPr algn="l">
                        <a:defRPr/>
                      </a:pPr>
                      <a:r>
                        <a:rPr sz="1100" b="0" i="0" u="none">
                          <a:solidFill>
                            <a:srgbClr val="000000"/>
                          </a:solidFill>
                          <a:latin typeface="Arial"/>
                          <a:ea typeface="Arial"/>
                          <a:cs typeface="Arial"/>
                        </a:rPr>
                        <a:t>Fixed Term</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17</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187324">
                <a:tc>
                  <a:txBody>
                    <a:bodyPr/>
                    <a:lstStyle/>
                    <a:p>
                      <a:pPr algn="l">
                        <a:defRPr/>
                      </a:pPr>
                      <a:r>
                        <a:rPr sz="1100" b="0" i="0" u="none">
                          <a:solidFill>
                            <a:srgbClr val="000000"/>
                          </a:solidFill>
                          <a:latin typeface="Arial"/>
                          <a:ea typeface="Arial"/>
                          <a:cs typeface="Arial"/>
                        </a:rPr>
                        <a:t>Permanent</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24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25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66</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187324">
                <a:tc>
                  <a:txBody>
                    <a:bodyPr/>
                    <a:lstStyle/>
                    <a:p>
                      <a:pPr algn="l">
                        <a:defRPr/>
                      </a:pPr>
                      <a:r>
                        <a:rPr sz="1100" b="0" i="0" u="none">
                          <a:solidFill>
                            <a:srgbClr val="000000"/>
                          </a:solidFill>
                          <a:latin typeface="Arial"/>
                          <a:ea typeface="Arial"/>
                          <a:cs typeface="Arial"/>
                        </a:rPr>
                        <a:t>Temporary</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12</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187324">
                <a:tc>
                  <a:txBody>
                    <a:bodyPr/>
                    <a:lstStyle/>
                    <a:p>
                      <a:pPr algn="l">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95</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187324">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a:off x="888680" y="764987"/>
            <a:ext cx="3299236" cy="622969"/>
          </a:xfrm>
          <a:prstGeom prst="rect">
            <a:avLst/>
          </a:prstGeom>
        </p:spPr>
        <p:txBody>
          <a:bodyPr vert="horz" wrap="square" lIns="0" tIns="13334" rIns="0" bIns="0" rtlCol="0">
            <a:spAutoFit/>
          </a:bodyPr>
          <a:lstStyle/>
          <a:p>
            <a:pPr marL="12700" algn="l">
              <a:lnSpc>
                <a:spcPct val="100000"/>
              </a:lnSpc>
              <a:spcBef>
                <a:spcPts val="105"/>
              </a:spcBef>
              <a:defRPr/>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endParaRPr b="1"/>
          </a:p>
        </p:txBody>
      </p:sp>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13</a:t>
            </a:fld>
            <a:endParaRPr sz="1100">
              <a:latin typeface="Trebuchet MS"/>
              <a:cs typeface="Trebuchet MS"/>
            </a:endParaRPr>
          </a:p>
        </p:txBody>
      </p:sp>
      <p:sp>
        <p:nvSpPr>
          <p:cNvPr id="403324925" name="Star: 4 Points 403324924"/>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82757157" name="Star: 4 Points 188275715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1885396567" name="Chart 1885396566"/>
          <p:cNvGraphicFramePr>
            <a:graphicFrameLocks/>
          </p:cNvGraphicFramePr>
          <p:nvPr/>
        </p:nvGraphicFramePr>
        <p:xfrm>
          <a:off x="3430011" y="1203915"/>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224370839" name="TextBox 1224370838"/>
          <p:cNvSpPr txBox="1"/>
          <p:nvPr/>
        </p:nvSpPr>
        <p:spPr bwMode="auto">
          <a:xfrm>
            <a:off x="2878744" y="5247984"/>
            <a:ext cx="6459348" cy="7620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8" indent="-283878" algn="l">
              <a:buFont typeface="Arial"/>
              <a:buChar char="•"/>
              <a:defRPr/>
            </a:pPr>
            <a:r>
              <a:rPr sz="2200"/>
              <a:t>Best performers among the various employee types</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4313185"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fontScale="90000" lnSpcReduction="2000"/>
          </a:bodyPr>
          <a:lstStyle/>
          <a:p>
            <a:pPr>
              <a:defRPr/>
            </a:pPr>
            <a:r>
              <a:t>.</a:t>
            </a:r>
            <a:br>
              <a:rPr/>
            </a:br>
            <a:endParaRPr/>
          </a:p>
        </p:txBody>
      </p:sp>
      <p:sp>
        <p:nvSpPr>
          <p:cNvPr id="466094198" name="Объект 2"/>
          <p:cNvSpPr>
            <a:spLocks noGrp="1"/>
          </p:cNvSpPr>
          <p:nvPr>
            <p:ph idx="1"/>
          </p:nvPr>
        </p:nvSpPr>
        <p:spPr bwMode="auto">
          <a:xfrm>
            <a:off x="2229259" y="1664776"/>
            <a:ext cx="9089384" cy="4525960"/>
          </a:xfrm>
        </p:spPr>
        <p:txBody>
          <a:bodyPr/>
          <a:lstStyle/>
          <a:p>
            <a:pPr marL="283878" indent="-283878" algn="l">
              <a:buFont typeface="Arial"/>
              <a:buChar char="•"/>
              <a:defRPr/>
            </a:pPr>
            <a:r>
              <a:rPr lang="en-US" sz="3000" b="0" i="0" u="none" strike="noStrike" cap="none" spc="0">
                <a:solidFill>
                  <a:schemeClr val="tx1"/>
                </a:solidFill>
                <a:latin typeface="Arial"/>
                <a:ea typeface="Arial"/>
                <a:cs typeface="Arial"/>
              </a:rPr>
              <a:t>Best Performances between the new comers and old employees.</a:t>
            </a:r>
            <a:endParaRPr sz="3000"/>
          </a:p>
          <a:p>
            <a:pPr marL="283878" indent="-283878" algn="l">
              <a:buFont typeface="Arial"/>
              <a:buChar char="•"/>
              <a:defRPr/>
            </a:pPr>
            <a:r>
              <a:rPr lang="en-US" sz="3000" b="0" i="0" u="none" strike="noStrike" cap="none" spc="0">
                <a:solidFill>
                  <a:schemeClr val="tx1"/>
                </a:solidFill>
                <a:latin typeface="Arial"/>
                <a:ea typeface="Arial"/>
                <a:cs typeface="Arial"/>
              </a:rPr>
              <a:t> Trend analysis of the organisations.</a:t>
            </a:r>
            <a:endParaRPr sz="3000" b="0" i="0" u="none" strike="noStrike" cap="none" spc="0">
              <a:solidFill>
                <a:schemeClr val="tx1"/>
              </a:solidFill>
              <a:latin typeface="Times New Roman"/>
              <a:cs typeface="Times New Roman"/>
            </a:endParaRPr>
          </a:p>
          <a:p>
            <a:pPr marL="283878" indent="-283878" algn="l">
              <a:buFont typeface="Arial"/>
              <a:buChar char="•"/>
              <a:defRPr/>
            </a:pPr>
            <a:r>
              <a:rPr lang="en-US" sz="3000" b="0" i="0" u="none" strike="noStrike" cap="none" spc="0">
                <a:solidFill>
                  <a:schemeClr val="tx1"/>
                </a:solidFill>
                <a:latin typeface="Arial"/>
                <a:ea typeface="Arial"/>
                <a:cs typeface="Arial"/>
              </a:rPr>
              <a:t>Drawbacks in the Performances.</a:t>
            </a:r>
            <a:endParaRPr sz="3000"/>
          </a:p>
          <a:p>
            <a:pPr marL="283878" indent="-283878" algn="l">
              <a:buFont typeface="Arial"/>
              <a:buChar char="•"/>
              <a:defRPr/>
            </a:pPr>
            <a:r>
              <a:rPr lang="en-US" sz="3000" b="0" i="0" u="none" strike="noStrike" cap="none" spc="0">
                <a:solidFill>
                  <a:schemeClr val="tx1"/>
                </a:solidFill>
                <a:latin typeface="Arial"/>
                <a:ea typeface="Arial"/>
                <a:cs typeface="Arial"/>
              </a:rPr>
              <a:t>Convinience of the employees for their work  locations.</a:t>
            </a:r>
            <a:endParaRPr sz="3000" b="0" i="0" u="none" strike="noStrike" cap="none" spc="0">
              <a:solidFill>
                <a:schemeClr val="tx1"/>
              </a:solidFill>
              <a:latin typeface="Times New Roman"/>
              <a:cs typeface="Times New Roman"/>
            </a:endParaRPr>
          </a:p>
          <a:p>
            <a:pPr>
              <a:defRPr/>
            </a:pPr>
            <a:r>
              <a:rPr lang="en-US" sz="3000" b="0" i="0" u="none" strike="noStrike" cap="none" spc="0">
                <a:solidFill>
                  <a:schemeClr val="tx1"/>
                </a:solidFill>
                <a:latin typeface="Arial"/>
                <a:ea typeface="Arial"/>
                <a:cs typeface="Arial"/>
              </a:rPr>
              <a:t>Analysation of profit through performances.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50048" y="465138"/>
            <a:ext cx="9998901" cy="1143000"/>
          </a:xfrm>
        </p:spPr>
        <p:txBody>
          <a:bodyPr/>
          <a:lstStyle/>
          <a:p>
            <a:pPr algn="l">
              <a:defRPr/>
            </a:pPr>
            <a:r>
              <a:rPr lang="en-US" sz="3600" u="sng">
                <a:latin typeface="Asana Math"/>
                <a:cs typeface="Asana Math"/>
              </a:rPr>
              <a:t>CONCLUSION:</a:t>
            </a:r>
            <a:endParaRPr lang="en-IN">
              <a:latin typeface="Times New Roman"/>
              <a:cs typeface="Times New Roman"/>
            </a:endParaRPr>
          </a:p>
        </p:txBody>
      </p:sp>
      <p:sp>
        <p:nvSpPr>
          <p:cNvPr id="79328980" name="TextBox 79328979"/>
          <p:cNvSpPr txBox="1"/>
          <p:nvPr/>
        </p:nvSpPr>
        <p:spPr bwMode="auto">
          <a:xfrm>
            <a:off x="1727001" y="1656569"/>
            <a:ext cx="6992519" cy="377955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8" indent="-283878" algn="l">
              <a:buFont typeface="Wingdings"/>
              <a:buChar char="Ø"/>
              <a:defRPr/>
            </a:pPr>
            <a:r>
              <a:rPr sz="2200"/>
              <a:t>Through this data analysis we can rectify the problems faced by the employees.</a:t>
            </a:r>
          </a:p>
          <a:p>
            <a:pPr marL="283878" indent="-283878" algn="l">
              <a:buFont typeface="Wingdings"/>
              <a:buChar char="Ø"/>
              <a:defRPr/>
            </a:pPr>
            <a:r>
              <a:rPr sz="2200"/>
              <a:t>Appreciating the best employees by giving them the incentives, bonus and promotions.</a:t>
            </a:r>
          </a:p>
          <a:p>
            <a:pPr marL="283878" indent="-283878" algn="l">
              <a:buFont typeface="Wingdings"/>
              <a:buChar char="Ø"/>
              <a:defRPr/>
            </a:pPr>
            <a:r>
              <a:rPr sz="2200"/>
              <a:t>Motivating the low level employees.</a:t>
            </a:r>
          </a:p>
          <a:p>
            <a:pPr marL="283878" indent="-283878" algn="l">
              <a:buFont typeface="Wingdings"/>
              <a:buChar char="Ø"/>
              <a:defRPr/>
            </a:pPr>
            <a:r>
              <a:rPr sz="2200"/>
              <a:t>Analyzing the trend helps to improve the performing methods of the employees.</a:t>
            </a:r>
          </a:p>
          <a:p>
            <a:pPr marL="283878" indent="-283878" algn="l">
              <a:buFont typeface="Wingdings"/>
              <a:buChar char="Ø"/>
              <a:defRPr/>
            </a:pPr>
            <a:r>
              <a:rPr sz="2200"/>
              <a:t>Allotment of working places and time periods of employees is uncomplicated.</a:t>
            </a:r>
          </a:p>
          <a:p>
            <a:pPr marL="283878" indent="-283878" algn="l">
              <a:buFont typeface="Wingdings"/>
              <a:buChar char="Ø"/>
              <a:defRPr/>
            </a:pPr>
            <a:r>
              <a:rPr sz="2200"/>
              <a:t>Performances analysis helps to find the best way to the profit making business.</a:t>
            </a:r>
            <a:endParaRPr sz="2600"/>
          </a:p>
        </p:txBody>
      </p:sp>
      <p:pic>
        <p:nvPicPr>
          <p:cNvPr id="1314304099" name="Picture 1314304098"/>
          <p:cNvPicPr>
            <a:picLocks noChangeAspect="1"/>
          </p:cNvPicPr>
          <p:nvPr/>
        </p:nvPicPr>
        <p:blipFill>
          <a:blip r:embed="rId2"/>
          <a:stretch/>
        </p:blipFill>
        <p:spPr bwMode="auto">
          <a:xfrm>
            <a:off x="8636774" y="2033743"/>
            <a:ext cx="2552715" cy="2508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p:cNvGrpSpPr/>
          <p:nvPr/>
        </p:nvGrpSpPr>
        <p:grpSpPr bwMode="auto">
          <a:xfrm>
            <a:off x="12176599" y="6721474"/>
            <a:ext cx="151731" cy="136779"/>
            <a:chOff x="0" y="0"/>
            <a:chExt cx="151731" cy="136779"/>
          </a:xfrm>
        </p:grpSpPr>
        <p:sp>
          <p:nvSpPr>
            <p:cNvPr id="4"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pPr>
              <a:defRPr/>
            </a:pPr>
            <a:endParaRPr/>
          </a:p>
        </p:txBody>
      </p:sp>
      <p:sp>
        <p:nvSpPr>
          <p:cNvPr id="15"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pPr>
              <a:defRPr/>
            </a:pPr>
            <a:endParaRPr/>
          </a:p>
        </p:txBody>
      </p:sp>
      <p:sp>
        <p:nvSpPr>
          <p:cNvPr id="16"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pPr>
              <a:defRPr/>
            </a:pPr>
            <a:endParaRPr/>
          </a:p>
        </p:txBody>
      </p:sp>
      <p:sp>
        <p:nvSpPr>
          <p:cNvPr id="17" name="object 17"/>
          <p:cNvSpPr txBox="1">
            <a:spLocks noGrp="1"/>
          </p:cNvSpPr>
          <p:nvPr>
            <p:ph type="title"/>
          </p:nvPr>
        </p:nvSpPr>
        <p:spPr bwMode="auto">
          <a:xfrm>
            <a:off x="739774" y="691387"/>
            <a:ext cx="7414811" cy="664245"/>
          </a:xfrm>
          <a:prstGeom prst="rect">
            <a:avLst/>
          </a:prstGeom>
        </p:spPr>
        <p:txBody>
          <a:bodyPr vert="horz" wrap="square" lIns="0" tIns="16509" rIns="0" bIns="0" rtlCol="0">
            <a:spAutoFit/>
          </a:bodyPr>
          <a:lstStyle/>
          <a:p>
            <a:pPr marL="12700" algn="l">
              <a:lnSpc>
                <a:spcPct val="100000"/>
              </a:lnSpc>
              <a:spcBef>
                <a:spcPts val="130"/>
              </a:spcBef>
              <a:defRPr/>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2</a:t>
            </a:fld>
            <a:endParaRPr spc="10"/>
          </a:p>
        </p:txBody>
      </p:sp>
      <p:sp>
        <p:nvSpPr>
          <p:cNvPr id="23" name="TextBox 22"/>
          <p:cNvSpPr txBox="1"/>
          <p:nvPr/>
        </p:nvSpPr>
        <p:spPr bwMode="auto">
          <a:xfrm>
            <a:off x="1427393" y="2720436"/>
            <a:ext cx="8042439" cy="1554516"/>
          </a:xfrm>
          <a:prstGeom prst="rect">
            <a:avLst/>
          </a:prstGeom>
          <a:noFill/>
        </p:spPr>
        <p:txBody>
          <a:bodyPr wrap="square" rtlCol="0">
            <a:spAutoFit/>
          </a:bodyPr>
          <a:lstStyle/>
          <a:p>
            <a:pPr algn="ctr">
              <a:defRPr/>
            </a:pP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1169583268" name="Picture 1169583267"/>
          <p:cNvPicPr>
            <a:picLocks noChangeAspect="1"/>
          </p:cNvPicPr>
          <p:nvPr/>
        </p:nvPicPr>
        <p:blipFill>
          <a:blip r:embed="rId4"/>
          <a:stretch/>
        </p:blipFill>
        <p:spPr bwMode="auto">
          <a:xfrm>
            <a:off x="9029700" y="2335267"/>
            <a:ext cx="1964099" cy="1996834"/>
          </a:xfrm>
          <a:prstGeom prst="rect">
            <a:avLst/>
          </a:prstGeom>
        </p:spPr>
      </p:pic>
      <p:sp>
        <p:nvSpPr>
          <p:cNvPr id="1553853902" name="Star: 4 Points 1553853901"/>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143647" y="100185"/>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pPr>
              <a:defRPr/>
            </a:pPr>
            <a:endParaRPr/>
          </a:p>
        </p:txBody>
      </p:sp>
      <p:grpSp>
        <p:nvGrpSpPr>
          <p:cNvPr id="3" name="object 3"/>
          <p:cNvGrpSpPr/>
          <p:nvPr/>
        </p:nvGrpSpPr>
        <p:grpSpPr bwMode="auto">
          <a:xfrm>
            <a:off x="11919557" y="6647996"/>
            <a:ext cx="277265" cy="215082"/>
            <a:chOff x="0" y="0"/>
            <a:chExt cx="277265" cy="215082"/>
          </a:xfrm>
        </p:grpSpPr>
        <p:sp>
          <p:nvSpPr>
            <p:cNvPr id="4"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pPr>
              <a:defRPr/>
            </a:pPr>
            <a:endParaRPr/>
          </a:p>
        </p:txBody>
      </p:sp>
      <p:pic>
        <p:nvPicPr>
          <p:cNvPr id="17" name="object 17"/>
          <p:cNvPicPr/>
          <p:nvPr/>
        </p:nvPicPr>
        <p:blipFill>
          <a:blip r:embed="rId2"/>
          <a:stretch/>
        </p:blipFill>
        <p:spPr bwMode="auto">
          <a:xfrm>
            <a:off x="10515600" y="6291262"/>
            <a:ext cx="247650" cy="247650"/>
          </a:xfrm>
          <a:prstGeom prst="rect">
            <a:avLst/>
          </a:prstGeom>
        </p:spPr>
      </p:pic>
      <p:grpSp>
        <p:nvGrpSpPr>
          <p:cNvPr id="18" name="object 18"/>
          <p:cNvGrpSpPr/>
          <p:nvPr/>
        </p:nvGrpSpPr>
        <p:grpSpPr bwMode="auto">
          <a:xfrm>
            <a:off x="-93740" y="4007180"/>
            <a:ext cx="4019990" cy="3009899"/>
            <a:chOff x="0" y="0"/>
            <a:chExt cx="4019990" cy="3009899"/>
          </a:xfrm>
        </p:grpSpPr>
        <p:pic>
          <p:nvPicPr>
            <p:cNvPr id="19" name="object 19"/>
            <p:cNvPicPr/>
            <p:nvPr/>
          </p:nvPicPr>
          <p:blipFill>
            <a:blip r:embed="rId3"/>
            <a:stretch/>
          </p:blipFill>
          <p:spPr bwMode="auto">
            <a:xfrm>
              <a:off x="408497" y="2590801"/>
              <a:ext cx="3611493" cy="295273"/>
            </a:xfrm>
            <a:prstGeom prst="rect">
              <a:avLst/>
            </a:prstGeom>
          </p:spPr>
        </p:pic>
        <p:pic>
          <p:nvPicPr>
            <p:cNvPr id="20" name="object 20"/>
            <p:cNvPicPr/>
            <p:nvPr/>
          </p:nvPicPr>
          <p:blipFill>
            <a:blip r:embed="rId4"/>
            <a:stretch/>
          </p:blipFill>
          <p:spPr bwMode="auto">
            <a:xfrm>
              <a:off x="0" y="0"/>
              <a:ext cx="1689694" cy="3009897"/>
            </a:xfrm>
            <a:prstGeom prst="rect">
              <a:avLst/>
            </a:prstGeom>
          </p:spPr>
        </p:pic>
      </p:grpSp>
      <p:sp>
        <p:nvSpPr>
          <p:cNvPr id="21" name="object 21"/>
          <p:cNvSpPr txBox="1">
            <a:spLocks noGrp="1"/>
          </p:cNvSpPr>
          <p:nvPr>
            <p:ph type="title"/>
          </p:nvPr>
        </p:nvSpPr>
        <p:spPr bwMode="auto">
          <a:xfrm>
            <a:off x="739774" y="482570"/>
            <a:ext cx="2710332" cy="683930"/>
          </a:xfrm>
          <a:prstGeom prst="rect">
            <a:avLst/>
          </a:prstGeom>
        </p:spPr>
        <p:txBody>
          <a:bodyPr vert="horz" wrap="square" lIns="0" tIns="13334" rIns="0" bIns="0" rtlCol="0">
            <a:spAutoFit/>
          </a:bodyPr>
          <a:lstStyle/>
          <a:p>
            <a:pPr marL="12700">
              <a:lnSpc>
                <a:spcPct val="100000"/>
              </a:lnSpc>
              <a:spcBef>
                <a:spcPts val="105"/>
              </a:spcBef>
              <a:defRPr/>
            </a:pPr>
            <a:r>
              <a:rPr spc="25">
                <a:latin typeface="Asana Math"/>
                <a:cs typeface="Asana Math"/>
              </a:rPr>
              <a:t>A</a:t>
            </a:r>
            <a:r>
              <a:rPr spc="-5">
                <a:latin typeface="Asana Math"/>
                <a:cs typeface="Asana Math"/>
              </a:rPr>
              <a:t>G</a:t>
            </a:r>
            <a:r>
              <a:rPr spc="-35">
                <a:latin typeface="Asana Math"/>
                <a:cs typeface="Asana Math"/>
              </a:rPr>
              <a:t>E</a:t>
            </a:r>
            <a:r>
              <a:rPr spc="15">
                <a:latin typeface="Asana Math"/>
                <a:cs typeface="Asana Math"/>
              </a:rPr>
              <a:t>N</a:t>
            </a:r>
            <a:r>
              <a:rPr>
                <a:latin typeface="Asana Math"/>
                <a:cs typeface="Asana Math"/>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3</a:t>
            </a:fld>
            <a:endParaRPr spc="10"/>
          </a:p>
        </p:txBody>
      </p:sp>
      <p:sp>
        <p:nvSpPr>
          <p:cNvPr id="23" name="TextBox 22"/>
          <p:cNvSpPr txBox="1"/>
          <p:nvPr/>
        </p:nvSpPr>
        <p:spPr bwMode="auto">
          <a:xfrm>
            <a:off x="2509805" y="1041531"/>
            <a:ext cx="6102887" cy="4846356"/>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defRPr/>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Results and </a:t>
            </a:r>
            <a:r>
              <a:rPr lang="en-US" sz="3200">
                <a:solidFill>
                  <a:srgbClr val="0D0D0D"/>
                </a:solidFill>
                <a:latin typeface="Asana Math"/>
                <a:cs typeface="Asana Math"/>
              </a:rPr>
              <a:t>Discussion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Conclusion</a:t>
            </a:r>
            <a:endParaRPr/>
          </a:p>
          <a:p>
            <a:pPr>
              <a:defRPr/>
            </a:pPr>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6"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a:off x="834071" y="582254"/>
            <a:ext cx="7797924" cy="664245"/>
          </a:xfrm>
          <a:prstGeom prst="rect">
            <a:avLst/>
          </a:prstGeom>
        </p:spPr>
        <p:txBody>
          <a:bodyPr vert="horz" wrap="square" lIns="0" tIns="16509" rIns="0" bIns="0" rtlCol="0">
            <a:spAutoFit/>
          </a:bodyPr>
          <a:lstStyle/>
          <a:p>
            <a:pPr marL="12700" algn="l">
              <a:lnSpc>
                <a:spcPct val="100000"/>
              </a:lnSpc>
              <a:spcBef>
                <a:spcPts val="130"/>
              </a:spcBef>
              <a:tabLst>
                <a:tab pos="2727960" algn="l"/>
              </a:tabLst>
              <a:defRPr/>
            </a:pPr>
            <a:r>
              <a:rPr sz="4250" spc="-20">
                <a:latin typeface="Asana Math"/>
                <a:cs typeface="Asana Math"/>
              </a:rPr>
              <a:t>P</a:t>
            </a:r>
            <a:r>
              <a:rPr sz="4000" spc="15">
                <a:latin typeface="Asana Math"/>
                <a:cs typeface="Asana Math"/>
              </a:rPr>
              <a:t>ROB</a:t>
            </a:r>
            <a:r>
              <a:rPr sz="4000" spc="55">
                <a:latin typeface="Asana Math"/>
                <a:cs typeface="Asana Math"/>
              </a:rPr>
              <a:t>L</a:t>
            </a:r>
            <a:r>
              <a:rPr sz="4000" spc="-20">
                <a:latin typeface="Asana Math"/>
                <a:cs typeface="Asana Math"/>
              </a:rPr>
              <a:t>E</a:t>
            </a:r>
            <a:r>
              <a:rPr sz="4000" spc="20">
                <a:latin typeface="Asana Math"/>
                <a:cs typeface="Asana Math"/>
              </a:rPr>
              <a:t>M</a:t>
            </a:r>
            <a:r>
              <a:rPr sz="4250" spc="10">
                <a:latin typeface="Asana Math"/>
                <a:cs typeface="Asana Math"/>
              </a:rPr>
              <a:t> </a:t>
            </a:r>
            <a:r>
              <a:rPr sz="4250" spc="9">
                <a:latin typeface="Asana Math"/>
                <a:cs typeface="Asana Math"/>
              </a:rPr>
              <a:t>S</a:t>
            </a:r>
            <a:r>
              <a:rPr sz="4000" spc="-370">
                <a:latin typeface="Asana Math"/>
                <a:cs typeface="Asana Math"/>
              </a:rPr>
              <a:t>T</a:t>
            </a:r>
            <a:r>
              <a:rPr sz="4000" spc="-375">
                <a:latin typeface="Asana Math"/>
                <a:cs typeface="Asana Math"/>
              </a:rPr>
              <a:t>A</a:t>
            </a:r>
            <a:r>
              <a:rPr sz="4000" spc="15">
                <a:latin typeface="Asana Math"/>
                <a:cs typeface="Asana Math"/>
              </a:rPr>
              <a:t>T</a:t>
            </a:r>
            <a:r>
              <a:rPr sz="4000" spc="-10">
                <a:latin typeface="Asana Math"/>
                <a:cs typeface="Asana Math"/>
              </a:rPr>
              <a:t>E</a:t>
            </a:r>
            <a:r>
              <a:rPr sz="4000" spc="-20">
                <a:latin typeface="Asana Math"/>
                <a:cs typeface="Asana Math"/>
              </a:rPr>
              <a:t>ME</a:t>
            </a:r>
            <a:r>
              <a:rPr sz="4000" spc="10">
                <a:latin typeface="Asana Math"/>
                <a:cs typeface="Asana Math"/>
              </a:rPr>
              <a:t>NT </a:t>
            </a:r>
            <a:r>
              <a:rPr sz="4250" spc="9">
                <a:latin typeface="Asana Math"/>
                <a:cs typeface="Asana Math"/>
              </a:rPr>
              <a:t>:</a:t>
            </a:r>
            <a:endParaRPr sz="4250"/>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4</a:t>
            </a:fld>
            <a:endParaRPr spc="10"/>
          </a:p>
        </p:txBody>
      </p:sp>
      <p:sp>
        <p:nvSpPr>
          <p:cNvPr id="1830590480" name="Star: 4 Points 1830590479"/>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1469368" name="TextBox 201469367"/>
          <p:cNvSpPr txBox="1"/>
          <p:nvPr/>
        </p:nvSpPr>
        <p:spPr bwMode="auto">
          <a:xfrm>
            <a:off x="1443037" y="1700714"/>
            <a:ext cx="9139047" cy="3413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defRPr/>
            </a:pPr>
            <a:r>
              <a:rPr sz="2800"/>
              <a:t>To solve the difficulties in an organisation.</a:t>
            </a:r>
          </a:p>
          <a:p>
            <a:pPr marL="349965" indent="-349965" algn="l">
              <a:buFont typeface="Wingdings"/>
              <a:buChar char="v"/>
              <a:defRPr/>
            </a:pPr>
            <a:r>
              <a:rPr sz="2800"/>
              <a:t>To focus on the growth of the organistaion.</a:t>
            </a:r>
          </a:p>
          <a:p>
            <a:pPr marL="349965" indent="-349965" algn="l">
              <a:buFont typeface="Wingdings"/>
              <a:buChar char="v"/>
              <a:defRPr/>
            </a:pPr>
            <a:r>
              <a:rPr sz="2800"/>
              <a:t>To analysis the performances of employees.</a:t>
            </a:r>
          </a:p>
          <a:p>
            <a:pPr marL="349965" indent="-349965" algn="l">
              <a:buFont typeface="Wingdings"/>
              <a:buChar char="v"/>
              <a:defRPr/>
            </a:pPr>
            <a:r>
              <a:rPr sz="2800"/>
              <a:t>To motivate the low performers by giving</a:t>
            </a:r>
          </a:p>
          <a:p>
            <a:pPr algn="l">
              <a:defRPr/>
            </a:pPr>
            <a:r>
              <a:rPr sz="2800"/>
              <a:t>    appreciation.</a:t>
            </a:r>
          </a:p>
          <a:p>
            <a:pPr marL="349965" indent="-349965" algn="l">
              <a:buFont typeface="Wingdings"/>
              <a:buChar char="v"/>
              <a:defRPr/>
            </a:pPr>
            <a:r>
              <a:rPr sz="2800"/>
              <a:t>To appreciate the best performers by</a:t>
            </a:r>
          </a:p>
          <a:p>
            <a:pPr algn="l">
              <a:defRPr/>
            </a:pPr>
            <a:r>
              <a:rPr sz="2800"/>
              <a:t>     giving increments, bonus and promotions</a:t>
            </a:r>
            <a:r>
              <a:rPr sz="2200"/>
              <a:t>. </a:t>
            </a:r>
          </a:p>
          <a:p>
            <a:pPr marL="349965" indent="-349965" algn="l">
              <a:buFont typeface="Wingdings"/>
              <a:buChar char="v"/>
              <a:defRPr/>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a:off x="594697" y="676735"/>
            <a:ext cx="8063526" cy="565185"/>
          </a:xfrm>
          <a:prstGeom prst="rect">
            <a:avLst/>
          </a:prstGeom>
        </p:spPr>
        <p:txBody>
          <a:bodyPr vert="horz" wrap="square" lIns="0" tIns="16509" rIns="0" bIns="0" rtlCol="0">
            <a:spAutoFit/>
          </a:bodyPr>
          <a:lstStyle/>
          <a:p>
            <a:pPr marL="12700" algn="l">
              <a:lnSpc>
                <a:spcPct val="100000"/>
              </a:lnSpc>
              <a:spcBef>
                <a:spcPts val="130"/>
              </a:spcBef>
              <a:tabLst>
                <a:tab pos="2642870" algn="l"/>
              </a:tabLst>
              <a:defRPr/>
            </a:pPr>
            <a:r>
              <a:rPr sz="3600" spc="5">
                <a:latin typeface="Asana Math"/>
                <a:cs typeface="Asana Math"/>
              </a:rPr>
              <a:t>PROJECT </a:t>
            </a:r>
            <a:r>
              <a:rPr sz="3600" spc="-20">
                <a:latin typeface="Asana Math"/>
                <a:cs typeface="Asana Math"/>
              </a:rPr>
              <a:t>OVERVIEW :</a:t>
            </a:r>
            <a:endParaRPr sz="3600">
              <a:latin typeface="Asana Math"/>
              <a:cs typeface="Asana Math"/>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5</a:t>
            </a:fld>
            <a:endParaRPr spc="10"/>
          </a:p>
        </p:txBody>
      </p:sp>
      <p:sp>
        <p:nvSpPr>
          <p:cNvPr id="11" name="TextBox 10"/>
          <p:cNvSpPr txBox="1"/>
          <p:nvPr/>
        </p:nvSpPr>
        <p:spPr bwMode="auto">
          <a:xfrm>
            <a:off x="1519194" y="1357615"/>
            <a:ext cx="7942833" cy="4206276"/>
          </a:xfrm>
          <a:prstGeom prst="rect">
            <a:avLst/>
          </a:prstGeom>
          <a:noFill/>
        </p:spPr>
        <p:txBody>
          <a:bodyPr wrap="square" rtlCol="0">
            <a:spAutoFit/>
          </a:bodyPr>
          <a:lstStyle/>
          <a:p>
            <a:pPr algn="l">
              <a:buFont typeface="Arial"/>
              <a:buChar char="•"/>
              <a:defRPr/>
            </a:pPr>
            <a:r>
              <a:rPr lang="en-US" sz="3000" b="0" i="0">
                <a:solidFill>
                  <a:srgbClr val="0D0D0D"/>
                </a:solidFill>
                <a:latin typeface="Times New Roman"/>
                <a:cs typeface="Times New Roman"/>
              </a:rPr>
              <a:t>.</a:t>
            </a:r>
            <a:endParaRPr sz="3000" b="0"/>
          </a:p>
          <a:p>
            <a:pPr>
              <a:defRPr/>
            </a:pPr>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74452268" name="Star: 5 Points 1074452267"/>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a:off x="-640832" y="715226"/>
            <a:ext cx="7494249" cy="549945"/>
          </a:xfrm>
          <a:prstGeom prst="rect">
            <a:avLst/>
          </a:prstGeom>
        </p:spPr>
        <p:txBody>
          <a:bodyPr vert="horz" wrap="square" lIns="0" tIns="16509" rIns="0" bIns="0" rtlCol="0">
            <a:spAutoFit/>
          </a:bodyPr>
          <a:lstStyle/>
          <a:p>
            <a:pPr marL="12700">
              <a:lnSpc>
                <a:spcPct val="100000"/>
              </a:lnSpc>
              <a:spcBef>
                <a:spcPts val="130"/>
              </a:spcBef>
              <a:defRPr/>
            </a:pPr>
            <a:r>
              <a:rPr sz="3500" spc="25">
                <a:latin typeface="Asana Math"/>
                <a:cs typeface="Asana Math"/>
              </a:rPr>
              <a:t>W</a:t>
            </a:r>
            <a:r>
              <a:rPr sz="3500" spc="-20">
                <a:latin typeface="Asana Math"/>
                <a:cs typeface="Asana Math"/>
              </a:rPr>
              <a:t>H</a:t>
            </a:r>
            <a:r>
              <a:rPr sz="3500" spc="20">
                <a:latin typeface="Asana Math"/>
                <a:cs typeface="Asana Math"/>
              </a:rPr>
              <a:t>O</a:t>
            </a:r>
            <a:r>
              <a:rPr sz="3500" spc="-235">
                <a:latin typeface="Asana Math"/>
                <a:cs typeface="Asana Math"/>
              </a:rPr>
              <a:t> </a:t>
            </a:r>
            <a:r>
              <a:rPr sz="3500" spc="-10">
                <a:latin typeface="Asana Math"/>
                <a:cs typeface="Asana Math"/>
              </a:rPr>
              <a:t>AR</a:t>
            </a:r>
            <a:r>
              <a:rPr sz="3500" spc="15">
                <a:latin typeface="Asana Math"/>
                <a:cs typeface="Asana Math"/>
              </a:rPr>
              <a:t>E</a:t>
            </a:r>
            <a:r>
              <a:rPr sz="3500" spc="-35">
                <a:latin typeface="Asana Math"/>
                <a:cs typeface="Asana Math"/>
              </a:rPr>
              <a:t> </a:t>
            </a:r>
            <a:r>
              <a:rPr sz="3500" spc="-10">
                <a:latin typeface="Asana Math"/>
                <a:cs typeface="Asana Math"/>
              </a:rPr>
              <a:t>T</a:t>
            </a:r>
            <a:r>
              <a:rPr sz="3500" spc="-15">
                <a:latin typeface="Asana Math"/>
                <a:cs typeface="Asana Math"/>
              </a:rPr>
              <a:t>H</a:t>
            </a:r>
            <a:r>
              <a:rPr sz="3500" spc="15">
                <a:latin typeface="Asana Math"/>
                <a:cs typeface="Asana Math"/>
              </a:rPr>
              <a:t>E</a:t>
            </a:r>
            <a:r>
              <a:rPr sz="3500" spc="-35">
                <a:latin typeface="Asana Math"/>
                <a:cs typeface="Asana Math"/>
              </a:rPr>
              <a:t> </a:t>
            </a:r>
            <a:r>
              <a:rPr sz="3500" spc="-20">
                <a:latin typeface="Asana Math"/>
                <a:cs typeface="Asana Math"/>
              </a:rPr>
              <a:t>E</a:t>
            </a:r>
            <a:r>
              <a:rPr sz="3500" spc="30">
                <a:latin typeface="Asana Math"/>
                <a:cs typeface="Asana Math"/>
              </a:rPr>
              <a:t>N</a:t>
            </a:r>
            <a:r>
              <a:rPr sz="3500" spc="15">
                <a:latin typeface="Asana Math"/>
                <a:cs typeface="Asana Math"/>
              </a:rPr>
              <a:t>D</a:t>
            </a:r>
            <a:r>
              <a:rPr sz="3500">
                <a:latin typeface="Asana Math"/>
                <a:cs typeface="Asana Math"/>
              </a:rPr>
              <a:t> U</a:t>
            </a:r>
            <a:r>
              <a:rPr sz="3500" spc="10">
                <a:latin typeface="Asana Math"/>
                <a:cs typeface="Asana Math"/>
              </a:rPr>
              <a:t>S</a:t>
            </a:r>
            <a:r>
              <a:rPr sz="3500" spc="-25">
                <a:latin typeface="Asana Math"/>
                <a:cs typeface="Asana Math"/>
              </a:rPr>
              <a:t>E</a:t>
            </a:r>
            <a:r>
              <a:rPr sz="3500" spc="-10">
                <a:latin typeface="Asana Math"/>
                <a:cs typeface="Asana Math"/>
              </a:rPr>
              <a:t>R</a:t>
            </a:r>
            <a:r>
              <a:rPr sz="3500" spc="5">
                <a:latin typeface="Asana Math"/>
                <a:cs typeface="Asana Math"/>
              </a:rPr>
              <a:t>S?</a:t>
            </a:r>
            <a:endParaRPr sz="3500">
              <a:latin typeface="Asana Math"/>
              <a:cs typeface="Asana Math"/>
            </a:endParaRPr>
          </a:p>
        </p:txBody>
      </p:sp>
      <p:pic>
        <p:nvPicPr>
          <p:cNvPr id="6" name="object 6"/>
          <p:cNvPicPr/>
          <p:nvPr/>
        </p:nvPicPr>
        <p:blipFill>
          <a:blip r:embed="rId2"/>
          <a:stretch/>
        </p:blipFill>
        <p:spPr bwMode="auto">
          <a:xfrm>
            <a:off x="723899" y="6296186"/>
            <a:ext cx="407837" cy="361788"/>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6</a:t>
            </a:fld>
            <a:endParaRPr spc="10"/>
          </a:p>
        </p:txBody>
      </p:sp>
      <p:sp>
        <p:nvSpPr>
          <p:cNvPr id="608670588" name="TextBox 608670587"/>
          <p:cNvSpPr txBox="1"/>
          <p:nvPr/>
        </p:nvSpPr>
        <p:spPr bwMode="auto">
          <a:xfrm>
            <a:off x="1694644" y="1808942"/>
            <a:ext cx="6725938" cy="286515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defRPr/>
            </a:pPr>
            <a:r>
              <a:rPr sz="2600"/>
              <a:t>CEO</a:t>
            </a:r>
          </a:p>
          <a:p>
            <a:pPr marL="283879" indent="-283879" algn="l">
              <a:buFont typeface="Wingdings"/>
              <a:buChar char="Ø"/>
              <a:defRPr/>
            </a:pPr>
            <a:r>
              <a:rPr sz="2600"/>
              <a:t>Directors</a:t>
            </a:r>
          </a:p>
          <a:p>
            <a:pPr marL="283879" indent="-283879" algn="l">
              <a:buFont typeface="Wingdings"/>
              <a:buChar char="Ø"/>
              <a:defRPr/>
            </a:pPr>
            <a:r>
              <a:rPr sz="2600"/>
              <a:t>Manager</a:t>
            </a:r>
          </a:p>
          <a:p>
            <a:pPr marL="283879" indent="-283879" algn="l">
              <a:buFont typeface="Wingdings"/>
              <a:buChar char="Ø"/>
              <a:defRPr/>
            </a:pPr>
            <a:r>
              <a:rPr sz="2600"/>
              <a:t>Foreman</a:t>
            </a:r>
          </a:p>
          <a:p>
            <a:pPr marL="283879" indent="-283879" algn="l">
              <a:buFont typeface="Wingdings"/>
              <a:buChar char="Ø"/>
              <a:defRPr/>
            </a:pPr>
            <a:r>
              <a:rPr sz="2600"/>
              <a:t>Sales Executive</a:t>
            </a:r>
          </a:p>
          <a:p>
            <a:pPr marL="283879" indent="-283879" algn="l">
              <a:buFont typeface="Wingdings"/>
              <a:buChar char="Ø"/>
              <a:defRPr/>
            </a:pPr>
            <a:r>
              <a:rPr sz="2600"/>
              <a:t>Sales Person</a:t>
            </a:r>
          </a:p>
          <a:p>
            <a:pPr marL="283879" indent="-283879" algn="l">
              <a:buFont typeface="Wingdings"/>
              <a:buChar char="Ø"/>
              <a:defRPr/>
            </a:pPr>
            <a:r>
              <a:rPr sz="2600"/>
              <a:t>Workers and Employees</a:t>
            </a:r>
            <a:endParaRPr/>
          </a:p>
        </p:txBody>
      </p:sp>
      <p:pic>
        <p:nvPicPr>
          <p:cNvPr id="106073345" name="Picture 106073344"/>
          <p:cNvPicPr>
            <a:picLocks noChangeAspect="1"/>
          </p:cNvPicPr>
          <p:nvPr/>
        </p:nvPicPr>
        <p:blipFill>
          <a:blip r:embed="rId3"/>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476375"/>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1891664" y="514104"/>
            <a:ext cx="9763304" cy="1110650"/>
          </a:xfrm>
          <a:prstGeom prst="rect">
            <a:avLst/>
          </a:prstGeom>
        </p:spPr>
        <p:txBody>
          <a:bodyPr vert="horz" wrap="square" lIns="0" tIns="13335" rIns="0" bIns="0" rtlCol="0">
            <a:spAutoFit/>
          </a:bodyPr>
          <a:lstStyle/>
          <a:p>
            <a:pPr marL="12700" algn="r">
              <a:lnSpc>
                <a:spcPct val="100000"/>
              </a:lnSpc>
              <a:spcBef>
                <a:spcPts val="105"/>
              </a:spcBef>
              <a:defRPr/>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15"/>
              <a:t> </a:t>
            </a:r>
            <a:r>
              <a:rPr sz="3600" spc="-14"/>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7</a:t>
            </a:fld>
            <a:endParaRPr spc="10"/>
          </a:p>
        </p:txBody>
      </p:sp>
      <p:sp>
        <p:nvSpPr>
          <p:cNvPr id="239590997" name="TextBox 239590996"/>
          <p:cNvSpPr txBox="1"/>
          <p:nvPr/>
        </p:nvSpPr>
        <p:spPr bwMode="auto">
          <a:xfrm>
            <a:off x="2819399" y="1929553"/>
            <a:ext cx="7918173" cy="377955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defRPr/>
            </a:pPr>
            <a:r>
              <a:rPr sz="2200"/>
              <a:t>Conditional formatting - To find the missing values.</a:t>
            </a:r>
          </a:p>
          <a:p>
            <a:pPr marL="327936" indent="-327936" algn="l">
              <a:buFont typeface="Wingdings"/>
              <a:buChar char="w"/>
              <a:defRPr/>
            </a:pPr>
            <a:r>
              <a:rPr sz="2200"/>
              <a:t>Filter - To remove the blank spaces between the data’s</a:t>
            </a:r>
          </a:p>
          <a:p>
            <a:pPr marL="327936" indent="-327936" algn="l">
              <a:buFont typeface="Wingdings"/>
              <a:buChar char="w"/>
              <a:defRPr/>
            </a:pPr>
            <a:r>
              <a:rPr sz="2200"/>
              <a:t>Formula - To rate the employees performances through formulating.</a:t>
            </a:r>
          </a:p>
          <a:p>
            <a:pPr marL="327936" indent="-327936" algn="l">
              <a:buFont typeface="Wingdings"/>
              <a:buChar char="w"/>
              <a:defRPr/>
            </a:pPr>
            <a:r>
              <a:rPr sz="2200"/>
              <a:t>Pivot Table - To produce a detail summary about the 	    	 employees performance with various fields like Employees rating, Gender and Work locations.</a:t>
            </a:r>
          </a:p>
          <a:p>
            <a:pPr marL="327936" indent="-327936" algn="l">
              <a:buFont typeface="Wingdings"/>
              <a:buChar char="w"/>
              <a:defRPr/>
            </a:pPr>
            <a:r>
              <a:rPr sz="2200"/>
              <a:t>Graph - To show a pictorial representation about the data.</a:t>
            </a:r>
          </a:p>
          <a:p>
            <a:pPr marL="327936" indent="-327936" algn="l">
              <a:buFont typeface="Wingdings"/>
              <a:buChar char="w"/>
              <a:defRPr/>
            </a:pPr>
            <a:r>
              <a:rPr sz="2200"/>
              <a:t> Slicer - To change the view of chart through the help of slicer tool.</a:t>
            </a:r>
          </a:p>
          <a:p>
            <a:pPr marL="327936" indent="-327936" algn="l">
              <a:buFont typeface="Wingdings"/>
              <a:buChar char="w"/>
              <a:defRPr/>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5331" y="385443"/>
            <a:ext cx="10681514" cy="731555"/>
          </a:xfrm>
        </p:spPr>
        <p:txBody>
          <a:bodyPr/>
          <a:lstStyle/>
          <a:p>
            <a:pPr algn="l">
              <a:defRPr/>
            </a:pPr>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endParaRPr/>
          </a:p>
        </p:txBody>
      </p:sp>
      <p:sp>
        <p:nvSpPr>
          <p:cNvPr id="83635885" name="TextBox 83635884"/>
          <p:cNvSpPr txBox="1"/>
          <p:nvPr/>
        </p:nvSpPr>
        <p:spPr bwMode="auto">
          <a:xfrm>
            <a:off x="3248031" y="1436369"/>
            <a:ext cx="2951071" cy="41148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defRPr/>
            </a:pPr>
            <a:r>
              <a:rPr sz="2200" b="1"/>
              <a:t>Employee ID</a:t>
            </a:r>
          </a:p>
          <a:p>
            <a:pPr marL="327936" indent="-327936" algn="l">
              <a:buFont typeface="Wingdings"/>
              <a:buChar char="Ø"/>
              <a:defRPr/>
            </a:pPr>
            <a:r>
              <a:rPr sz="2200" b="1"/>
              <a:t>Name</a:t>
            </a:r>
          </a:p>
          <a:p>
            <a:pPr marL="327936" indent="-327936" algn="l">
              <a:buFont typeface="Wingdings"/>
              <a:buChar char="Ø"/>
              <a:defRPr/>
            </a:pPr>
            <a:r>
              <a:rPr sz="2200" b="1"/>
              <a:t>Gender</a:t>
            </a:r>
          </a:p>
          <a:p>
            <a:pPr marL="327936" indent="-327936" algn="l">
              <a:buFont typeface="Wingdings"/>
              <a:buChar char="Ø"/>
              <a:defRPr/>
            </a:pPr>
            <a:r>
              <a:rPr sz="2200" b="1"/>
              <a:t>Department</a:t>
            </a:r>
          </a:p>
          <a:p>
            <a:pPr marL="327936" indent="-327936" algn="l">
              <a:buFont typeface="Wingdings"/>
              <a:buChar char="Ø"/>
              <a:defRPr/>
            </a:pPr>
            <a:r>
              <a:rPr sz="2200" b="1"/>
              <a:t>Salary</a:t>
            </a:r>
          </a:p>
          <a:p>
            <a:pPr marL="327936" indent="-327936" algn="l">
              <a:buFont typeface="Wingdings"/>
              <a:buChar char="Ø"/>
              <a:defRPr/>
            </a:pPr>
            <a:r>
              <a:rPr sz="2200" b="1"/>
              <a:t>Start Date</a:t>
            </a:r>
          </a:p>
          <a:p>
            <a:pPr marL="327936" indent="-327936" algn="l">
              <a:buFont typeface="Wingdings"/>
              <a:buChar char="Ø"/>
              <a:defRPr/>
            </a:pPr>
            <a:r>
              <a:rPr sz="2200" b="1"/>
              <a:t>FTE</a:t>
            </a:r>
          </a:p>
          <a:p>
            <a:pPr marL="327936" indent="-327936" algn="l">
              <a:buFont typeface="Wingdings"/>
              <a:buChar char="Ø"/>
              <a:defRPr/>
            </a:pPr>
            <a:r>
              <a:rPr sz="2200" b="1"/>
              <a:t>Employee type</a:t>
            </a:r>
          </a:p>
          <a:p>
            <a:pPr marL="327936" indent="-327936" algn="l">
              <a:buFont typeface="Wingdings"/>
              <a:buChar char="Ø"/>
              <a:defRPr/>
            </a:pPr>
            <a:r>
              <a:rPr sz="2200" b="1"/>
              <a:t>Work location</a:t>
            </a:r>
          </a:p>
          <a:p>
            <a:pPr marL="327936" indent="-327936" algn="l">
              <a:buFont typeface="Wingdings"/>
              <a:buChar char="Ø"/>
              <a:defRPr/>
            </a:pPr>
            <a:r>
              <a:rPr sz="2200" b="1"/>
              <a:t>Current employee rating</a:t>
            </a:r>
          </a:p>
          <a:p>
            <a:pPr marL="327936" indent="-327936" algn="l">
              <a:buFont typeface="Wingdings"/>
              <a:buChar char="Ø"/>
              <a:defRPr/>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66675" y="3381373"/>
            <a:ext cx="2466975" cy="3419475"/>
          </a:xfrm>
          <a:prstGeom prst="rect">
            <a:avLst/>
          </a:prstGeom>
        </p:spPr>
      </p:pic>
      <p:sp>
        <p:nvSpPr>
          <p:cNvPr id="7" name="object 7"/>
          <p:cNvSpPr txBox="1">
            <a:spLocks noGrp="1"/>
          </p:cNvSpPr>
          <p:nvPr>
            <p:ph type="title"/>
          </p:nvPr>
        </p:nvSpPr>
        <p:spPr bwMode="auto">
          <a:xfrm>
            <a:off x="492123" y="364229"/>
            <a:ext cx="8480603" cy="626145"/>
          </a:xfrm>
          <a:prstGeom prst="rect">
            <a:avLst/>
          </a:prstGeom>
        </p:spPr>
        <p:txBody>
          <a:bodyPr vert="horz" wrap="square" lIns="0" tIns="16510" rIns="0" bIns="0" rtlCol="0">
            <a:spAutoFit/>
          </a:bodyPr>
          <a:lstStyle/>
          <a:p>
            <a:pPr marL="12700" algn="l">
              <a:lnSpc>
                <a:spcPct val="100000"/>
              </a:lnSpc>
              <a:spcBef>
                <a:spcPts val="130"/>
              </a:spcBef>
              <a:defRPr/>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8"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bwMode="auto">
          <a:xfrm>
            <a:off x="2407485" y="1767205"/>
            <a:ext cx="8541756" cy="4114836"/>
          </a:xfrm>
          <a:prstGeom prst="rect">
            <a:avLst/>
          </a:prstGeom>
          <a:noFill/>
        </p:spPr>
        <p:txBody>
          <a:bodyPr wrap="square" rtlCol="0">
            <a:spAutoFit/>
          </a:bodyPr>
          <a:lstStyle/>
          <a:p>
            <a:pPr marL="394023" indent="-394023" algn="l">
              <a:buFont typeface="Wingdings"/>
              <a:buChar char="ü"/>
              <a:defRPr/>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defRPr/>
            </a:pPr>
            <a:r>
              <a:rPr lang="en-US" sz="2800" b="0" i="0">
                <a:solidFill>
                  <a:srgbClr val="0D0D0D"/>
                </a:solidFill>
                <a:latin typeface="Times New Roman"/>
                <a:cs typeface="Times New Roman"/>
              </a:rPr>
              <a:t> </a:t>
            </a:r>
          </a:p>
          <a:p>
            <a:pPr algn="l">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4653586" name="Star: 4 Points 4653585"/>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7729016" name="Star: 4 Points 26772901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614</Words>
  <Application>Microsoft Office PowerPoint</Application>
  <DocSecurity>0</DocSecurity>
  <PresentationFormat>Widescreen</PresentationFormat>
  <Paragraphs>157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Asana Math</vt:lpstr>
      <vt:lpstr>Bahnschrift</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Pivot table</vt:lpstr>
      <vt:lpstr>RESULTS:</vt:lpstr>
      <vt:lpstr>.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subject/>
  <dc:creator>Konduru Narasimha</dc:creator>
  <cp:keywords/>
  <dc:description/>
  <cp:lastModifiedBy>rukesh nk</cp:lastModifiedBy>
  <cp:revision>17</cp:revision>
  <dcterms:created xsi:type="dcterms:W3CDTF">2024-03-29T15:07:22Z</dcterms:created>
  <dcterms:modified xsi:type="dcterms:W3CDTF">2024-09-11T17:58:42Z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