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Libre Franklin"/>
      <p:regular r:id="rId13"/>
      <p:bold r:id="rId14"/>
      <p:italic r:id="rId15"/>
      <p:boldItalic r:id="rId16"/>
    </p:embeddedFont>
    <p:embeddedFont>
      <p:font typeface="Franklin Gothic"/>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wbabr2kfkW+oz+EMsbqOZW8lM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Franklin-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italic.fntdata"/><Relationship Id="rId14" Type="http://schemas.openxmlformats.org/officeDocument/2006/relationships/font" Target="fonts/LibreFranklin-bold.fntdata"/><Relationship Id="rId17" Type="http://schemas.openxmlformats.org/officeDocument/2006/relationships/font" Target="fonts/FranklinGothic-bold.fntdata"/><Relationship Id="rId16" Type="http://schemas.openxmlformats.org/officeDocument/2006/relationships/font" Target="fonts/LibreFranklin-bold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mailto:dhanushvardan.avj2020@vitstudent.ac.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nvSpPr>
        <p:spPr>
          <a:xfrm>
            <a:off x="3390038" y="3831764"/>
            <a:ext cx="10340100" cy="4922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rPr b="1" i="0" lang="en-US" sz="2000" u="none" cap="none" strike="noStrike">
                <a:solidFill>
                  <a:srgbClr val="C00000"/>
                </a:solidFill>
                <a:latin typeface="Franklin Gothic"/>
                <a:ea typeface="Franklin Gothic"/>
                <a:cs typeface="Franklin Gothic"/>
                <a:sym typeface="Franklin Gothic"/>
              </a:rPr>
              <a:t>Code &amp; Title	     :</a:t>
            </a:r>
            <a:r>
              <a:rPr b="1" lang="en-US" sz="2000">
                <a:solidFill>
                  <a:srgbClr val="C00000"/>
                </a:solidFill>
                <a:latin typeface="Franklin Gothic"/>
                <a:ea typeface="Franklin Gothic"/>
                <a:cs typeface="Franklin Gothic"/>
                <a:sym typeface="Franklin Gothic"/>
              </a:rPr>
              <a:t>		Sign Language Subtitle Generator(</a:t>
            </a:r>
            <a:r>
              <a:rPr b="1" lang="en-US" sz="2000">
                <a:solidFill>
                  <a:srgbClr val="C00000"/>
                </a:solidFill>
                <a:latin typeface="Calibri"/>
                <a:ea typeface="Calibri"/>
                <a:cs typeface="Calibri"/>
                <a:sym typeface="Calibri"/>
              </a:rPr>
              <a:t>சைகை - துணை)</a:t>
            </a:r>
            <a:endParaRPr b="1" i="0" sz="2100"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lt2"/>
              </a:buClr>
              <a:buSzPts val="1800"/>
              <a:buFont typeface="Arial"/>
              <a:buNone/>
            </a:pPr>
            <a:r>
              <a:rPr b="1" i="0" lang="en-US" sz="2000" u="none" cap="none" strike="noStrike">
                <a:solidFill>
                  <a:srgbClr val="C00000"/>
                </a:solidFill>
                <a:latin typeface="Franklin Gothic"/>
                <a:ea typeface="Franklin Gothic"/>
                <a:cs typeface="Franklin Gothic"/>
                <a:sym typeface="Franklin Gothic"/>
              </a:rPr>
              <a:t>Thrust Area	     :		Subtitle Generation</a:t>
            </a:r>
            <a:endParaRPr/>
          </a:p>
          <a:p>
            <a:pPr indent="0" lvl="0" marL="0" marR="0" rtl="0" algn="l">
              <a:lnSpc>
                <a:spcPct val="100000"/>
              </a:lnSpc>
              <a:spcBef>
                <a:spcPts val="0"/>
              </a:spcBef>
              <a:spcAft>
                <a:spcPts val="0"/>
              </a:spcAft>
              <a:buClr>
                <a:schemeClr val="lt2"/>
              </a:buClr>
              <a:buSzPts val="1800"/>
              <a:buFont typeface="Arial"/>
              <a:buNone/>
            </a:pPr>
            <a:r>
              <a:rPr b="1" i="0" lang="en-US" sz="2000" u="none" cap="none" strike="noStrike">
                <a:solidFill>
                  <a:srgbClr val="C00000"/>
                </a:solidFill>
                <a:latin typeface="Franklin Gothic"/>
                <a:ea typeface="Franklin Gothic"/>
                <a:cs typeface="Franklin Gothic"/>
                <a:sym typeface="Franklin Gothic"/>
              </a:rPr>
              <a:t>Campus Name	     : VELLORE / CHENNAI</a:t>
            </a:r>
            <a:endParaRPr b="1" i="0" sz="20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Clr>
                <a:schemeClr val="lt2"/>
              </a:buClr>
              <a:buSzPts val="1800"/>
              <a:buFont typeface="Arial"/>
              <a:buNone/>
            </a:pPr>
            <a:r>
              <a:rPr b="1" i="0" lang="en-US" sz="2000" u="none" cap="none" strike="noStrike">
                <a:solidFill>
                  <a:srgbClr val="C00000"/>
                </a:solidFill>
                <a:latin typeface="Franklin Gothic"/>
                <a:ea typeface="Franklin Gothic"/>
                <a:cs typeface="Franklin Gothic"/>
                <a:sym typeface="Franklin Gothic"/>
              </a:rPr>
              <a:t>Reg.Nos &amp; Names:	</a:t>
            </a:r>
            <a:r>
              <a:rPr b="1" lang="en-US" sz="2000">
                <a:solidFill>
                  <a:srgbClr val="C00000"/>
                </a:solidFill>
                <a:latin typeface="Franklin Gothic"/>
                <a:ea typeface="Franklin Gothic"/>
                <a:cs typeface="Franklin Gothic"/>
                <a:sym typeface="Franklin Gothic"/>
              </a:rPr>
              <a:t>20BLC1077 - DHANUSHVARDAN A V J, </a:t>
            </a:r>
            <a:endParaRPr b="1" sz="2000">
              <a:solidFill>
                <a:srgbClr val="C00000"/>
              </a:solidFill>
              <a:latin typeface="Franklin Gothic"/>
              <a:ea typeface="Franklin Gothic"/>
              <a:cs typeface="Franklin Gothic"/>
              <a:sym typeface="Franklin Gothic"/>
            </a:endParaRPr>
          </a:p>
          <a:p>
            <a:pPr indent="0" lvl="0" marL="0" marR="0" rtl="0" algn="l">
              <a:lnSpc>
                <a:spcPct val="100000"/>
              </a:lnSpc>
              <a:spcBef>
                <a:spcPts val="0"/>
              </a:spcBef>
              <a:spcAft>
                <a:spcPts val="0"/>
              </a:spcAft>
              <a:buClr>
                <a:schemeClr val="lt2"/>
              </a:buClr>
              <a:buSzPts val="1800"/>
              <a:buFont typeface="Arial"/>
              <a:buNone/>
            </a:pPr>
            <a:r>
              <a:rPr b="1" lang="en-US" sz="2000">
                <a:solidFill>
                  <a:srgbClr val="C00000"/>
                </a:solidFill>
                <a:latin typeface="Franklin Gothic"/>
                <a:ea typeface="Franklin Gothic"/>
                <a:cs typeface="Franklin Gothic"/>
                <a:sym typeface="Franklin Gothic"/>
              </a:rPr>
              <a:t>					20BLC1031 - PRANAAV S</a:t>
            </a:r>
            <a:endParaRPr b="1" i="0" sz="2000" u="none" cap="none" strike="noStrike">
              <a:solidFill>
                <a:srgbClr val="C00000"/>
              </a:solidFill>
              <a:latin typeface="Franklin Gothic"/>
              <a:ea typeface="Franklin Gothic"/>
              <a:cs typeface="Franklin Gothic"/>
              <a:sym typeface="Franklin Gothic"/>
            </a:endParaRPr>
          </a:p>
          <a:p>
            <a:pPr indent="0" lvl="0" marL="0" marR="0" rtl="0" algn="l">
              <a:lnSpc>
                <a:spcPct val="100000"/>
              </a:lnSpc>
              <a:spcBef>
                <a:spcPts val="0"/>
              </a:spcBef>
              <a:spcAft>
                <a:spcPts val="0"/>
              </a:spcAft>
              <a:buClr>
                <a:schemeClr val="lt2"/>
              </a:buClr>
              <a:buSzPts val="1800"/>
              <a:buFont typeface="Arial"/>
              <a:buNone/>
            </a:pPr>
            <a:r>
              <a:rPr b="1" lang="en-US" sz="2000">
                <a:solidFill>
                  <a:srgbClr val="C00000"/>
                </a:solidFill>
                <a:latin typeface="Franklin Gothic"/>
                <a:ea typeface="Franklin Gothic"/>
                <a:cs typeface="Franklin Gothic"/>
                <a:sym typeface="Franklin Gothic"/>
              </a:rPr>
              <a:t>					20BLC1132 - KRITHIKA S</a:t>
            </a:r>
            <a:endParaRPr b="1" sz="2000">
              <a:solidFill>
                <a:srgbClr val="C00000"/>
              </a:solidFill>
              <a:latin typeface="Franklin Gothic"/>
              <a:ea typeface="Franklin Gothic"/>
              <a:cs typeface="Franklin Gothic"/>
              <a:sym typeface="Franklin Gothic"/>
            </a:endParaRPr>
          </a:p>
          <a:p>
            <a:pPr indent="0" lvl="0" marL="0" marR="0" rtl="0" algn="l">
              <a:lnSpc>
                <a:spcPct val="100000"/>
              </a:lnSpc>
              <a:spcBef>
                <a:spcPts val="0"/>
              </a:spcBef>
              <a:spcAft>
                <a:spcPts val="0"/>
              </a:spcAft>
              <a:buClr>
                <a:schemeClr val="lt2"/>
              </a:buClr>
              <a:buSzPts val="1800"/>
              <a:buFont typeface="Arial"/>
              <a:buNone/>
            </a:pPr>
            <a:r>
              <a:rPr b="1" lang="en-US" sz="2000">
                <a:solidFill>
                  <a:srgbClr val="C00000"/>
                </a:solidFill>
                <a:latin typeface="Franklin Gothic"/>
                <a:ea typeface="Franklin Gothic"/>
                <a:cs typeface="Franklin Gothic"/>
                <a:sym typeface="Franklin Gothic"/>
              </a:rPr>
              <a:t>					20BLC1050 - GOWTHAM BAALAJI K</a:t>
            </a:r>
            <a:endParaRPr b="1" sz="2000">
              <a:solidFill>
                <a:srgbClr val="C00000"/>
              </a:solidFill>
              <a:latin typeface="Franklin Gothic"/>
              <a:ea typeface="Franklin Gothic"/>
              <a:cs typeface="Franklin Gothic"/>
              <a:sym typeface="Franklin Gothic"/>
            </a:endParaRPr>
          </a:p>
          <a:p>
            <a:pPr indent="0" lvl="0" marL="0" marR="0" rtl="0" algn="l">
              <a:lnSpc>
                <a:spcPct val="100000"/>
              </a:lnSpc>
              <a:spcBef>
                <a:spcPts val="0"/>
              </a:spcBef>
              <a:spcAft>
                <a:spcPts val="0"/>
              </a:spcAft>
              <a:buClr>
                <a:schemeClr val="lt2"/>
              </a:buClr>
              <a:buSzPts val="1800"/>
              <a:buFont typeface="Arial"/>
              <a:buNone/>
            </a:pPr>
            <a:r>
              <a:rPr b="1" i="0" lang="en-US" sz="2000" u="none" cap="none" strike="noStrike">
                <a:solidFill>
                  <a:srgbClr val="C00000"/>
                </a:solidFill>
                <a:latin typeface="Franklin Gothic"/>
                <a:ea typeface="Franklin Gothic"/>
                <a:cs typeface="Franklin Gothic"/>
                <a:sym typeface="Franklin Gothic"/>
              </a:rPr>
              <a:t>Mentor Name         </a:t>
            </a:r>
            <a:r>
              <a:rPr b="0" i="0" lang="en-US" sz="2000" u="none" cap="none" strike="noStrike">
                <a:solidFill>
                  <a:srgbClr val="C00000"/>
                </a:solidFill>
                <a:latin typeface="Franklin Gothic"/>
                <a:ea typeface="Franklin Gothic"/>
                <a:cs typeface="Franklin Gothic"/>
                <a:sym typeface="Franklin Gothic"/>
              </a:rPr>
              <a:t>:	</a:t>
            </a:r>
            <a:r>
              <a:rPr b="1" i="0" lang="en-US" sz="2000" u="none" cap="none" strike="noStrike">
                <a:solidFill>
                  <a:srgbClr val="C00000"/>
                </a:solidFill>
                <a:latin typeface="Franklin Gothic"/>
                <a:ea typeface="Franklin Gothic"/>
                <a:cs typeface="Franklin Gothic"/>
                <a:sym typeface="Franklin Gothic"/>
              </a:rPr>
              <a:t>Dr. Shoba S</a:t>
            </a:r>
            <a:endParaRPr b="1" i="0" sz="2000" u="none" cap="none" strike="noStrike">
              <a:solidFill>
                <a:srgbClr val="C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2"/>
          <p:cNvSpPr txBox="1"/>
          <p:nvPr>
            <p:ph type="title"/>
          </p:nvPr>
        </p:nvSpPr>
        <p:spPr>
          <a:xfrm>
            <a:off x="162164" y="963469"/>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b="1" lang="en-US"/>
              <a:t>Idea/Approach Details</a:t>
            </a:r>
            <a:endParaRPr b="1"/>
          </a:p>
        </p:txBody>
      </p:sp>
      <p:sp>
        <p:nvSpPr>
          <p:cNvPr id="90" name="Google Shape;90;p2"/>
          <p:cNvSpPr txBox="1"/>
          <p:nvPr/>
        </p:nvSpPr>
        <p:spPr>
          <a:xfrm>
            <a:off x="162163" y="1712588"/>
            <a:ext cx="11248500" cy="43647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lt2"/>
              </a:buClr>
              <a:buSzPts val="1800"/>
              <a:buFont typeface="Arial"/>
              <a:buNone/>
            </a:pPr>
            <a:r>
              <a:rPr b="1" i="0" lang="en-US" sz="2000" u="none" cap="none" strike="noStrike">
                <a:solidFill>
                  <a:srgbClr val="0070C0"/>
                </a:solidFill>
                <a:latin typeface="Franklin Gothic"/>
                <a:ea typeface="Franklin Gothic"/>
                <a:cs typeface="Franklin Gothic"/>
                <a:sym typeface="Franklin Gothic"/>
              </a:rPr>
              <a:t> </a:t>
            </a:r>
            <a:r>
              <a:rPr b="1" lang="en-US" sz="2000">
                <a:solidFill>
                  <a:srgbClr val="4A86E8"/>
                </a:solidFill>
                <a:latin typeface="Franklin Gothic"/>
                <a:ea typeface="Franklin Gothic"/>
                <a:cs typeface="Franklin Gothic"/>
                <a:sym typeface="Franklin Gothic"/>
              </a:rPr>
              <a:t>Developing successful sign language recognition, generation, and translation systems in the Tamil language requires expertise in a wide range of fields, including computer vision, computer graphics, natural language processing, human-computer interaction, linguistics, and Deaf culture. Despite the need for deep interdisciplinary knowledge, existing research occurs in separate disciplinary silos, and tackles separate portions of the sign language processing pipeline. This leads to three key questions: 1) What does an interdisciplinary view of the current landscape reveal? 2) What are the biggest challenges facing the field? and 3) What are the calls to action for people working in the field? To help answer these questions, we brought together a diverse group of experts for a two-day workshop. This paper presents the results of that interdisciplinary workshop, providing key background that is often overlooked by computer scientists, a review of the state-of-the-art, a set of pressing challenges, and a call to action for the research community. We generate subtitles for the sign languages with proper training of our model and proper testing over various input data.</a:t>
            </a:r>
            <a:endParaRPr b="1" sz="2000">
              <a:solidFill>
                <a:srgbClr val="4A86E8"/>
              </a:solidFill>
              <a:latin typeface="Franklin Gothic"/>
              <a:ea typeface="Franklin Gothic"/>
              <a:cs typeface="Franklin Gothic"/>
              <a:sym typeface="Franklin Gothic"/>
            </a:endParaRPr>
          </a:p>
          <a:p>
            <a:pPr indent="-184150" lvl="0" marL="285750" marR="0" rtl="0" algn="l">
              <a:lnSpc>
                <a:spcPct val="100000"/>
              </a:lnSpc>
              <a:spcBef>
                <a:spcPts val="1000"/>
              </a:spcBef>
              <a:spcAft>
                <a:spcPts val="0"/>
              </a:spcAft>
              <a:buClr>
                <a:schemeClr val="dk1"/>
              </a:buClr>
              <a:buSzPts val="1600"/>
              <a:buFont typeface="Noto Sans Symbols"/>
              <a:buNone/>
            </a:pPr>
            <a:r>
              <a:rPr b="1" lang="en-US" sz="3000">
                <a:solidFill>
                  <a:schemeClr val="dk1"/>
                </a:solidFill>
                <a:latin typeface="Calibri"/>
                <a:ea typeface="Calibri"/>
                <a:cs typeface="Calibri"/>
                <a:sym typeface="Calibri"/>
              </a:rPr>
              <a:t> </a:t>
            </a:r>
            <a:endParaRPr b="1" i="0" sz="3000" u="none" cap="none" strike="noStrike">
              <a:solidFill>
                <a:schemeClr val="dk1"/>
              </a:solidFill>
              <a:latin typeface="Calibri"/>
              <a:ea typeface="Calibri"/>
              <a:cs typeface="Calibri"/>
              <a:sym typeface="Calibri"/>
            </a:endParaRPr>
          </a:p>
        </p:txBody>
      </p:sp>
      <p:pic>
        <p:nvPicPr>
          <p:cNvPr id="91" name="Google Shape;91;p2"/>
          <p:cNvPicPr preferRelativeResize="0"/>
          <p:nvPr/>
        </p:nvPicPr>
        <p:blipFill rotWithShape="1">
          <a:blip r:embed="rId4">
            <a:alphaModFix/>
          </a:blip>
          <a:srcRect b="0" l="0" r="0" t="0"/>
          <a:stretch/>
        </p:blipFill>
        <p:spPr>
          <a:xfrm>
            <a:off x="7279827" y="1712588"/>
            <a:ext cx="4694327" cy="34506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3"/>
          <p:cNvSpPr/>
          <p:nvPr/>
        </p:nvSpPr>
        <p:spPr>
          <a:xfrm>
            <a:off x="3048000" y="3105835"/>
            <a:ext cx="6096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Franklin Gothic"/>
                <a:ea typeface="Franklin Gothic"/>
                <a:cs typeface="Franklin Gothic"/>
                <a:sym typeface="Franklin Gothic"/>
              </a:rPr>
              <a:t> </a:t>
            </a:r>
            <a:endParaRPr b="1" i="0" sz="1800" u="none" cap="none" strike="noStrike">
              <a:solidFill>
                <a:srgbClr val="0070C0"/>
              </a:solidFill>
              <a:latin typeface="Calibri"/>
              <a:ea typeface="Calibri"/>
              <a:cs typeface="Calibri"/>
              <a:sym typeface="Calibri"/>
            </a:endParaRPr>
          </a:p>
        </p:txBody>
      </p:sp>
      <p:pic>
        <p:nvPicPr>
          <p:cNvPr id="97" name="Google Shape;97;p3"/>
          <p:cNvPicPr preferRelativeResize="0"/>
          <p:nvPr/>
        </p:nvPicPr>
        <p:blipFill>
          <a:blip r:embed="rId4">
            <a:alphaModFix/>
          </a:blip>
          <a:stretch>
            <a:fillRect/>
          </a:stretch>
        </p:blipFill>
        <p:spPr>
          <a:xfrm>
            <a:off x="1575150" y="1258062"/>
            <a:ext cx="9041700" cy="434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4"/>
          <p:cNvSpPr txBox="1"/>
          <p:nvPr/>
        </p:nvSpPr>
        <p:spPr>
          <a:xfrm>
            <a:off x="499474" y="1119785"/>
            <a:ext cx="9263504" cy="4507291"/>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t/>
            </a:r>
            <a:endParaRPr b="1" sz="1800">
              <a:solidFill>
                <a:srgbClr val="0070C0"/>
              </a:solidFill>
              <a:latin typeface="Franklin Gothic"/>
              <a:ea typeface="Franklin Gothic"/>
              <a:cs typeface="Franklin Gothic"/>
              <a:sym typeface="Franklin Gothic"/>
            </a:endParaRPr>
          </a:p>
          <a:p>
            <a:pPr indent="0" lvl="0" marL="0" marR="0" rtl="0" algn="l">
              <a:lnSpc>
                <a:spcPct val="100000"/>
              </a:lnSpc>
              <a:spcBef>
                <a:spcPts val="0"/>
              </a:spcBef>
              <a:spcAft>
                <a:spcPts val="0"/>
              </a:spcAft>
              <a:buClr>
                <a:schemeClr val="lt2"/>
              </a:buClr>
              <a:buSzPts val="1800"/>
              <a:buFont typeface="Arial"/>
              <a:buNone/>
            </a:pPr>
            <a:r>
              <a:rPr b="1" i="0" lang="en-US" sz="1800" u="none" cap="none" strike="noStrike">
                <a:solidFill>
                  <a:srgbClr val="0070C0"/>
                </a:solidFill>
                <a:latin typeface="Franklin Gothic"/>
                <a:ea typeface="Franklin Gothic"/>
                <a:cs typeface="Franklin Gothic"/>
                <a:sym typeface="Franklin Gothic"/>
              </a:rPr>
              <a:t>Describe your Technology stack here</a:t>
            </a:r>
            <a:r>
              <a:rPr b="1" i="0" lang="en-US" sz="1600" u="none" cap="none" strike="noStrike">
                <a:solidFill>
                  <a:srgbClr val="0070C0"/>
                </a:solidFill>
                <a:latin typeface="Libre Franklin"/>
                <a:ea typeface="Libre Franklin"/>
                <a:cs typeface="Libre Franklin"/>
                <a:sym typeface="Libre Franklin"/>
              </a:rPr>
              <a:t>:</a:t>
            </a:r>
            <a:endParaRPr b="1" i="0" sz="1600" u="none" cap="none" strike="noStrike">
              <a:solidFill>
                <a:srgbClr val="0070C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lt2"/>
              </a:buClr>
              <a:buSzPts val="1800"/>
              <a:buFont typeface="Arial"/>
              <a:buNone/>
            </a:pPr>
            <a:r>
              <a:t/>
            </a:r>
            <a:endParaRPr b="1" sz="1600">
              <a:solidFill>
                <a:srgbClr val="0070C0"/>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lt2"/>
              </a:buClr>
              <a:buSzPts val="1800"/>
              <a:buFont typeface="Arial"/>
              <a:buNone/>
            </a:pPr>
            <a:r>
              <a:t/>
            </a:r>
            <a:endParaRPr b="1" sz="1600">
              <a:solidFill>
                <a:srgbClr val="0070C0"/>
              </a:solidFill>
              <a:latin typeface="Libre Franklin"/>
              <a:ea typeface="Libre Franklin"/>
              <a:cs typeface="Libre Franklin"/>
              <a:sym typeface="Libre Franklin"/>
            </a:endParaRPr>
          </a:p>
          <a:p>
            <a:pPr indent="-311150" lvl="0" marL="285750" marR="0" rtl="0" algn="l">
              <a:lnSpc>
                <a:spcPct val="100000"/>
              </a:lnSpc>
              <a:spcBef>
                <a:spcPts val="1000"/>
              </a:spcBef>
              <a:spcAft>
                <a:spcPts val="0"/>
              </a:spcAft>
              <a:buClr>
                <a:schemeClr val="dk1"/>
              </a:buClr>
              <a:buSzPts val="2000"/>
              <a:buFont typeface="Noto Sans Symbols"/>
              <a:buChar char="⮚"/>
            </a:pPr>
            <a:r>
              <a:rPr b="1" lang="en-US" sz="2000">
                <a:solidFill>
                  <a:srgbClr val="0070C0"/>
                </a:solidFill>
                <a:latin typeface="Libre Franklin"/>
                <a:ea typeface="Libre Franklin"/>
                <a:cs typeface="Libre Franklin"/>
                <a:sym typeface="Libre Franklin"/>
              </a:rPr>
              <a:t>Machine Learning Model - </a:t>
            </a:r>
            <a:r>
              <a:rPr lang="en-US" sz="2000">
                <a:solidFill>
                  <a:srgbClr val="0070C0"/>
                </a:solidFill>
                <a:latin typeface="Libre Franklin"/>
                <a:ea typeface="Libre Franklin"/>
                <a:cs typeface="Libre Franklin"/>
                <a:sym typeface="Libre Franklin"/>
              </a:rPr>
              <a:t>Our ML Model suitably analyses the hand gestures of different signs and thus generate subtitles accordingly to which the model is trained with.</a:t>
            </a:r>
            <a:endParaRPr sz="2000">
              <a:solidFill>
                <a:srgbClr val="0070C0"/>
              </a:solidFill>
              <a:latin typeface="Libre Franklin"/>
              <a:ea typeface="Libre Franklin"/>
              <a:cs typeface="Libre Franklin"/>
              <a:sym typeface="Libre Franklin"/>
            </a:endParaRPr>
          </a:p>
          <a:p>
            <a:pPr indent="-311150" lvl="0" marL="285750" marR="0" rtl="0" algn="l">
              <a:lnSpc>
                <a:spcPct val="100000"/>
              </a:lnSpc>
              <a:spcBef>
                <a:spcPts val="1000"/>
              </a:spcBef>
              <a:spcAft>
                <a:spcPts val="0"/>
              </a:spcAft>
              <a:buClr>
                <a:schemeClr val="dk1"/>
              </a:buClr>
              <a:buSzPts val="2000"/>
              <a:buFont typeface="Noto Sans Symbols"/>
              <a:buChar char="⮚"/>
            </a:pPr>
            <a:r>
              <a:rPr b="1" i="0" lang="en-US" sz="2000" u="none" cap="none" strike="noStrike">
                <a:solidFill>
                  <a:srgbClr val="0070C0"/>
                </a:solidFill>
                <a:latin typeface="Libre Franklin"/>
                <a:ea typeface="Libre Franklin"/>
                <a:cs typeface="Libre Franklin"/>
                <a:sym typeface="Libre Franklin"/>
              </a:rPr>
              <a:t>  Cloud Platform - </a:t>
            </a:r>
            <a:r>
              <a:rPr i="0" lang="en-US" sz="2000" u="none" cap="none" strike="noStrike">
                <a:solidFill>
                  <a:srgbClr val="0070C0"/>
                </a:solidFill>
                <a:latin typeface="Libre Franklin"/>
                <a:ea typeface="Libre Franklin"/>
                <a:cs typeface="Libre Franklin"/>
                <a:sym typeface="Libre Franklin"/>
              </a:rPr>
              <a:t>The trained and </a:t>
            </a:r>
            <a:r>
              <a:rPr lang="en-US" sz="2000">
                <a:solidFill>
                  <a:srgbClr val="0070C0"/>
                </a:solidFill>
                <a:latin typeface="Libre Franklin"/>
                <a:ea typeface="Libre Franklin"/>
                <a:cs typeface="Libre Franklin"/>
                <a:sym typeface="Libre Franklin"/>
              </a:rPr>
              <a:t>tested model is deployed in Cloud Platform so that the model could work efficiently. </a:t>
            </a:r>
            <a:endParaRPr sz="2000">
              <a:solidFill>
                <a:srgbClr val="0070C0"/>
              </a:solidFill>
              <a:latin typeface="Libre Franklin"/>
              <a:ea typeface="Libre Franklin"/>
              <a:cs typeface="Libre Franklin"/>
              <a:sym typeface="Libre Franklin"/>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5"/>
          <p:cNvSpPr txBox="1"/>
          <p:nvPr/>
        </p:nvSpPr>
        <p:spPr>
          <a:xfrm>
            <a:off x="249116" y="1090246"/>
            <a:ext cx="4838700" cy="31591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rPr b="1" i="0" lang="en-US" sz="1800" u="none" cap="none" strike="noStrike">
                <a:solidFill>
                  <a:schemeClr val="dk1"/>
                </a:solidFill>
                <a:latin typeface="Calibri"/>
                <a:ea typeface="Calibri"/>
                <a:cs typeface="Calibri"/>
                <a:sym typeface="Calibri"/>
              </a:rPr>
              <a:t>Describe your Use Cases here / Input and Output</a:t>
            </a:r>
            <a:endParaRPr b="1" i="0" sz="2800" u="none" cap="none" strike="noStrike">
              <a:solidFill>
                <a:schemeClr val="dk1"/>
              </a:solidFill>
              <a:latin typeface="Calibri"/>
              <a:ea typeface="Calibri"/>
              <a:cs typeface="Calibri"/>
              <a:sym typeface="Calibri"/>
            </a:endParaRPr>
          </a:p>
        </p:txBody>
      </p:sp>
      <p:sp>
        <p:nvSpPr>
          <p:cNvPr id="108" name="Google Shape;108;p5"/>
          <p:cNvSpPr txBox="1"/>
          <p:nvPr/>
        </p:nvSpPr>
        <p:spPr>
          <a:xfrm>
            <a:off x="249116" y="1587758"/>
            <a:ext cx="10695549" cy="44613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2800">
                <a:solidFill>
                  <a:schemeClr val="dk1"/>
                </a:solidFill>
                <a:latin typeface="Calibri"/>
                <a:ea typeface="Calibri"/>
                <a:cs typeface="Calibri"/>
                <a:sym typeface="Calibri"/>
              </a:rPr>
              <a:t>Input - 	In the form of video via webcam or generated video data.</a:t>
            </a:r>
            <a:endParaRPr sz="2800">
              <a:solidFill>
                <a:schemeClr val="dk1"/>
              </a:solidFill>
              <a:latin typeface="Calibri"/>
              <a:ea typeface="Calibri"/>
              <a:cs typeface="Calibri"/>
              <a:sym typeface="Calibri"/>
            </a:endParaRPr>
          </a:p>
          <a:p>
            <a:pPr indent="-285750" lvl="0" marL="285750" marR="0" rtl="0" algn="l">
              <a:lnSpc>
                <a:spcPct val="90000"/>
              </a:lnSpc>
              <a:spcBef>
                <a:spcPts val="0"/>
              </a:spcBef>
              <a:spcAft>
                <a:spcPts val="0"/>
              </a:spcAft>
              <a:buClr>
                <a:schemeClr val="dk1"/>
              </a:buClr>
              <a:buSzPts val="1600"/>
              <a:buFont typeface="Noto Sans Symbols"/>
              <a:buChar char="⮚"/>
            </a:pPr>
            <a:r>
              <a:rPr lang="en-US" sz="2800">
                <a:solidFill>
                  <a:schemeClr val="dk1"/>
                </a:solidFill>
                <a:latin typeface="Calibri"/>
                <a:ea typeface="Calibri"/>
                <a:cs typeface="Calibri"/>
                <a:sym typeface="Calibri"/>
              </a:rPr>
              <a:t>Output - Continuous display of generated subtitles with accuracy values nearby.</a:t>
            </a:r>
            <a:endParaRPr sz="2800">
              <a:solidFill>
                <a:schemeClr val="dk1"/>
              </a:solidFill>
              <a:latin typeface="Calibri"/>
              <a:ea typeface="Calibri"/>
              <a:cs typeface="Calibri"/>
              <a:sym typeface="Calibri"/>
            </a:endParaRPr>
          </a:p>
          <a:p>
            <a:pPr indent="-285750" lvl="0" marL="285750" marR="0" rtl="0" algn="l">
              <a:lnSpc>
                <a:spcPct val="90000"/>
              </a:lnSpc>
              <a:spcBef>
                <a:spcPts val="0"/>
              </a:spcBef>
              <a:spcAft>
                <a:spcPts val="0"/>
              </a:spcAft>
              <a:buClr>
                <a:schemeClr val="dk1"/>
              </a:buClr>
              <a:buSzPts val="1600"/>
              <a:buFont typeface="Noto Sans Symbols"/>
              <a:buChar char="⮚"/>
            </a:pPr>
            <a:r>
              <a:rPr lang="en-US" sz="2800">
                <a:solidFill>
                  <a:schemeClr val="dk1"/>
                </a:solidFill>
                <a:latin typeface="Calibri"/>
                <a:ea typeface="Calibri"/>
                <a:cs typeface="Calibri"/>
                <a:sym typeface="Calibri"/>
              </a:rPr>
              <a:t>Functions - Training of the dataset available efficiently and testing it over real-time data, for recognizing the sign language, and then deploying our model in cloud platform.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8"/>
          <p:cNvSpPr/>
          <p:nvPr/>
        </p:nvSpPr>
        <p:spPr>
          <a:xfrm>
            <a:off x="2951747" y="866894"/>
            <a:ext cx="614783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0070C0"/>
                </a:solidFill>
                <a:latin typeface="Franklin Gothic"/>
                <a:ea typeface="Franklin Gothic"/>
                <a:cs typeface="Franklin Gothic"/>
                <a:sym typeface="Franklin Gothic"/>
              </a:rPr>
              <a:t>Conclusion and Feature works</a:t>
            </a:r>
            <a:endParaRPr b="1" i="0" sz="3200" u="none" cap="none" strike="noStrike">
              <a:solidFill>
                <a:srgbClr val="0070C0"/>
              </a:solidFill>
              <a:latin typeface="Calibri"/>
              <a:ea typeface="Calibri"/>
              <a:cs typeface="Calibri"/>
              <a:sym typeface="Calibri"/>
            </a:endParaRPr>
          </a:p>
        </p:txBody>
      </p:sp>
      <p:sp>
        <p:nvSpPr>
          <p:cNvPr id="114" name="Google Shape;114;p8"/>
          <p:cNvSpPr txBox="1"/>
          <p:nvPr/>
        </p:nvSpPr>
        <p:spPr>
          <a:xfrm>
            <a:off x="249116" y="1587758"/>
            <a:ext cx="10695549" cy="446134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chemeClr val="dk1"/>
              </a:buClr>
              <a:buSzPts val="1600"/>
              <a:buFont typeface="Noto Sans Symbols"/>
              <a:buChar char="⮚"/>
            </a:pPr>
            <a:r>
              <a:rPr lang="en-US" sz="2800">
                <a:solidFill>
                  <a:schemeClr val="dk1"/>
                </a:solidFill>
                <a:latin typeface="Calibri"/>
                <a:ea typeface="Calibri"/>
                <a:cs typeface="Calibri"/>
                <a:sym typeface="Calibri"/>
              </a:rPr>
              <a:t>Thus, our model efficiently predicts and recognizes the signs shown through webcam, and thereby generating subtitles according to the training of the datasets happened.</a:t>
            </a:r>
            <a:endParaRPr sz="2800">
              <a:solidFill>
                <a:schemeClr val="dk1"/>
              </a:solidFill>
              <a:latin typeface="Calibri"/>
              <a:ea typeface="Calibri"/>
              <a:cs typeface="Calibri"/>
              <a:sym typeface="Calibri"/>
            </a:endParaRPr>
          </a:p>
          <a:p>
            <a:pPr indent="-285750" lvl="0" marL="285750" marR="0" rtl="0" algn="l">
              <a:lnSpc>
                <a:spcPct val="90000"/>
              </a:lnSpc>
              <a:spcBef>
                <a:spcPts val="0"/>
              </a:spcBef>
              <a:spcAft>
                <a:spcPts val="0"/>
              </a:spcAft>
              <a:buClr>
                <a:schemeClr val="dk1"/>
              </a:buClr>
              <a:buSzPts val="1600"/>
              <a:buFont typeface="Noto Sans Symbols"/>
              <a:buChar char="⮚"/>
            </a:pPr>
            <a:r>
              <a:rPr lang="en-US" sz="2800">
                <a:solidFill>
                  <a:schemeClr val="dk1"/>
                </a:solidFill>
                <a:latin typeface="Calibri"/>
                <a:ea typeface="Calibri"/>
                <a:cs typeface="Calibri"/>
                <a:sym typeface="Calibri"/>
              </a:rPr>
              <a:t>Future Scope - This prototype can be used in News Channel Telecasting where a trained employee enacts the news read by the newsreader, in which suitable subtitles in tamil can be displayed along with their video so that, people with disabilities could follow day-to-day news, without missing or mistreating any incidents broadcasted via news channels.</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9"/>
          <p:cNvSpPr txBox="1"/>
          <p:nvPr>
            <p:ph type="title"/>
          </p:nvPr>
        </p:nvSpPr>
        <p:spPr>
          <a:xfrm>
            <a:off x="330977" y="864995"/>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b="1" lang="en-US" sz="3600"/>
              <a:t>Team Member Details </a:t>
            </a:r>
            <a:endParaRPr b="1" sz="3600"/>
          </a:p>
        </p:txBody>
      </p:sp>
      <p:sp>
        <p:nvSpPr>
          <p:cNvPr id="120" name="Google Shape;120;p9"/>
          <p:cNvSpPr/>
          <p:nvPr/>
        </p:nvSpPr>
        <p:spPr>
          <a:xfrm>
            <a:off x="275588" y="1568326"/>
            <a:ext cx="11246734" cy="33619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i="0" lang="en-US" sz="1800" u="none" cap="none" strike="noStrike">
                <a:solidFill>
                  <a:srgbClr val="5D7C3F"/>
                </a:solidFill>
                <a:latin typeface="Calibri"/>
                <a:ea typeface="Calibri"/>
                <a:cs typeface="Calibri"/>
                <a:sym typeface="Calibri"/>
              </a:rPr>
              <a:t>Team Leader Name and RegNo: Dhanushvardan A V J, 20BLC10</a:t>
            </a:r>
            <a:r>
              <a:rPr b="1" lang="en-US" sz="1800">
                <a:solidFill>
                  <a:srgbClr val="5D7C3F"/>
                </a:solidFill>
                <a:latin typeface="Calibri"/>
                <a:ea typeface="Calibri"/>
                <a:cs typeface="Calibri"/>
                <a:sym typeface="Calibri"/>
              </a:rPr>
              <a:t>77, </a:t>
            </a:r>
            <a:r>
              <a:rPr b="1" lang="en-US" sz="1800" u="sng">
                <a:solidFill>
                  <a:schemeClr val="hlink"/>
                </a:solidFill>
                <a:latin typeface="Calibri"/>
                <a:ea typeface="Calibri"/>
                <a:cs typeface="Calibri"/>
                <a:sym typeface="Calibri"/>
                <a:hlinkClick r:id="rId4"/>
              </a:rPr>
              <a:t>dhanushvardan.avj2020@vitstudent.ac.in</a:t>
            </a:r>
            <a:r>
              <a:rPr b="1" lang="en-US" sz="1800">
                <a:solidFill>
                  <a:srgbClr val="5D7C3F"/>
                </a:solidFill>
                <a:latin typeface="Calibri"/>
                <a:ea typeface="Calibri"/>
                <a:cs typeface="Calibri"/>
                <a:sym typeface="Calibri"/>
              </a:rPr>
              <a:t>, 8608610034</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90000"/>
              </a:lnSpc>
              <a:spcBef>
                <a:spcPts val="1000"/>
              </a:spcBef>
              <a:spcAft>
                <a:spcPts val="0"/>
              </a:spcAft>
              <a:buNone/>
            </a:pPr>
            <a:r>
              <a:rPr b="1" i="0" lang="en-US" sz="1800" u="none" cap="none" strike="noStrike">
                <a:solidFill>
                  <a:srgbClr val="5D7C3F"/>
                </a:solidFill>
                <a:latin typeface="Calibri"/>
                <a:ea typeface="Calibri"/>
                <a:cs typeface="Calibri"/>
                <a:sym typeface="Calibri"/>
              </a:rPr>
              <a:t>Team Member 1 Name and RegNo : </a:t>
            </a:r>
            <a:r>
              <a:rPr b="1" lang="en-US" sz="1800">
                <a:solidFill>
                  <a:srgbClr val="5D7C3F"/>
                </a:solidFill>
                <a:latin typeface="Calibri"/>
                <a:ea typeface="Calibri"/>
                <a:cs typeface="Calibri"/>
                <a:sym typeface="Calibri"/>
              </a:rPr>
              <a:t>Pranaav S, 20BLC1031</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b="1" i="0" sz="1800" u="none" cap="none" strike="noStrike">
              <a:solidFill>
                <a:srgbClr val="5D7C3F"/>
              </a:solidFill>
              <a:latin typeface="Calibri"/>
              <a:ea typeface="Calibri"/>
              <a:cs typeface="Calibri"/>
              <a:sym typeface="Calibri"/>
            </a:endParaRPr>
          </a:p>
          <a:p>
            <a:pPr indent="0" lvl="0" marL="0" marR="0" rtl="0" algn="l">
              <a:lnSpc>
                <a:spcPct val="90000"/>
              </a:lnSpc>
              <a:spcBef>
                <a:spcPts val="1000"/>
              </a:spcBef>
              <a:spcAft>
                <a:spcPts val="0"/>
              </a:spcAft>
              <a:buNone/>
            </a:pPr>
            <a:r>
              <a:rPr b="1" i="0" lang="en-US" sz="1800" u="none" cap="none" strike="noStrike">
                <a:solidFill>
                  <a:srgbClr val="5D7C3F"/>
                </a:solidFill>
                <a:latin typeface="Calibri"/>
                <a:ea typeface="Calibri"/>
                <a:cs typeface="Calibri"/>
                <a:sym typeface="Calibri"/>
              </a:rPr>
              <a:t>Team Member 2 Name and RegNo : </a:t>
            </a:r>
            <a:r>
              <a:rPr b="1" lang="en-US" sz="1800">
                <a:solidFill>
                  <a:srgbClr val="5D7C3F"/>
                </a:solidFill>
                <a:latin typeface="Calibri"/>
                <a:ea typeface="Calibri"/>
                <a:cs typeface="Calibri"/>
                <a:sym typeface="Calibri"/>
              </a:rPr>
              <a:t>Krithika S, 20BLC1132</a:t>
            </a:r>
            <a:endParaRPr/>
          </a:p>
          <a:p>
            <a:pPr indent="0" lvl="0" marL="0" marR="0" rtl="0" algn="l">
              <a:lnSpc>
                <a:spcPct val="90000"/>
              </a:lnSpc>
              <a:spcBef>
                <a:spcPts val="1000"/>
              </a:spcBef>
              <a:spcAft>
                <a:spcPts val="0"/>
              </a:spcAft>
              <a:buNone/>
            </a:pPr>
            <a:r>
              <a:t/>
            </a:r>
            <a:endParaRPr b="1" i="0" sz="1800" u="none" cap="none" strike="noStrike">
              <a:solidFill>
                <a:srgbClr val="5D7C3F"/>
              </a:solidFill>
              <a:latin typeface="Calibri"/>
              <a:ea typeface="Calibri"/>
              <a:cs typeface="Calibri"/>
              <a:sym typeface="Calibri"/>
            </a:endParaRPr>
          </a:p>
          <a:p>
            <a:pPr indent="0" lvl="0" marL="0" marR="0" rtl="0" algn="l">
              <a:lnSpc>
                <a:spcPct val="90000"/>
              </a:lnSpc>
              <a:spcBef>
                <a:spcPts val="1000"/>
              </a:spcBef>
              <a:spcAft>
                <a:spcPts val="0"/>
              </a:spcAft>
              <a:buNone/>
            </a:pPr>
            <a:r>
              <a:rPr b="1" i="0" lang="en-US" sz="1800" u="none" cap="none" strike="noStrike">
                <a:solidFill>
                  <a:srgbClr val="5D7C3F"/>
                </a:solidFill>
                <a:latin typeface="Calibri"/>
                <a:ea typeface="Calibri"/>
                <a:cs typeface="Calibri"/>
                <a:sym typeface="Calibri"/>
              </a:rPr>
              <a:t>Team Member 2 Name and RegNo : </a:t>
            </a:r>
            <a:r>
              <a:rPr b="1" lang="en-US" sz="1800">
                <a:solidFill>
                  <a:srgbClr val="5D7C3F"/>
                </a:solidFill>
                <a:latin typeface="Calibri"/>
                <a:ea typeface="Calibri"/>
                <a:cs typeface="Calibri"/>
                <a:sym typeface="Calibri"/>
              </a:rPr>
              <a:t>Gowtham Baalaji K, 20BLC1050</a:t>
            </a:r>
            <a:endParaRPr b="1" i="0" sz="1800" u="none" cap="none" strike="noStrike">
              <a:solidFill>
                <a:srgbClr val="5D7C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b="1" i="0" sz="1800" u="none" cap="none" strike="noStrike">
              <a:solidFill>
                <a:srgbClr val="5D7C3F"/>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pic>
        <p:nvPicPr>
          <p:cNvPr id="125" name="Google Shape;125;p10"/>
          <p:cNvPicPr preferRelativeResize="0"/>
          <p:nvPr/>
        </p:nvPicPr>
        <p:blipFill rotWithShape="1">
          <a:blip r:embed="rId4">
            <a:alphaModFix/>
          </a:blip>
          <a:srcRect b="0" l="0" r="0" t="0"/>
          <a:stretch/>
        </p:blipFill>
        <p:spPr>
          <a:xfrm>
            <a:off x="4403114" y="1185057"/>
            <a:ext cx="4051569" cy="4744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2022-12-10T05:44:18Z</dcterms:created>
  <dc:creator>Admin</dc:creator>
</cp:coreProperties>
</file>