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2" r:id="rId14"/>
    <p:sldId id="1294" r:id="rId15"/>
    <p:sldId id="1295" r:id="rId16"/>
    <p:sldId id="1296" r:id="rId17"/>
    <p:sldId id="1293"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86" d="100"/>
          <a:sy n="86" d="100"/>
        </p:scale>
        <p:origin x="936"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4" y="3956068"/>
            <a:ext cx="2659149"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Dhanush </a:t>
            </a:r>
            <a:r>
              <a:rPr lang="en-US" sz="1100" b="0" i="0" u="none" strike="noStrike" cap="none" dirty="0" err="1" smtClean="0">
                <a:solidFill>
                  <a:schemeClr val="tx1"/>
                </a:solidFill>
                <a:latin typeface="Arial"/>
                <a:ea typeface="Arial"/>
                <a:cs typeface="Arial"/>
                <a:sym typeface="Arial"/>
              </a:rPr>
              <a:t>Verthanan</a:t>
            </a:r>
            <a:r>
              <a:rPr lang="en-US" sz="1100" b="0" i="0" u="none" strike="noStrike" cap="none" dirty="0" smtClean="0">
                <a:solidFill>
                  <a:schemeClr val="tx1"/>
                </a:solidFill>
                <a:latin typeface="Arial"/>
                <a:ea typeface="Arial"/>
                <a:cs typeface="Arial"/>
                <a:sym typeface="Arial"/>
              </a:rPr>
              <a:t>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622021104022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Paavai College </a:t>
            </a:r>
            <a:r>
              <a:rPr lang="en-US" sz="1100" dirty="0">
                <a:solidFill>
                  <a:schemeClr val="tx1"/>
                </a:solidFill>
              </a:rPr>
              <a:t>o</a:t>
            </a:r>
            <a:r>
              <a:rPr lang="en-US" sz="1100" b="0" i="0" u="none" strike="noStrike" cap="none" dirty="0">
                <a:solidFill>
                  <a:schemeClr val="tx1"/>
                </a:solidFill>
                <a:latin typeface="Arial"/>
                <a:ea typeface="Arial"/>
                <a:cs typeface="Arial"/>
                <a:sym typeface="Arial"/>
              </a:rPr>
              <a:t>f Engineering</a:t>
            </a: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3" name="Picture 2"/>
          <p:cNvPicPr>
            <a:picLocks noChangeAspect="1"/>
          </p:cNvPicPr>
          <p:nvPr/>
        </p:nvPicPr>
        <p:blipFill>
          <a:blip r:embed="rId2"/>
          <a:stretch>
            <a:fillRect/>
          </a:stretch>
        </p:blipFill>
        <p:spPr>
          <a:xfrm>
            <a:off x="1141091" y="1065075"/>
            <a:ext cx="6861818" cy="3599056"/>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537026"/>
            <a:ext cx="7886430" cy="632649"/>
          </a:xfrm>
        </p:spPr>
        <p:txBody>
          <a:bodyPr/>
          <a:lstStyle/>
          <a:p>
            <a:pPr algn="ctr"/>
            <a:r>
              <a:rPr lang="en-US" b="1" dirty="0"/>
              <a:t>Service-Page</a:t>
            </a:r>
          </a:p>
        </p:txBody>
      </p:sp>
      <p:pic>
        <p:nvPicPr>
          <p:cNvPr id="3" name="Picture 2"/>
          <p:cNvPicPr>
            <a:picLocks noChangeAspect="1"/>
          </p:cNvPicPr>
          <p:nvPr/>
        </p:nvPicPr>
        <p:blipFill>
          <a:blip r:embed="rId2"/>
          <a:stretch>
            <a:fillRect/>
          </a:stretch>
        </p:blipFill>
        <p:spPr>
          <a:xfrm>
            <a:off x="1010819" y="1083130"/>
            <a:ext cx="7121912" cy="369091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556378"/>
            <a:ext cx="7886430" cy="624183"/>
          </a:xfrm>
        </p:spPr>
        <p:txBody>
          <a:bodyPr/>
          <a:lstStyle/>
          <a:p>
            <a:pPr algn="ctr"/>
            <a:r>
              <a:rPr lang="en-US" b="1" dirty="0"/>
              <a:t>Departments-Page</a:t>
            </a:r>
          </a:p>
        </p:txBody>
      </p:sp>
      <p:pic>
        <p:nvPicPr>
          <p:cNvPr id="3" name="Picture 2"/>
          <p:cNvPicPr>
            <a:picLocks noChangeAspect="1"/>
          </p:cNvPicPr>
          <p:nvPr/>
        </p:nvPicPr>
        <p:blipFill>
          <a:blip r:embed="rId2"/>
          <a:stretch>
            <a:fillRect/>
          </a:stretch>
        </p:blipFill>
        <p:spPr>
          <a:xfrm>
            <a:off x="869469" y="1042661"/>
            <a:ext cx="7404612" cy="384900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454776"/>
            <a:ext cx="7886430" cy="649583"/>
          </a:xfrm>
        </p:spPr>
        <p:txBody>
          <a:bodyPr/>
          <a:lstStyle/>
          <a:p>
            <a:pPr algn="ctr"/>
            <a:r>
              <a:rPr lang="en-US" b="1" dirty="0"/>
              <a:t>Blog-Page</a:t>
            </a:r>
          </a:p>
        </p:txBody>
      </p:sp>
      <p:pic>
        <p:nvPicPr>
          <p:cNvPr id="4" name="Picture 3"/>
          <p:cNvPicPr>
            <a:picLocks noChangeAspect="1"/>
          </p:cNvPicPr>
          <p:nvPr/>
        </p:nvPicPr>
        <p:blipFill>
          <a:blip r:embed="rId2"/>
          <a:stretch>
            <a:fillRect/>
          </a:stretch>
        </p:blipFill>
        <p:spPr>
          <a:xfrm>
            <a:off x="698585" y="997490"/>
            <a:ext cx="7746380" cy="400243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492272"/>
            <a:ext cx="7886430" cy="666517"/>
          </a:xfrm>
        </p:spPr>
        <p:txBody>
          <a:bodyPr/>
          <a:lstStyle/>
          <a:p>
            <a:pPr algn="ctr"/>
            <a:r>
              <a:rPr lang="en-US" b="1" dirty="0"/>
              <a:t>About-Us-Page</a:t>
            </a:r>
          </a:p>
        </p:txBody>
      </p:sp>
      <p:pic>
        <p:nvPicPr>
          <p:cNvPr id="3" name="Picture 2"/>
          <p:cNvPicPr>
            <a:picLocks noChangeAspect="1"/>
          </p:cNvPicPr>
          <p:nvPr/>
        </p:nvPicPr>
        <p:blipFill>
          <a:blip r:embed="rId2"/>
          <a:stretch>
            <a:fillRect/>
          </a:stretch>
        </p:blipFill>
        <p:spPr>
          <a:xfrm>
            <a:off x="884213" y="1024173"/>
            <a:ext cx="7375124" cy="386828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589034"/>
            <a:ext cx="8421857" cy="336249"/>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endParaRPr lang="en-US" dirty="0"/>
          </a:p>
        </p:txBody>
      </p:sp>
      <p:sp>
        <p:nvSpPr>
          <p:cNvPr id="3" name="TextBox 2">
            <a:extLst>
              <a:ext uri="{FF2B5EF4-FFF2-40B4-BE49-F238E27FC236}">
                <a16:creationId xmlns="" xmlns:a16="http://schemas.microsoft.com/office/drawing/2014/main" id="{1501CB13-52A4-40CD-E4C5-7540A926FE4B}"/>
              </a:ext>
            </a:extLst>
          </p:cNvPr>
          <p:cNvSpPr txBox="1"/>
          <p:nvPr/>
        </p:nvSpPr>
        <p:spPr>
          <a:xfrm>
            <a:off x="215053" y="947054"/>
            <a:ext cx="8713894" cy="3600986"/>
          </a:xfrm>
          <a:prstGeom prst="rect">
            <a:avLst/>
          </a:prstGeom>
          <a:noFill/>
        </p:spPr>
        <p:txBody>
          <a:bodyPr wrap="square" rtlCol="0">
            <a:spAutoFit/>
          </a:bodyPr>
          <a:lstStyle/>
          <a:p>
            <a:pPr marL="171450" indent="-171450">
              <a:buFont typeface="Wingdings" panose="05000000000000000000" pitchFamily="2" charset="2"/>
              <a:buChar char="ü"/>
            </a:pPr>
            <a:r>
              <a:rPr lang="en-US" sz="1200" b="1" dirty="0"/>
              <a:t>Personalized Recommendations</a:t>
            </a:r>
            <a:r>
              <a:rPr lang="en-US" sz="1200" b="1" dirty="0" smtClean="0"/>
              <a:t>:</a:t>
            </a:r>
            <a:endParaRPr lang="en-US" sz="1200" b="1" dirty="0"/>
          </a:p>
          <a:p>
            <a:pPr marL="171450" indent="-171450">
              <a:buFont typeface="Wingdings" panose="05000000000000000000" pitchFamily="2" charset="2"/>
              <a:buChar char="ü"/>
            </a:pPr>
            <a:r>
              <a:rPr lang="en-US" sz="1200" dirty="0"/>
              <a:t>Implement algorithms to analyze users' past booking history and preferences, allowing for personalized recommendations for routes, schedules, and promotions tailored to each user's interests.</a:t>
            </a:r>
          </a:p>
          <a:p>
            <a:pPr marL="171450" indent="-171450">
              <a:buFont typeface="Wingdings" panose="05000000000000000000" pitchFamily="2" charset="2"/>
              <a:buChar char="ü"/>
            </a:pPr>
            <a:endParaRPr lang="en-US" sz="1200" dirty="0" smtClean="0"/>
          </a:p>
          <a:p>
            <a:pPr marL="171450" indent="-171450">
              <a:buFont typeface="Wingdings" panose="05000000000000000000" pitchFamily="2" charset="2"/>
              <a:buChar char="ü"/>
            </a:pPr>
            <a:r>
              <a:rPr lang="en-US" sz="1200" b="1" dirty="0" smtClean="0"/>
              <a:t>Multi-Language </a:t>
            </a:r>
            <a:r>
              <a:rPr lang="en-US" sz="1200" b="1" dirty="0"/>
              <a:t>Support</a:t>
            </a:r>
            <a:r>
              <a:rPr lang="en-US" sz="1200" b="1" dirty="0" smtClean="0"/>
              <a:t>:</a:t>
            </a:r>
            <a:endParaRPr lang="en-US" sz="1200" b="1" dirty="0"/>
          </a:p>
          <a:p>
            <a:pPr marL="171450" indent="-171450">
              <a:buFont typeface="Wingdings" panose="05000000000000000000" pitchFamily="2" charset="2"/>
              <a:buChar char="ü"/>
            </a:pPr>
            <a:r>
              <a:rPr lang="en-US" sz="1200" dirty="0"/>
              <a:t>Introduce support for multiple languages to cater to a diverse user base, enhancing accessibility for travelers from different regions and linguistic backgrounds.</a:t>
            </a:r>
          </a:p>
          <a:p>
            <a:pPr marL="171450" indent="-171450">
              <a:buFont typeface="Wingdings" panose="05000000000000000000" pitchFamily="2" charset="2"/>
              <a:buChar char="ü"/>
            </a:pPr>
            <a:endParaRPr lang="en-US" sz="1200" dirty="0" smtClean="0"/>
          </a:p>
          <a:p>
            <a:pPr marL="171450" indent="-171450">
              <a:buFont typeface="Wingdings" panose="05000000000000000000" pitchFamily="2" charset="2"/>
              <a:buChar char="ü"/>
            </a:pPr>
            <a:r>
              <a:rPr lang="en-US" sz="1200" b="1" dirty="0" smtClean="0"/>
              <a:t>Integration </a:t>
            </a:r>
            <a:r>
              <a:rPr lang="en-US" sz="1200" b="1" dirty="0"/>
              <a:t>with Travel Partners</a:t>
            </a:r>
            <a:r>
              <a:rPr lang="en-US" sz="1200" b="1" dirty="0" smtClean="0"/>
              <a:t>:</a:t>
            </a:r>
            <a:endParaRPr lang="en-US" sz="1200" b="1" dirty="0"/>
          </a:p>
          <a:p>
            <a:pPr marL="171450" indent="-171450">
              <a:buFont typeface="Wingdings" panose="05000000000000000000" pitchFamily="2" charset="2"/>
              <a:buChar char="ü"/>
            </a:pPr>
            <a:r>
              <a:rPr lang="en-US" sz="1200" dirty="0"/>
              <a:t>Partner with airlines, hotels, and other travel service providers to offer integrated booking options, allowing users to plan and book their entire journey seamlessly from a single platform.</a:t>
            </a:r>
          </a:p>
          <a:p>
            <a:endParaRPr lang="en-US" sz="1200" dirty="0" smtClean="0"/>
          </a:p>
          <a:p>
            <a:pPr marL="171450" indent="-171450">
              <a:buFont typeface="Wingdings" panose="05000000000000000000" pitchFamily="2" charset="2"/>
              <a:buChar char="ü"/>
            </a:pPr>
            <a:r>
              <a:rPr lang="en-US" sz="1200" b="1" dirty="0" smtClean="0"/>
              <a:t>Dynamic </a:t>
            </a:r>
            <a:r>
              <a:rPr lang="en-US" sz="1200" b="1" dirty="0"/>
              <a:t>Pricing</a:t>
            </a:r>
            <a:r>
              <a:rPr lang="en-US" sz="1200" b="1" dirty="0" smtClean="0"/>
              <a:t>:</a:t>
            </a:r>
            <a:endParaRPr lang="en-US" sz="1200" b="1" dirty="0"/>
          </a:p>
          <a:p>
            <a:pPr marL="171450" indent="-171450">
              <a:buFont typeface="Wingdings" panose="05000000000000000000" pitchFamily="2" charset="2"/>
              <a:buChar char="ü"/>
            </a:pPr>
            <a:r>
              <a:rPr lang="en-US" sz="1200" dirty="0"/>
              <a:t>Develop dynamic pricing algorithms to adjust ticket prices based on factors such as demand, seasonality, and availability, optimizing revenue and offering competitive pricing for users.</a:t>
            </a:r>
          </a:p>
          <a:p>
            <a:pPr marL="171450" indent="-171450">
              <a:buFont typeface="Wingdings" panose="05000000000000000000" pitchFamily="2" charset="2"/>
              <a:buChar char="ü"/>
            </a:pPr>
            <a:endParaRPr lang="en-US" sz="1200" dirty="0" smtClean="0"/>
          </a:p>
          <a:p>
            <a:pPr marL="171450" indent="-171450">
              <a:buFont typeface="Wingdings" panose="05000000000000000000" pitchFamily="2" charset="2"/>
              <a:buChar char="ü"/>
            </a:pPr>
            <a:r>
              <a:rPr lang="en-US" sz="1200" b="1" dirty="0" smtClean="0"/>
              <a:t>Mobile </a:t>
            </a:r>
            <a:r>
              <a:rPr lang="en-US" sz="1200" b="1" dirty="0"/>
              <a:t>App Development</a:t>
            </a:r>
            <a:r>
              <a:rPr lang="en-US" sz="1200" b="1" dirty="0" smtClean="0"/>
              <a:t>:</a:t>
            </a:r>
            <a:endParaRPr lang="en-US" sz="1200" b="1" dirty="0"/>
          </a:p>
          <a:p>
            <a:pPr marL="171450" indent="-171450">
              <a:buFont typeface="Wingdings" panose="05000000000000000000" pitchFamily="2" charset="2"/>
              <a:buChar char="ü"/>
            </a:pPr>
            <a:r>
              <a:rPr lang="en-US" sz="1200" dirty="0"/>
              <a:t>Create dedicated mobile applications for iOS and Android devices, providing users with a convenient way to book tickets and manage their travel plans on the go.</a:t>
            </a:r>
            <a:endParaRPr lang="en-US" sz="1200"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274606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3" name="TextBox 2">
            <a:extLst>
              <a:ext uri="{FF2B5EF4-FFF2-40B4-BE49-F238E27FC236}">
                <a16:creationId xmlns="" xmlns:a16="http://schemas.microsoft.com/office/drawing/2014/main" id="{A83FF537-1073-88C6-62FC-4C7491B99E39}"/>
              </a:ext>
            </a:extLst>
          </p:cNvPr>
          <p:cNvSpPr txBox="1"/>
          <p:nvPr/>
        </p:nvSpPr>
        <p:spPr>
          <a:xfrm>
            <a:off x="131031" y="1121227"/>
            <a:ext cx="8904111" cy="3231654"/>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t>BusTicketReserve.com stands as a testament to the transformational power of technology in revolutionizing the travel industry. Through its intuitive interface, extensive route network, flexible payment options, and commitment to security and customer satisfaction, BusTicketReserve.com has redefined the bus ticket booking experience for travelers worldwide.</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By providing a seamless and user-friendly platform, BusTicketReserve.com has not only simplified the process of booking bus tickets but has also enhanced accessibility and convenience for travelers of all backgrounds. The platform's real-time updates on seat availability, secure payment processing, and round-the-clock customer support have instilled confidence and trust among users, leading to high levels of satisfaction and loyalty.</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Looking ahead, BusTicketReserve.com remains committed to innovation and continuous improvement. Future enhancements such as personalized recommendations, multi-language support, and dynamic pricing will further elevate the user experience and solidify </a:t>
            </a:r>
            <a:r>
              <a:rPr lang="en-US" sz="1200" dirty="0" err="1"/>
              <a:t>BusTicketReserve.com's</a:t>
            </a:r>
            <a:r>
              <a:rPr lang="en-US" sz="1200" dirty="0"/>
              <a:t> position as a leader in the online travel industry</a:t>
            </a:r>
            <a:r>
              <a:rPr lang="en-US" sz="1200" dirty="0" smtClean="0"/>
              <a:t>.</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As travelers increasingly turn to digital platforms to plan and book their journeys, BusTicketReserve.com stands ready to meet their evolving needs and preferences, ensuring that every journey begins with ease, convenience, and peace of mind. With its unwavering dedication to excellence and customer-centric approach, BusTicketReserve.com is poised to shape the future of bus travel, one reservation at a time.</a:t>
            </a:r>
            <a:endParaRPr lang="en-US" sz="1200"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5434" y="3166079"/>
            <a:ext cx="5977892"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1"/>
            <a:ext cx="7434539" cy="439098"/>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 </a:t>
            </a:r>
            <a:r>
              <a:rPr lang="en-IN" sz="1600" b="1" dirty="0" smtClean="0">
                <a:solidFill>
                  <a:srgbClr val="213163"/>
                </a:solidFill>
              </a:rPr>
              <a:t>: </a:t>
            </a:r>
            <a:r>
              <a:rPr lang="en-US" sz="1600" b="1" dirty="0">
                <a:solidFill>
                  <a:srgbClr val="213163"/>
                </a:solidFill>
              </a:rPr>
              <a:t>Online Bus Ticket Reservation System</a:t>
            </a:r>
            <a:br>
              <a:rPr lang="en-US" sz="1600" b="1" dirty="0">
                <a:solidFill>
                  <a:srgbClr val="213163"/>
                </a:solidFill>
              </a:rPr>
            </a:b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 xmlns:a16="http://schemas.microsoft.com/office/drawing/2014/main" id="{EF363F44-B4B6-DB97-AC85-A2B0453EC66C}"/>
              </a:ext>
            </a:extLst>
          </p:cNvPr>
          <p:cNvSpPr txBox="1"/>
          <p:nvPr/>
        </p:nvSpPr>
        <p:spPr>
          <a:xfrm>
            <a:off x="138652" y="1121229"/>
            <a:ext cx="8874316" cy="3416320"/>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t>Welcome to BusTicketReserve.com, your one-stop solution for hassle-free bus ticket reservations. Whether you're planning a short trip or a long journey, our user-friendly online platform makes booking bus tickets a breeze. Say goodbye to long queues and last-minute rushes – with BusTicketReserve.com, your travel experience begins with ease. </a:t>
            </a:r>
            <a:endParaRPr lang="en-US" sz="1200" dirty="0" smtClean="0"/>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smtClean="0"/>
              <a:t>Key </a:t>
            </a:r>
            <a:r>
              <a:rPr lang="en-US" sz="1200" dirty="0"/>
              <a:t>Features: Intuitive Booking Interface: Our website boasts an intuitive booking interface designed to simplify the reservation process. With just a few clicks, you can search for available buses, select your preferred seats, and confirm your booking – all from the comfort of your home or office. </a:t>
            </a:r>
            <a:endParaRPr lang="en-US" sz="1200" dirty="0" smtClean="0"/>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smtClean="0"/>
              <a:t>Extensive </a:t>
            </a:r>
            <a:r>
              <a:rPr lang="en-US" sz="1200" dirty="0"/>
              <a:t>Route Network: BusTicketReserve.com offers an extensive network of routes, covering major cities and towns across the country. Whether you're traveling for business or leisure, you'll find a wide range of destinations to choose from, ensuring convenient connectivity wherever you go. </a:t>
            </a:r>
            <a:endParaRPr lang="en-US" sz="1200" dirty="0" smtClean="0"/>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smtClean="0"/>
              <a:t>Flexible </a:t>
            </a:r>
            <a:r>
              <a:rPr lang="en-US" sz="1200" dirty="0"/>
              <a:t>Payment Options: We understand the importance of flexibility when it comes to payment. That's why we offer a variety of payment options, including credit/debit cards, net banking, and mobile wallets, making it easy for you to complete your booking securely and conveniently. </a:t>
            </a:r>
            <a:endParaRPr lang="en-US" sz="1200" dirty="0" smtClean="0"/>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smtClean="0"/>
              <a:t>Real-Time </a:t>
            </a:r>
            <a:r>
              <a:rPr lang="en-US" sz="1200" dirty="0"/>
              <a:t>Seat Availability: Never worry about seat availability again. Our website provides real-time updates on seat availability, allowing you to choose the perfect seat for your journey without any last-minute surprises.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1" y="4713110"/>
            <a:ext cx="282226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TextBox 5">
            <a:extLst>
              <a:ext uri="{FF2B5EF4-FFF2-40B4-BE49-F238E27FC236}">
                <a16:creationId xmlns="" xmlns:a16="http://schemas.microsoft.com/office/drawing/2014/main" id="{6AB515D1-16AE-5271-4713-DFCD77BA5C2C}"/>
              </a:ext>
            </a:extLst>
          </p:cNvPr>
          <p:cNvSpPr txBox="1"/>
          <p:nvPr/>
        </p:nvSpPr>
        <p:spPr>
          <a:xfrm>
            <a:off x="138652" y="1127782"/>
            <a:ext cx="8878348" cy="3416320"/>
          </a:xfrm>
          <a:prstGeom prst="rect">
            <a:avLst/>
          </a:prstGeom>
          <a:noFill/>
        </p:spPr>
        <p:txBody>
          <a:bodyPr wrap="square" rtlCol="0">
            <a:spAutoFit/>
          </a:bodyPr>
          <a:lstStyle/>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Problem Statement:</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In today's fast-paced world, the process of booking bus tickets often poses various challenges for travelers. Long queues at ticket counters, limited seat availability, and the lack of convenient payment options are just a few of the issues faced by individuals seeking to reserve bus tickets for their journeys. Additionally, the absence of real-time updates on seat availability and the potential risks associated with online transactions further compound the difficulties encountered during the booking process.</a:t>
            </a:r>
          </a:p>
          <a:p>
            <a:endParaRPr lang="en-US" sz="1200" dirty="0"/>
          </a:p>
          <a:p>
            <a:pPr marL="171450" indent="-171450">
              <a:buFont typeface="Wingdings" panose="05000000000000000000" pitchFamily="2" charset="2"/>
              <a:buChar char="Ø"/>
            </a:pPr>
            <a:r>
              <a:rPr lang="en-US" sz="1200" dirty="0"/>
              <a:t>Inconvenient Booking Process: Traditional methods of booking bus tickets involve long queues at ticket counters, leading to time-consuming and frustrating experiences for travelers.</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Limited Seat Availability: Without access to real-time updates on seat availability, travelers often face uncertainty and frustration when attempting to secure tickets for their preferred travel dates and routes.</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Lack of Convenient Payment Options: Many existing platforms offer limited payment options, restricting travelers to a narrow range of payment methods that may not be suitable for everyone.</a:t>
            </a:r>
          </a:p>
          <a:p>
            <a:pPr marL="171450" indent="-171450">
              <a:buFont typeface="Wingdings" panose="05000000000000000000" pitchFamily="2" charset="2"/>
              <a:buChar char="Ø"/>
            </a:pPr>
            <a:endParaRPr lang="en-US" sz="12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292846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TextBox 3">
            <a:extLst>
              <a:ext uri="{FF2B5EF4-FFF2-40B4-BE49-F238E27FC236}">
                <a16:creationId xmlns="" xmlns:a16="http://schemas.microsoft.com/office/drawing/2014/main" id="{7850E7E7-7D14-88EA-2AAD-E5E509B194CD}"/>
              </a:ext>
            </a:extLst>
          </p:cNvPr>
          <p:cNvSpPr txBox="1"/>
          <p:nvPr/>
        </p:nvSpPr>
        <p:spPr>
          <a:xfrm>
            <a:off x="131032" y="1223507"/>
            <a:ext cx="8925882" cy="2862322"/>
          </a:xfrm>
          <a:prstGeom prst="rect">
            <a:avLst/>
          </a:prstGeom>
          <a:noFill/>
        </p:spPr>
        <p:txBody>
          <a:bodyPr wrap="square" rtlCol="0">
            <a:spAutoFit/>
          </a:bodyPr>
          <a:lstStyle/>
          <a:p>
            <a:pPr marL="171450" lvl="4" indent="-171450">
              <a:buFont typeface="Wingdings" panose="05000000000000000000" pitchFamily="2" charset="2"/>
              <a:buChar char="Ø"/>
            </a:pPr>
            <a:r>
              <a:rPr lang="en-US" sz="1200" dirty="0"/>
              <a:t>BusTicketReserve.com is an online bus ticket reservation system designed to streamline the process of booking bus tickets for travelers. The platform offers a user-friendly interface, extensive route coverage, flexible payment options, real-time seat availability updates, robust security measures, and round-the-clock customer support to ensure a seamless booking experience.</a:t>
            </a:r>
          </a:p>
          <a:p>
            <a:pPr marL="171450" lvl="4" indent="-171450">
              <a:buFont typeface="Wingdings" panose="05000000000000000000" pitchFamily="2" charset="2"/>
              <a:buChar char="Ø"/>
            </a:pPr>
            <a:endParaRPr lang="en-US" sz="1200" dirty="0"/>
          </a:p>
          <a:p>
            <a:pPr marL="171450" lvl="4" indent="-171450">
              <a:buFont typeface="Wingdings" panose="05000000000000000000" pitchFamily="2" charset="2"/>
              <a:buChar char="Ø"/>
            </a:pPr>
            <a:r>
              <a:rPr lang="en-US" sz="1200" b="1" dirty="0"/>
              <a:t>Key Features:</a:t>
            </a:r>
          </a:p>
          <a:p>
            <a:pPr marL="171450" lvl="4" indent="-171450">
              <a:buFont typeface="Wingdings" panose="05000000000000000000" pitchFamily="2" charset="2"/>
              <a:buChar char="Ø"/>
            </a:pPr>
            <a:endParaRPr lang="en-US" sz="1200" dirty="0"/>
          </a:p>
          <a:p>
            <a:pPr marL="171450" lvl="4" indent="-171450">
              <a:buFont typeface="Wingdings" panose="05000000000000000000" pitchFamily="2" charset="2"/>
              <a:buChar char="Ø"/>
            </a:pPr>
            <a:r>
              <a:rPr lang="en-US" sz="1200" dirty="0"/>
              <a:t>Intuitive Booking Interface: The website features an easy-to-use interface that allows users to search for available buses, select preferred seats, and complete bookings effortlessly.</a:t>
            </a:r>
          </a:p>
          <a:p>
            <a:pPr marL="171450" lvl="4" indent="-171450">
              <a:buFont typeface="Wingdings" panose="05000000000000000000" pitchFamily="2" charset="2"/>
              <a:buChar char="Ø"/>
            </a:pPr>
            <a:endParaRPr lang="en-US" sz="1200" dirty="0"/>
          </a:p>
          <a:p>
            <a:pPr marL="171450" lvl="4" indent="-171450">
              <a:buFont typeface="Wingdings" panose="05000000000000000000" pitchFamily="2" charset="2"/>
              <a:buChar char="Ø"/>
            </a:pPr>
            <a:r>
              <a:rPr lang="en-US" sz="1200" dirty="0"/>
              <a:t>Extensive Route Coverage: BusTicketReserve.com offers a comprehensive network of routes, connecting major cities and towns across the country to provide travelers with convenient connectivity options.</a:t>
            </a:r>
          </a:p>
          <a:p>
            <a:pPr marL="171450" lvl="4" indent="-171450">
              <a:buFont typeface="Wingdings" panose="05000000000000000000" pitchFamily="2" charset="2"/>
              <a:buChar char="Ø"/>
            </a:pPr>
            <a:endParaRPr lang="en-US" sz="1200" dirty="0"/>
          </a:p>
          <a:p>
            <a:pPr marL="171450" lvl="4" indent="-171450">
              <a:buFont typeface="Wingdings" panose="05000000000000000000" pitchFamily="2" charset="2"/>
              <a:buChar char="Ø"/>
            </a:pPr>
            <a:r>
              <a:rPr lang="en-US" sz="1200" dirty="0"/>
              <a:t>Flexible Payment Options: Users can choose from a variety of payment methods, including credit/debit cards, net banking, and mobile wallets, to complete their bookings securely and conveniently.</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1" y="4713110"/>
            <a:ext cx="311617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TextBox 3">
            <a:extLst>
              <a:ext uri="{FF2B5EF4-FFF2-40B4-BE49-F238E27FC236}">
                <a16:creationId xmlns="" xmlns:a16="http://schemas.microsoft.com/office/drawing/2014/main" id="{23F852E9-538A-98C9-EF80-14EBDC6DBB8C}"/>
              </a:ext>
            </a:extLst>
          </p:cNvPr>
          <p:cNvSpPr txBox="1"/>
          <p:nvPr/>
        </p:nvSpPr>
        <p:spPr>
          <a:xfrm>
            <a:off x="138533" y="1102220"/>
            <a:ext cx="8866934" cy="3631763"/>
          </a:xfrm>
          <a:prstGeom prst="rect">
            <a:avLst/>
          </a:prstGeom>
          <a:noFill/>
        </p:spPr>
        <p:txBody>
          <a:bodyPr wrap="square" rtlCol="0">
            <a:spAutoFit/>
          </a:bodyPr>
          <a:lstStyle/>
          <a:p>
            <a:pPr marL="171450" indent="-171450">
              <a:buFont typeface="Wingdings" panose="05000000000000000000" pitchFamily="2" charset="2"/>
              <a:buChar char="q"/>
            </a:pPr>
            <a:r>
              <a:rPr lang="en-US" sz="1150" dirty="0"/>
              <a:t>BusTicketReserve.com aims to address the challenges faced by travelers when booking bus tickets by providing a comprehensive and user-friendly online platform. The proposed solution includes the following key elements:</a:t>
            </a:r>
          </a:p>
          <a:p>
            <a:pPr marL="171450" indent="-171450">
              <a:buFont typeface="Wingdings" panose="05000000000000000000" pitchFamily="2" charset="2"/>
              <a:buChar char="q"/>
            </a:pPr>
            <a:endParaRPr lang="en-US" sz="1150" dirty="0"/>
          </a:p>
          <a:p>
            <a:pPr marL="171450" indent="-171450">
              <a:buFont typeface="Wingdings" panose="05000000000000000000" pitchFamily="2" charset="2"/>
              <a:buChar char="q"/>
            </a:pPr>
            <a:r>
              <a:rPr lang="en-US" sz="1150" b="1" dirty="0"/>
              <a:t>Intuitive User Interface</a:t>
            </a:r>
            <a:r>
              <a:rPr lang="en-US" sz="1150" b="1" dirty="0" smtClean="0"/>
              <a:t>:</a:t>
            </a:r>
            <a:endParaRPr lang="en-US" sz="1150" b="1" dirty="0"/>
          </a:p>
          <a:p>
            <a:pPr marL="171450" indent="-171450">
              <a:buFont typeface="Wingdings" panose="05000000000000000000" pitchFamily="2" charset="2"/>
              <a:buChar char="q"/>
            </a:pPr>
            <a:r>
              <a:rPr lang="en-US" sz="1150" dirty="0"/>
              <a:t>Develop an intuitive and user-friendly website interface that simplifies the booking process for users of all levels of technological proficiency.</a:t>
            </a:r>
          </a:p>
          <a:p>
            <a:pPr marL="171450" indent="-171450">
              <a:buFont typeface="Wingdings" panose="05000000000000000000" pitchFamily="2" charset="2"/>
              <a:buChar char="q"/>
            </a:pPr>
            <a:r>
              <a:rPr lang="en-US" sz="1150" dirty="0"/>
              <a:t>Implement a clean and responsive design that is optimized for both desktop and mobile devices, ensuring a seamless experience across all platforms</a:t>
            </a:r>
            <a:r>
              <a:rPr lang="en-US" sz="1150" dirty="0" smtClean="0"/>
              <a:t>.</a:t>
            </a:r>
          </a:p>
          <a:p>
            <a:pPr marL="171450" indent="-171450">
              <a:buFont typeface="Wingdings" panose="05000000000000000000" pitchFamily="2" charset="2"/>
              <a:buChar char="q"/>
            </a:pPr>
            <a:endParaRPr lang="en-US" sz="1150" dirty="0"/>
          </a:p>
          <a:p>
            <a:pPr marL="171450" indent="-171450">
              <a:buFont typeface="Wingdings" panose="05000000000000000000" pitchFamily="2" charset="2"/>
              <a:buChar char="q"/>
            </a:pPr>
            <a:r>
              <a:rPr lang="en-US" sz="1150" b="1" dirty="0"/>
              <a:t>Extensive Route Coverage</a:t>
            </a:r>
            <a:r>
              <a:rPr lang="en-US" sz="1150" b="1" dirty="0" smtClean="0"/>
              <a:t>:</a:t>
            </a:r>
            <a:endParaRPr lang="en-US" sz="1150" dirty="0"/>
          </a:p>
          <a:p>
            <a:pPr marL="171450" indent="-171450">
              <a:buFont typeface="Wingdings" panose="05000000000000000000" pitchFamily="2" charset="2"/>
              <a:buChar char="q"/>
            </a:pPr>
            <a:r>
              <a:rPr lang="en-US" sz="1150" dirty="0"/>
              <a:t>Partner with a wide network of bus operators to offer an extensive range of routes, covering major cities, towns, and popular tourist destinations.</a:t>
            </a:r>
          </a:p>
          <a:p>
            <a:pPr marL="171450" indent="-171450">
              <a:buFont typeface="Wingdings" panose="05000000000000000000" pitchFamily="2" charset="2"/>
              <a:buChar char="q"/>
            </a:pPr>
            <a:r>
              <a:rPr lang="en-US" sz="1150" dirty="0"/>
              <a:t>Provide detailed information about each route, including departure and arrival times, duration, and stops along the way, to help users make informed decisions</a:t>
            </a:r>
            <a:r>
              <a:rPr lang="en-US" sz="1150" dirty="0" smtClean="0"/>
              <a:t>.</a:t>
            </a:r>
          </a:p>
          <a:p>
            <a:pPr marL="171450" indent="-171450">
              <a:buFont typeface="Wingdings" panose="05000000000000000000" pitchFamily="2" charset="2"/>
              <a:buChar char="q"/>
            </a:pPr>
            <a:endParaRPr lang="en-US" sz="1150" dirty="0"/>
          </a:p>
          <a:p>
            <a:pPr marL="171450" indent="-171450">
              <a:buFont typeface="Wingdings" panose="05000000000000000000" pitchFamily="2" charset="2"/>
              <a:buChar char="q"/>
            </a:pPr>
            <a:r>
              <a:rPr lang="en-US" sz="1150" b="1" dirty="0"/>
              <a:t>Flexible Payment Options</a:t>
            </a:r>
            <a:r>
              <a:rPr lang="en-US" sz="1150" b="1" dirty="0" smtClean="0"/>
              <a:t>:</a:t>
            </a:r>
            <a:endParaRPr lang="en-US" sz="1150" dirty="0"/>
          </a:p>
          <a:p>
            <a:pPr marL="171450" indent="-171450">
              <a:buFont typeface="Wingdings" panose="05000000000000000000" pitchFamily="2" charset="2"/>
              <a:buChar char="q"/>
            </a:pPr>
            <a:r>
              <a:rPr lang="en-US" sz="1150" dirty="0"/>
              <a:t>Integrate multiple payment gateways to offer users a variety of payment options, including credit/debit cards, net banking, and popular mobile wallets.</a:t>
            </a:r>
          </a:p>
          <a:p>
            <a:pPr marL="171450" indent="-171450">
              <a:buFont typeface="Wingdings" panose="05000000000000000000" pitchFamily="2" charset="2"/>
              <a:buChar char="q"/>
            </a:pPr>
            <a:r>
              <a:rPr lang="en-US" sz="1150" dirty="0"/>
              <a:t>Ensure that all payment transactions are processed securely using industry-standard encryption protocols to protect users' sensitive information.</a:t>
            </a:r>
            <a:endParaRPr lang="en-US" sz="115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266986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smtClean="0">
              <a:solidFill>
                <a:schemeClr val="tx1"/>
              </a:solidFill>
            </a:endParaRPr>
          </a:p>
          <a:p>
            <a:pPr>
              <a:buSzPts val="2800"/>
            </a:pPr>
            <a:endParaRPr lang="en-IN" sz="1000" dirty="0">
              <a:solidFill>
                <a:schemeClr val="tx1"/>
              </a:solidFill>
            </a:endParaRPr>
          </a:p>
        </p:txBody>
      </p:sp>
      <p:sp>
        <p:nvSpPr>
          <p:cNvPr id="5" name="TextBox 4">
            <a:extLst>
              <a:ext uri="{FF2B5EF4-FFF2-40B4-BE49-F238E27FC236}">
                <a16:creationId xmlns="" xmlns:a16="http://schemas.microsoft.com/office/drawing/2014/main" id="{295C2493-51AF-7DAA-C209-6FD3C7482D74}"/>
              </a:ext>
            </a:extLst>
          </p:cNvPr>
          <p:cNvSpPr txBox="1"/>
          <p:nvPr/>
        </p:nvSpPr>
        <p:spPr>
          <a:xfrm>
            <a:off x="138651" y="631369"/>
            <a:ext cx="8907378" cy="3847207"/>
          </a:xfrm>
          <a:prstGeom prst="rect">
            <a:avLst/>
          </a:prstGeom>
          <a:noFill/>
        </p:spPr>
        <p:txBody>
          <a:bodyPr wrap="square" rtlCol="0">
            <a:spAutoFit/>
          </a:bodyPr>
          <a:lstStyle/>
          <a:p>
            <a:r>
              <a:rPr lang="en-US" sz="1600" b="1" dirty="0">
                <a:solidFill>
                  <a:schemeClr val="accent5">
                    <a:lumMod val="50000"/>
                  </a:schemeClr>
                </a:solidFill>
              </a:rPr>
              <a:t>Implementation Approach:</a:t>
            </a:r>
          </a:p>
          <a:p>
            <a:endParaRPr lang="en-US" sz="1200" dirty="0"/>
          </a:p>
          <a:p>
            <a:pPr marL="171450" indent="-171450">
              <a:buFont typeface="Wingdings" panose="05000000000000000000" pitchFamily="2" charset="2"/>
              <a:buChar char="ü"/>
            </a:pPr>
            <a:r>
              <a:rPr lang="en-US" sz="1200" b="1" dirty="0"/>
              <a:t>Requirements Gathering</a:t>
            </a:r>
            <a:r>
              <a:rPr lang="en-US" sz="1200" b="1" dirty="0" smtClean="0"/>
              <a:t>:</a:t>
            </a:r>
            <a:endParaRPr lang="en-US" sz="1200" b="1" dirty="0"/>
          </a:p>
          <a:p>
            <a:pPr marL="171450" indent="-171450">
              <a:buFont typeface="Wingdings" panose="05000000000000000000" pitchFamily="2" charset="2"/>
              <a:buChar char="ü"/>
            </a:pPr>
            <a:r>
              <a:rPr lang="en-US" sz="1200" dirty="0"/>
              <a:t>Conduct thorough research to understand the needs and preferences of target users.</a:t>
            </a:r>
          </a:p>
          <a:p>
            <a:pPr marL="171450" indent="-171450">
              <a:buFont typeface="Wingdings" panose="05000000000000000000" pitchFamily="2" charset="2"/>
              <a:buChar char="ü"/>
            </a:pPr>
            <a:r>
              <a:rPr lang="en-US" sz="1200" dirty="0"/>
              <a:t>Gather requirements regarding features, functionality, and design elements for the BusTicketReserve.com platform.</a:t>
            </a:r>
          </a:p>
          <a:p>
            <a:pPr marL="171450" indent="-171450">
              <a:buFont typeface="Wingdings" panose="05000000000000000000" pitchFamily="2" charset="2"/>
              <a:buChar char="ü"/>
            </a:pPr>
            <a:endParaRPr lang="en-US" sz="1200" b="1" dirty="0" smtClean="0"/>
          </a:p>
          <a:p>
            <a:pPr marL="171450" indent="-171450">
              <a:buFont typeface="Wingdings" panose="05000000000000000000" pitchFamily="2" charset="2"/>
              <a:buChar char="ü"/>
            </a:pPr>
            <a:r>
              <a:rPr lang="en-US" sz="1200" b="1" dirty="0" smtClean="0"/>
              <a:t>Technology </a:t>
            </a:r>
            <a:r>
              <a:rPr lang="en-US" sz="1200" b="1" dirty="0"/>
              <a:t>Stack Selection</a:t>
            </a:r>
            <a:r>
              <a:rPr lang="en-US" sz="1200" b="1" dirty="0" smtClean="0"/>
              <a:t>:</a:t>
            </a:r>
            <a:endParaRPr lang="en-US" sz="1200" dirty="0"/>
          </a:p>
          <a:p>
            <a:pPr marL="171450" indent="-171450">
              <a:buFont typeface="Wingdings" panose="05000000000000000000" pitchFamily="2" charset="2"/>
              <a:buChar char="ü"/>
            </a:pPr>
            <a:r>
              <a:rPr lang="en-US" sz="1200" dirty="0"/>
              <a:t>Choose appropriate technologies and frameworks for frontend development (e.g., HTML5, CSS3, JavaScript) and backend development (e.g., Node.js, Python Django, Ruby on Rails).</a:t>
            </a:r>
          </a:p>
          <a:p>
            <a:pPr marL="171450" indent="-171450">
              <a:buFont typeface="Wingdings" panose="05000000000000000000" pitchFamily="2" charset="2"/>
              <a:buChar char="ü"/>
            </a:pPr>
            <a:r>
              <a:rPr lang="en-US" sz="1200" dirty="0"/>
              <a:t>Select suitable database technologies (e.g., MySQL, PostgreSQL, MongoDB) for storing user data, booking information, and route details</a:t>
            </a:r>
            <a:r>
              <a:rPr lang="en-US" sz="1200" dirty="0" smtClean="0"/>
              <a:t>.</a:t>
            </a:r>
          </a:p>
          <a:p>
            <a:pPr marL="171450" indent="-171450">
              <a:buFont typeface="Wingdings" panose="05000000000000000000" pitchFamily="2" charset="2"/>
              <a:buChar char="ü"/>
            </a:pPr>
            <a:endParaRPr lang="en-US" sz="1200" dirty="0" smtClean="0"/>
          </a:p>
          <a:p>
            <a:pPr marL="171450" indent="-171450">
              <a:buFont typeface="Wingdings" panose="05000000000000000000" pitchFamily="2" charset="2"/>
              <a:buChar char="ü"/>
            </a:pPr>
            <a:r>
              <a:rPr lang="en-US" sz="1200" b="1" dirty="0"/>
              <a:t>Frontend Development</a:t>
            </a:r>
            <a:r>
              <a:rPr lang="en-US" sz="1200" b="1" dirty="0" smtClean="0"/>
              <a:t>:</a:t>
            </a:r>
            <a:endParaRPr lang="en-US" sz="1200" dirty="0"/>
          </a:p>
          <a:p>
            <a:pPr marL="171450" indent="-171450">
              <a:buFont typeface="Wingdings" panose="05000000000000000000" pitchFamily="2" charset="2"/>
              <a:buChar char="ü"/>
            </a:pPr>
            <a:r>
              <a:rPr lang="en-US" sz="1200" dirty="0"/>
              <a:t>Develop the user interface of the BusTicketReserve.com website using HTML, CSS, and JavaScript.</a:t>
            </a:r>
          </a:p>
          <a:p>
            <a:pPr marL="171450" indent="-171450">
              <a:buFont typeface="Wingdings" panose="05000000000000000000" pitchFamily="2" charset="2"/>
              <a:buChar char="ü"/>
            </a:pPr>
            <a:r>
              <a:rPr lang="en-US" sz="1200" dirty="0"/>
              <a:t>Implement responsive design principles to ensure compatibility with a wide range of devices and screen sizes.</a:t>
            </a:r>
          </a:p>
          <a:p>
            <a:pPr marL="171450" indent="-171450">
              <a:buFont typeface="Wingdings" panose="05000000000000000000" pitchFamily="2" charset="2"/>
              <a:buChar char="ü"/>
            </a:pPr>
            <a:endParaRPr lang="en-US" sz="1200" b="1" dirty="0" smtClean="0"/>
          </a:p>
          <a:p>
            <a:pPr marL="171450" indent="-171450">
              <a:buFont typeface="Wingdings" panose="05000000000000000000" pitchFamily="2" charset="2"/>
              <a:buChar char="ü"/>
            </a:pPr>
            <a:r>
              <a:rPr lang="en-US" sz="1200" b="1" dirty="0" smtClean="0"/>
              <a:t>Backend </a:t>
            </a:r>
            <a:r>
              <a:rPr lang="en-US" sz="1200" b="1" dirty="0"/>
              <a:t>Development</a:t>
            </a:r>
            <a:r>
              <a:rPr lang="en-US" sz="1200" b="1" dirty="0" smtClean="0"/>
              <a:t>:</a:t>
            </a:r>
            <a:endParaRPr lang="en-US" sz="1200" dirty="0"/>
          </a:p>
          <a:p>
            <a:pPr marL="171450" indent="-171450">
              <a:buFont typeface="Wingdings" panose="05000000000000000000" pitchFamily="2" charset="2"/>
              <a:buChar char="ü"/>
            </a:pPr>
            <a:r>
              <a:rPr lang="en-US" sz="1200" dirty="0"/>
              <a:t>Build the backend infrastructure using the selected programming language and framework.</a:t>
            </a:r>
          </a:p>
          <a:p>
            <a:pPr marL="171450" indent="-171450">
              <a:buFont typeface="Wingdings" panose="05000000000000000000" pitchFamily="2" charset="2"/>
              <a:buChar char="ü"/>
            </a:pPr>
            <a:r>
              <a:rPr lang="en-US" sz="1200" dirty="0"/>
              <a:t>Implement the necessary APIs and services for handling user authentication, booking requests, seat availability updates, and payment processing.</a:t>
            </a:r>
            <a:endParaRPr lang="en-US" sz="12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27569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B04F1270-C95C-4B72-1762-847EA2D0A4AB}"/>
              </a:ext>
            </a:extLst>
          </p:cNvPr>
          <p:cNvSpPr txBox="1"/>
          <p:nvPr/>
        </p:nvSpPr>
        <p:spPr>
          <a:xfrm>
            <a:off x="138652" y="1066796"/>
            <a:ext cx="8907377" cy="3893374"/>
          </a:xfrm>
          <a:prstGeom prst="rect">
            <a:avLst/>
          </a:prstGeom>
          <a:noFill/>
        </p:spPr>
        <p:txBody>
          <a:bodyPr wrap="square" rtlCol="0">
            <a:spAutoFit/>
          </a:bodyPr>
          <a:lstStyle/>
          <a:p>
            <a:pPr marL="285750" indent="-285750">
              <a:buFont typeface="Wingdings" panose="05000000000000000000" pitchFamily="2" charset="2"/>
              <a:buChar char="Ø"/>
            </a:pPr>
            <a:r>
              <a:rPr lang="en-US" sz="1300" b="1" dirty="0"/>
              <a:t>User Model</a:t>
            </a:r>
            <a:r>
              <a:rPr lang="en-US" sz="1300" b="1" dirty="0" smtClean="0"/>
              <a:t>:</a:t>
            </a:r>
            <a:endParaRPr lang="en-US" sz="1300" dirty="0"/>
          </a:p>
          <a:p>
            <a:pPr marL="285750" indent="-285750">
              <a:buFont typeface="Wingdings" panose="05000000000000000000" pitchFamily="2" charset="2"/>
              <a:buChar char="Ø"/>
            </a:pPr>
            <a:r>
              <a:rPr lang="en-US" sz="1300" dirty="0"/>
              <a:t>Define user profiles based on demographics, preferences, and past booking history.</a:t>
            </a:r>
          </a:p>
          <a:p>
            <a:pPr marL="285750" indent="-285750">
              <a:buFont typeface="Wingdings" panose="05000000000000000000" pitchFamily="2" charset="2"/>
              <a:buChar char="Ø"/>
            </a:pPr>
            <a:r>
              <a:rPr lang="en-US" sz="1300" dirty="0"/>
              <a:t>Capture user information such as name, contact details, and payment preferences</a:t>
            </a:r>
            <a:r>
              <a:rPr lang="en-US" sz="1300" dirty="0" smtClean="0"/>
              <a:t>.</a:t>
            </a:r>
          </a:p>
          <a:p>
            <a:pPr marL="285750" indent="-285750">
              <a:buFont typeface="Wingdings" panose="05000000000000000000" pitchFamily="2" charset="2"/>
              <a:buChar char="Ø"/>
            </a:pPr>
            <a:endParaRPr lang="en-US" sz="1300" dirty="0"/>
          </a:p>
          <a:p>
            <a:pPr marL="285750" indent="-285750">
              <a:buFont typeface="Wingdings" panose="05000000000000000000" pitchFamily="2" charset="2"/>
              <a:buChar char="Ø"/>
            </a:pPr>
            <a:r>
              <a:rPr lang="en-US" sz="1300" b="1" dirty="0"/>
              <a:t>Bus Route Model</a:t>
            </a:r>
            <a:r>
              <a:rPr lang="en-US" sz="1300" b="1" dirty="0" smtClean="0"/>
              <a:t>:</a:t>
            </a:r>
            <a:endParaRPr lang="en-US" sz="1300" dirty="0"/>
          </a:p>
          <a:p>
            <a:pPr marL="285750" indent="-285750">
              <a:buFont typeface="Wingdings" panose="05000000000000000000" pitchFamily="2" charset="2"/>
              <a:buChar char="Ø"/>
            </a:pPr>
            <a:r>
              <a:rPr lang="en-US" sz="1300" dirty="0"/>
              <a:t>Create a database of bus routes, including origin, destination, departure times, and stops along the route.</a:t>
            </a:r>
          </a:p>
          <a:p>
            <a:pPr marL="285750" indent="-285750">
              <a:buFont typeface="Wingdings" panose="05000000000000000000" pitchFamily="2" charset="2"/>
              <a:buChar char="Ø"/>
            </a:pPr>
            <a:r>
              <a:rPr lang="en-US" sz="1300" dirty="0"/>
              <a:t>Assign unique identifiers to each route for easy reference and retrieval.</a:t>
            </a:r>
          </a:p>
          <a:p>
            <a:pPr marL="285750" indent="-285750">
              <a:buFont typeface="Wingdings" panose="05000000000000000000" pitchFamily="2" charset="2"/>
              <a:buChar char="Ø"/>
            </a:pPr>
            <a:endParaRPr lang="en-US" sz="1300" b="1" dirty="0" smtClean="0"/>
          </a:p>
          <a:p>
            <a:pPr marL="285750" indent="-285750">
              <a:buFont typeface="Wingdings" panose="05000000000000000000" pitchFamily="2" charset="2"/>
              <a:buChar char="Ø"/>
            </a:pPr>
            <a:r>
              <a:rPr lang="en-US" sz="1300" b="1" dirty="0" smtClean="0"/>
              <a:t>Bus </a:t>
            </a:r>
            <a:r>
              <a:rPr lang="en-US" sz="1300" b="1" dirty="0"/>
              <a:t>Model</a:t>
            </a:r>
            <a:r>
              <a:rPr lang="en-US" sz="1300" b="1" dirty="0" smtClean="0"/>
              <a:t>:</a:t>
            </a:r>
            <a:endParaRPr lang="en-US" sz="1300" dirty="0"/>
          </a:p>
          <a:p>
            <a:pPr marL="285750" indent="-285750">
              <a:buFont typeface="Wingdings" panose="05000000000000000000" pitchFamily="2" charset="2"/>
              <a:buChar char="Ø"/>
            </a:pPr>
            <a:r>
              <a:rPr lang="en-US" sz="1300" dirty="0"/>
              <a:t>Model buses with attributes such as seating capacity, amenities, and operator details.</a:t>
            </a:r>
          </a:p>
          <a:p>
            <a:pPr marL="285750" indent="-285750">
              <a:buFont typeface="Wingdings" panose="05000000000000000000" pitchFamily="2" charset="2"/>
              <a:buChar char="Ø"/>
            </a:pPr>
            <a:r>
              <a:rPr lang="en-US" sz="1300" dirty="0"/>
              <a:t>Maintain a record of available buses for each route and schedule.</a:t>
            </a:r>
          </a:p>
          <a:p>
            <a:pPr marL="285750" indent="-285750">
              <a:buFont typeface="Wingdings" panose="05000000000000000000" pitchFamily="2" charset="2"/>
              <a:buChar char="Ø"/>
            </a:pPr>
            <a:endParaRPr lang="en-US" sz="1300" b="1" dirty="0" smtClean="0"/>
          </a:p>
          <a:p>
            <a:pPr marL="285750" indent="-285750">
              <a:buFont typeface="Wingdings" panose="05000000000000000000" pitchFamily="2" charset="2"/>
              <a:buChar char="Ø"/>
            </a:pPr>
            <a:r>
              <a:rPr lang="en-US" sz="1300" b="1" dirty="0" smtClean="0"/>
              <a:t>Booking </a:t>
            </a:r>
            <a:r>
              <a:rPr lang="en-US" sz="1300" b="1" dirty="0"/>
              <a:t>Model</a:t>
            </a:r>
            <a:r>
              <a:rPr lang="en-US" sz="1300" b="1" dirty="0" smtClean="0"/>
              <a:t>:</a:t>
            </a:r>
            <a:endParaRPr lang="en-US" sz="1300" dirty="0"/>
          </a:p>
          <a:p>
            <a:pPr marL="285750" indent="-285750">
              <a:buFont typeface="Wingdings" panose="05000000000000000000" pitchFamily="2" charset="2"/>
              <a:buChar char="Ø"/>
            </a:pPr>
            <a:r>
              <a:rPr lang="en-US" sz="1300" dirty="0"/>
              <a:t>Implement a booking model to track reservations made by users.</a:t>
            </a:r>
          </a:p>
          <a:p>
            <a:pPr marL="285750" indent="-285750">
              <a:buFont typeface="Wingdings" panose="05000000000000000000" pitchFamily="2" charset="2"/>
              <a:buChar char="Ø"/>
            </a:pPr>
            <a:r>
              <a:rPr lang="en-US" sz="1300" dirty="0"/>
              <a:t>Include information such as booking ID, user ID, bus ID, seat numbers, and payment status.</a:t>
            </a:r>
          </a:p>
          <a:p>
            <a:pPr marL="285750" indent="-285750">
              <a:buFont typeface="Wingdings" panose="05000000000000000000" pitchFamily="2" charset="2"/>
              <a:buChar char="Ø"/>
            </a:pPr>
            <a:endParaRPr lang="en-US" sz="1300" b="1" dirty="0" smtClean="0"/>
          </a:p>
          <a:p>
            <a:pPr marL="285750" indent="-285750">
              <a:buFont typeface="Wingdings" panose="05000000000000000000" pitchFamily="2" charset="2"/>
              <a:buChar char="Ø"/>
            </a:pPr>
            <a:r>
              <a:rPr lang="en-US" sz="1300" b="1" dirty="0" smtClean="0"/>
              <a:t>Payment </a:t>
            </a:r>
            <a:r>
              <a:rPr lang="en-US" sz="1300" b="1" dirty="0"/>
              <a:t>Model</a:t>
            </a:r>
            <a:r>
              <a:rPr lang="en-US" sz="1300" b="1" dirty="0" smtClean="0"/>
              <a:t>:</a:t>
            </a:r>
            <a:endParaRPr lang="en-US" sz="1300" dirty="0"/>
          </a:p>
          <a:p>
            <a:pPr marL="285750" indent="-285750">
              <a:buFont typeface="Wingdings" panose="05000000000000000000" pitchFamily="2" charset="2"/>
              <a:buChar char="Ø"/>
            </a:pPr>
            <a:r>
              <a:rPr lang="en-US" sz="1300" dirty="0"/>
              <a:t>Model payment transactions to record successful payments and pending transactions.</a:t>
            </a:r>
          </a:p>
          <a:p>
            <a:pPr marL="285750" indent="-285750">
              <a:buFont typeface="Wingdings" panose="05000000000000000000" pitchFamily="2" charset="2"/>
              <a:buChar char="Ø"/>
            </a:pPr>
            <a:r>
              <a:rPr lang="en-US" sz="1300" dirty="0"/>
              <a:t>Store details such as transaction ID, amount, payment method, and timestamp.</a:t>
            </a:r>
            <a:endParaRPr lang="en-US" sz="1300"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224</TotalTime>
  <Words>1547</Words>
  <Application>Microsoft Office PowerPoint</Application>
  <PresentationFormat>On-screen Show (16:9)</PresentationFormat>
  <Paragraphs>129</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Poppins</vt:lpstr>
      <vt:lpstr>Times New Roman</vt:lpstr>
      <vt:lpstr>Wingdings</vt:lpstr>
      <vt:lpstr>Simple Light</vt:lpstr>
      <vt:lpstr>PowerPoint Presentation</vt:lpstr>
      <vt:lpstr>PowerPoint Presentation</vt:lpstr>
      <vt:lpstr>Abstract : Online Bus Ticket Reservation System </vt:lpstr>
      <vt:lpstr>Problem Statement</vt:lpstr>
      <vt:lpstr>Project Overview</vt:lpstr>
      <vt:lpstr>Proposed Solution</vt:lpstr>
      <vt:lpstr>PowerPoint Presentation</vt:lpstr>
      <vt:lpstr>Technology Used</vt:lpstr>
      <vt:lpstr>Modelling &amp; Results</vt:lpstr>
      <vt:lpstr>Homepage</vt:lpstr>
      <vt:lpstr>Service-Page</vt:lpstr>
      <vt:lpstr>Departments-Page</vt:lpstr>
      <vt:lpstr>Blog-Page</vt:lpstr>
      <vt:lpstr>About-Us-Page</vt:lpstr>
      <vt:lpstr>Future Enhancements:</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cp:revision>14</cp:revision>
  <dcterms:modified xsi:type="dcterms:W3CDTF">2024-04-09T06:44:43Z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