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7" name="Shape 207"/>
        <p:cNvGrpSpPr/>
        <p:nvPr/>
      </p:nvGrpSpPr>
      <p:grpSpPr>
        <a:xfrm>
          <a:off x="0" y="0"/>
          <a:ext cx="0" cy="0"/>
          <a:chOff x="0" y="0"/>
          <a:chExt cx="0" cy="0"/>
        </a:xfrm>
      </p:grpSpPr>
      <p:sp>
        <p:nvSpPr>
          <p:cNvPr id="208" name="Google Shape;208;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9" name="Google Shape;209;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0" name="Google Shape;210;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212" name="Google Shape;212;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3" name="Google Shape;213;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0: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1: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5: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6: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7: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8: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9: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30" name="Shape 230"/>
        <p:cNvGrpSpPr/>
        <p:nvPr/>
      </p:nvGrpSpPr>
      <p:grpSpPr>
        <a:xfrm>
          <a:off x="0" y="0"/>
          <a:ext cx="0" cy="0"/>
          <a:chOff x="0" y="0"/>
          <a:chExt cx="0" cy="0"/>
        </a:xfrm>
      </p:grpSpPr>
      <p:sp>
        <p:nvSpPr>
          <p:cNvPr id="231" name="Google Shape;231;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2" name="Google Shape;232;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3" name="Google Shape;233;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4" name="Google Shape;234;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5" name="Google Shape;235;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36" name="Shape 236"/>
        <p:cNvGrpSpPr/>
        <p:nvPr/>
      </p:nvGrpSpPr>
      <p:grpSpPr>
        <a:xfrm>
          <a:off x="0" y="0"/>
          <a:ext cx="0" cy="0"/>
          <a:chOff x="0" y="0"/>
          <a:chExt cx="0" cy="0"/>
        </a:xfrm>
      </p:grpSpPr>
      <p:sp>
        <p:nvSpPr>
          <p:cNvPr id="237" name="Google Shape;237;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8" name="Google Shape;238;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9" name="Google Shape;239;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0" name="Google Shape;240;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1" name="Shape 241"/>
        <p:cNvGrpSpPr/>
        <p:nvPr/>
      </p:nvGrpSpPr>
      <p:grpSpPr>
        <a:xfrm>
          <a:off x="0" y="0"/>
          <a:ext cx="0" cy="0"/>
          <a:chOff x="0" y="0"/>
          <a:chExt cx="0" cy="0"/>
        </a:xfrm>
      </p:grpSpPr>
      <p:sp>
        <p:nvSpPr>
          <p:cNvPr id="242" name="Google Shape;242;p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3" name="Google Shape;243;p4"/>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44" name="Google Shape;244;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5" name="Google Shape;245;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6" name="Google Shape;246;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47" name="Shape 247"/>
        <p:cNvGrpSpPr/>
        <p:nvPr/>
      </p:nvGrpSpPr>
      <p:grpSpPr>
        <a:xfrm>
          <a:off x="0" y="0"/>
          <a:ext cx="0" cy="0"/>
          <a:chOff x="0" y="0"/>
          <a:chExt cx="0" cy="0"/>
        </a:xfrm>
      </p:grpSpPr>
      <p:sp>
        <p:nvSpPr>
          <p:cNvPr id="248" name="Google Shape;248;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9" name="Google Shape;249;p5"/>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50" name="Google Shape;250;p5"/>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rtl="0" algn="l">
              <a:spcBef>
                <a:spcPts val="0"/>
              </a:spcBef>
              <a:spcAft>
                <a:spcPts val="0"/>
              </a:spcAft>
              <a:buSzPts val="1400"/>
              <a:buNone/>
              <a:defRPr/>
            </a:lvl1pPr>
            <a:lvl2pPr indent="-228600" lvl="1" marL="914400" rtl="0" algn="l">
              <a:spcBef>
                <a:spcPts val="0"/>
              </a:spcBef>
              <a:spcAft>
                <a:spcPts val="0"/>
              </a:spcAft>
              <a:buSzPts val="1400"/>
              <a:buNone/>
              <a:defRPr/>
            </a:lvl2pPr>
            <a:lvl3pPr indent="-228600" lvl="2" marL="1371600" rtl="0" algn="l">
              <a:spcBef>
                <a:spcPts val="0"/>
              </a:spcBef>
              <a:spcAft>
                <a:spcPts val="0"/>
              </a:spcAft>
              <a:buSzPts val="1400"/>
              <a:buNone/>
              <a:defRPr/>
            </a:lvl3pPr>
            <a:lvl4pPr indent="-228600" lvl="3" marL="1828800" rtl="0" algn="l">
              <a:spcBef>
                <a:spcPts val="0"/>
              </a:spcBef>
              <a:spcAft>
                <a:spcPts val="0"/>
              </a:spcAft>
              <a:buSzPts val="1400"/>
              <a:buNone/>
              <a:defRPr/>
            </a:lvl4pPr>
            <a:lvl5pPr indent="-228600" lvl="4" marL="2286000" rtl="0" algn="l">
              <a:spcBef>
                <a:spcPts val="0"/>
              </a:spcBef>
              <a:spcAft>
                <a:spcPts val="0"/>
              </a:spcAft>
              <a:buSzPts val="1400"/>
              <a:buNone/>
              <a:defRPr/>
            </a:lvl5pPr>
            <a:lvl6pPr indent="-228600" lvl="5" marL="2743200" rtl="0" algn="l">
              <a:spcBef>
                <a:spcPts val="0"/>
              </a:spcBef>
              <a:spcAft>
                <a:spcPts val="0"/>
              </a:spcAft>
              <a:buSzPts val="1400"/>
              <a:buNone/>
              <a:defRPr/>
            </a:lvl6pPr>
            <a:lvl7pPr indent="-228600" lvl="6" marL="3200400" rtl="0" algn="l">
              <a:spcBef>
                <a:spcPts val="0"/>
              </a:spcBef>
              <a:spcAft>
                <a:spcPts val="0"/>
              </a:spcAft>
              <a:buSzPts val="1400"/>
              <a:buNone/>
              <a:defRPr/>
            </a:lvl7pPr>
            <a:lvl8pPr indent="-228600" lvl="7" marL="3657600" rtl="0" algn="l">
              <a:spcBef>
                <a:spcPts val="0"/>
              </a:spcBef>
              <a:spcAft>
                <a:spcPts val="0"/>
              </a:spcAft>
              <a:buSzPts val="1400"/>
              <a:buNone/>
              <a:defRPr/>
            </a:lvl8pPr>
            <a:lvl9pPr indent="-228600" lvl="8" marL="4114800" rtl="0" algn="l">
              <a:spcBef>
                <a:spcPts val="0"/>
              </a:spcBef>
              <a:spcAft>
                <a:spcPts val="0"/>
              </a:spcAft>
              <a:buSzPts val="1400"/>
              <a:buNone/>
              <a:defRPr/>
            </a:lvl9pPr>
          </a:lstStyle>
          <a:p/>
        </p:txBody>
      </p:sp>
      <p:sp>
        <p:nvSpPr>
          <p:cNvPr id="251" name="Google Shape;251;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2" name="Google Shape;252;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3" name="Google Shape;253;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54" name="Shape 254"/>
        <p:cNvGrpSpPr/>
        <p:nvPr/>
      </p:nvGrpSpPr>
      <p:grpSpPr>
        <a:xfrm>
          <a:off x="0" y="0"/>
          <a:ext cx="0" cy="0"/>
          <a:chOff x="0" y="0"/>
          <a:chExt cx="0" cy="0"/>
        </a:xfrm>
      </p:grpSpPr>
      <p:sp>
        <p:nvSpPr>
          <p:cNvPr id="255" name="Google Shape;255;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6" name="Google Shape;256;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7" name="Google Shape;257;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4" name="Shape 214"/>
        <p:cNvGrpSpPr/>
        <p:nvPr/>
      </p:nvGrpSpPr>
      <p:grpSpPr>
        <a:xfrm>
          <a:off x="0" y="0"/>
          <a:ext cx="0" cy="0"/>
          <a:chOff x="0" y="0"/>
          <a:chExt cx="0" cy="0"/>
        </a:xfrm>
      </p:grpSpPr>
      <p:sp>
        <p:nvSpPr>
          <p:cNvPr id="215" name="Google Shape;215;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6" name="Google Shape;226;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7" name="Google Shape;227;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8" name="Google Shape;228;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9" name="Google Shape;229;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grpSp>
        <p:nvGrpSpPr>
          <p:cNvPr id="263" name="Google Shape;263;p7"/>
          <p:cNvGrpSpPr/>
          <p:nvPr/>
        </p:nvGrpSpPr>
        <p:grpSpPr>
          <a:xfrm>
            <a:off x="876299" y="990600"/>
            <a:ext cx="1743075" cy="1333500"/>
            <a:chOff x="742950" y="1104900"/>
            <a:chExt cx="1743075" cy="1333500"/>
          </a:xfrm>
        </p:grpSpPr>
        <p:sp>
          <p:nvSpPr>
            <p:cNvPr id="264" name="Google Shape;264;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65" name="Google Shape;265;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266" name="Google Shape;266;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67" name="Google Shape;267;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268" name="Google Shape;268;p7"/>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269" name="Google Shape;269;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70" name="Google Shape;270;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271" name="Google Shape;271;p7"/>
          <p:cNvSpPr txBox="1"/>
          <p:nvPr/>
        </p:nvSpPr>
        <p:spPr>
          <a:xfrm>
            <a:off x="2619367" y="3308925"/>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D. Dhanushya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AND NMID: 2422k2240 and asbru092422k2240</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BSc. Computer science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Government Arts college Udumalpet/ Bharathiar University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415" name="Google Shape;415;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6" name="Google Shape;416;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7" name="Google Shape;417;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18" name="Google Shape;418;p1"/>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419" name="Google Shape;419;p1"/>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RESULTS AND SCREENSHOTS</a:t>
            </a:r>
            <a:endParaRPr sz="4250"/>
          </a:p>
        </p:txBody>
      </p:sp>
      <p:sp>
        <p:nvSpPr>
          <p:cNvPr id="420" name="Google Shape;420;p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421" name="Google Shape;421;p1"/>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422" name="Google Shape;422;p1"/>
          <p:cNvSpPr txBox="1"/>
          <p:nvPr/>
        </p:nvSpPr>
        <p:spPr>
          <a:xfrm>
            <a:off x="3228588" y="2844899"/>
            <a:ext cx="24204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3" name="Google Shape;423;p1"/>
          <p:cNvSpPr txBox="1"/>
          <p:nvPr/>
        </p:nvSpPr>
        <p:spPr>
          <a:xfrm>
            <a:off x="3380988" y="2997299"/>
            <a:ext cx="24204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24" name="Google Shape;424;p1"/>
          <p:cNvSpPr txBox="1"/>
          <p:nvPr/>
        </p:nvSpPr>
        <p:spPr>
          <a:xfrm>
            <a:off x="-9112" y="2724065"/>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pic>
        <p:nvPicPr>
          <p:cNvPr id="425" name="Google Shape;425;p1"/>
          <p:cNvPicPr preferRelativeResize="0"/>
          <p:nvPr/>
        </p:nvPicPr>
        <p:blipFill>
          <a:blip r:embed="rId4">
            <a:alphaModFix/>
          </a:blip>
          <a:stretch>
            <a:fillRect/>
          </a:stretch>
        </p:blipFill>
        <p:spPr>
          <a:xfrm>
            <a:off x="4093775" y="1869186"/>
            <a:ext cx="2466976" cy="46041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08" name="Google Shape;408;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409" name="Google Shape;409;p17"/>
          <p:cNvSpPr txBox="1"/>
          <p:nvPr>
            <p:ph type="title"/>
          </p:nvPr>
        </p:nvSpPr>
        <p:spPr>
          <a:xfrm>
            <a:off x="755332" y="385444"/>
            <a:ext cx="4578600" cy="752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410" name="Google Shape;410;p1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411" name="Google Shape;411;p17"/>
          <p:cNvSpPr txBox="1"/>
          <p:nvPr/>
        </p:nvSpPr>
        <p:spPr>
          <a:xfrm>
            <a:off x="1666875" y="1695454"/>
            <a:ext cx="7008000" cy="381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The Data Analyst Portfolio showcases skills in data cleaning, analysis, and visualization.</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US" sz="1800"/>
              <a:t>Acts as a personal branding tool to highlight technical expertise.</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US" sz="1800"/>
              <a:t>Provides recruiters and clients with a clear view of projects and capabilities.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US" sz="1800"/>
              <a:t>Bridges the gap between raw data and meaningful insights.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US" sz="1800"/>
              <a:t>Supports career growth by demonstrating real-world problem-solving.</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sp>
        <p:nvSpPr>
          <p:cNvPr id="276" name="Google Shape;276;p8"/>
          <p:cNvSpPr/>
          <p:nvPr/>
        </p:nvSpPr>
        <p:spPr>
          <a:xfrm>
            <a:off x="95" y="19616"/>
            <a:ext cx="1277112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77" name="Google Shape;277;p8"/>
          <p:cNvGrpSpPr/>
          <p:nvPr/>
        </p:nvGrpSpPr>
        <p:grpSpPr>
          <a:xfrm>
            <a:off x="7448612" y="0"/>
            <a:ext cx="4743795" cy="6858466"/>
            <a:chOff x="7448612" y="0"/>
            <a:chExt cx="4743795" cy="6858466"/>
          </a:xfrm>
        </p:grpSpPr>
        <p:sp>
          <p:nvSpPr>
            <p:cNvPr id="278" name="Google Shape;278;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7" name="Google Shape;287;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pic>
        <p:nvPicPr>
          <p:cNvPr id="292" name="Google Shape;292;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293" name="Google Shape;293;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294" name="Google Shape;294;p8"/>
          <p:cNvSpPr txBox="1"/>
          <p:nvPr/>
        </p:nvSpPr>
        <p:spPr>
          <a:xfrm>
            <a:off x="739775" y="2510669"/>
            <a:ext cx="10905600" cy="166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9600" u="sng">
                <a:latin typeface="Calibri"/>
                <a:ea typeface="Calibri"/>
                <a:cs typeface="Calibri"/>
                <a:sym typeface="Calibri"/>
              </a:rPr>
              <a:t>Data Analyst</a:t>
            </a:r>
            <a:endParaRPr b="1" sz="9600" u="sng">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8" name="Shape 298"/>
        <p:cNvGrpSpPr/>
        <p:nvPr/>
      </p:nvGrpSpPr>
      <p:grpSpPr>
        <a:xfrm>
          <a:off x="0" y="0"/>
          <a:ext cx="0" cy="0"/>
          <a:chOff x="0" y="0"/>
          <a:chExt cx="0" cy="0"/>
        </a:xfrm>
      </p:grpSpPr>
      <p:sp>
        <p:nvSpPr>
          <p:cNvPr id="299" name="Google Shape;299;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00" name="Google Shape;300;p9"/>
          <p:cNvGrpSpPr/>
          <p:nvPr/>
        </p:nvGrpSpPr>
        <p:grpSpPr>
          <a:xfrm>
            <a:off x="7448612" y="0"/>
            <a:ext cx="4743795" cy="6858466"/>
            <a:chOff x="7448612" y="0"/>
            <a:chExt cx="4743795" cy="6858466"/>
          </a:xfrm>
        </p:grpSpPr>
        <p:sp>
          <p:nvSpPr>
            <p:cNvPr id="301" name="Google Shape;301;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0" name="Google Shape;310;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1" name="Google Shape;311;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312" name="Google Shape;312;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14" name="Google Shape;314;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315" name="Google Shape;315;p9"/>
          <p:cNvGrpSpPr/>
          <p:nvPr/>
        </p:nvGrpSpPr>
        <p:grpSpPr>
          <a:xfrm>
            <a:off x="47625" y="3819523"/>
            <a:ext cx="4124325" cy="3009897"/>
            <a:chOff x="47625" y="3819523"/>
            <a:chExt cx="4124325" cy="3009897"/>
          </a:xfrm>
        </p:grpSpPr>
        <p:pic>
          <p:nvPicPr>
            <p:cNvPr id="316" name="Google Shape;316;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317" name="Google Shape;317;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318" name="Google Shape;318;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319" name="Google Shape;319;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20" name="Google Shape;320;p9"/>
          <p:cNvSpPr txBox="1"/>
          <p:nvPr/>
        </p:nvSpPr>
        <p:spPr>
          <a:xfrm>
            <a:off x="2526032" y="1231783"/>
            <a:ext cx="5029200" cy="48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grpSp>
        <p:nvGrpSpPr>
          <p:cNvPr id="325" name="Google Shape;325;p10"/>
          <p:cNvGrpSpPr/>
          <p:nvPr/>
        </p:nvGrpSpPr>
        <p:grpSpPr>
          <a:xfrm>
            <a:off x="7991475" y="2933700"/>
            <a:ext cx="2762251" cy="3257550"/>
            <a:chOff x="7991475" y="2933700"/>
            <a:chExt cx="2762251" cy="3257550"/>
          </a:xfrm>
        </p:grpSpPr>
        <p:sp>
          <p:nvSpPr>
            <p:cNvPr id="326" name="Google Shape;326;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28" name="Google Shape;328;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329" name="Google Shape;329;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0" name="Google Shape;330;p10"/>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331" name="Google Shape;331;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332" name="Google Shape;332;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33" name="Google Shape;333;p10"/>
          <p:cNvSpPr txBox="1"/>
          <p:nvPr/>
        </p:nvSpPr>
        <p:spPr>
          <a:xfrm>
            <a:off x="1748182" y="2488450"/>
            <a:ext cx="6243300" cy="274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Many freshers and professionals struggle to present their skills and projects effectively to recruiters. A Data Analyst portfolio is required to showcase technical skills, data handling capabilities, and project outcomes in a structured and interactive way.</a:t>
            </a:r>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grpSp>
        <p:nvGrpSpPr>
          <p:cNvPr id="338" name="Google Shape;338;p11"/>
          <p:cNvGrpSpPr/>
          <p:nvPr/>
        </p:nvGrpSpPr>
        <p:grpSpPr>
          <a:xfrm>
            <a:off x="8658225" y="2647950"/>
            <a:ext cx="3533775" cy="3810000"/>
            <a:chOff x="8658225" y="2647950"/>
            <a:chExt cx="3533775" cy="3810000"/>
          </a:xfrm>
        </p:grpSpPr>
        <p:sp>
          <p:nvSpPr>
            <p:cNvPr id="339" name="Google Shape;339;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41" name="Google Shape;341;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342" name="Google Shape;342;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344" name="Google Shape;344;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345" name="Google Shape;345;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46" name="Google Shape;346;p11"/>
          <p:cNvSpPr txBox="1"/>
          <p:nvPr/>
        </p:nvSpPr>
        <p:spPr>
          <a:xfrm>
            <a:off x="1867009" y="2302455"/>
            <a:ext cx="4535700" cy="325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The Data Analyst Portfolio project is designed to showcase skills in data collection, cleaning, visualization, and interpretation. It highlights the use of tools and technologies such as Excel, SQL, Python, and visualization platforms like Power BI/Tableau. The portfolio demonstrates how data can be transformed into meaningful insights that support decision-making and problem-solving.</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3" name="Google Shape;353;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4" name="Google Shape;354;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355" name="Google Shape;355;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356" name="Google Shape;356;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57" name="Google Shape;357;p12"/>
          <p:cNvSpPr txBox="1"/>
          <p:nvPr/>
        </p:nvSpPr>
        <p:spPr>
          <a:xfrm>
            <a:off x="2621100" y="1695450"/>
            <a:ext cx="4389300" cy="484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1. Business Executives / Managers – use insights for strategic decision-making.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Marketing Teams – analyze customer behavior, campaigns, and sales performance.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Finance Departments – track revenue, expenses, and forecast budgets.</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US"/>
              <a:t>4. HR Teams – monitor employee performance, recruitment, and retention trends.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5. IT Departments – improve system efficiency and detect anomalies.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6. Clients / Customers – benefit indirectly through better products and services.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id="362" name="Google Shape;362;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363" name="Google Shape;363;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367" name="Google Shape;367;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368" name="Google Shape;368;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9" name="Google Shape;369;p13"/>
          <p:cNvSpPr txBox="1"/>
          <p:nvPr/>
        </p:nvSpPr>
        <p:spPr>
          <a:xfrm>
            <a:off x="3839480" y="1433275"/>
            <a:ext cx="4494000" cy="493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t>🔧 Tools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Excel / Google Sheets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SQL</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Python / R</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Power BI / Tableau</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Jupyter Notebook</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 Techniques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Data Collection &amp; Cleaning</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Exploratory Data Analysis (EDA)</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Statistical Analysis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Data Visualization</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Predictive Modeling</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b="1" lang="en-US" sz="1200"/>
              <a:t>Reporting &amp; Insights</a:t>
            </a:r>
            <a:endParaRPr b="1"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75" name="Google Shape;375;p1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376" name="Google Shape;376;p14"/>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377" name="Google Shape;377;p14"/>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378" name="Google Shape;378;p14"/>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9" name="Google Shape;379;p14"/>
          <p:cNvSpPr txBox="1"/>
          <p:nvPr/>
        </p:nvSpPr>
        <p:spPr>
          <a:xfrm>
            <a:off x="1403225" y="982350"/>
            <a:ext cx="7467900" cy="568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 Design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Simple, clean, and professional theme</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Consistent colors &amp; fonts for readability</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Interactive sections for better navigation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Visual focus on data projects &amp; dashboards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 Layout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1. Home / Introduction – Name, role, and short bio</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2. About Me – Skills, tools, and career goals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3. Projects – Case studies with datasets, methods, and results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4. Visualizations – Dashboards, charts, and insights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5. Contact – Email, LinkedIn, GitHub for networking</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FEATURES AND FUNCTIONALITY</a:t>
            </a:r>
            <a:endParaRPr/>
          </a:p>
        </p:txBody>
      </p:sp>
      <p:sp>
        <p:nvSpPr>
          <p:cNvPr id="385" name="Google Shape;385;p15"/>
          <p:cNvSpPr txBox="1"/>
          <p:nvPr/>
        </p:nvSpPr>
        <p:spPr>
          <a:xfrm>
            <a:off x="1883028" y="1143550"/>
            <a:ext cx="61287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 Features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Clean and responsive web design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Interactive navigation (Home, About, Projects, Contact)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Projects with detailed explanation &amp; visuals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Data visualizations (charts, dashboards, reports)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Downloadable resume / project files</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 Functionality</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Showcases skills, tools, and techniques used</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Provides real-world project case studies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Allows recruiters/clients to easily view your work</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Contact form for direct communication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Portfolio acts as a personal brand for career growth</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