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6" r:id="rId2"/>
    <p:sldId id="279" r:id="rId3"/>
    <p:sldId id="280" r:id="rId4"/>
    <p:sldId id="258" r:id="rId5"/>
    <p:sldId id="277" r:id="rId6"/>
    <p:sldId id="278" r:id="rId7"/>
    <p:sldId id="281" r:id="rId8"/>
    <p:sldId id="282" r:id="rId9"/>
    <p:sldId id="283" r:id="rId10"/>
    <p:sldId id="284" r:id="rId11"/>
    <p:sldId id="285" r:id="rId12"/>
    <p:sldId id="286" r:id="rId13"/>
    <p:sldId id="287" r:id="rId14"/>
    <p:sldId id="288" r:id="rId15"/>
    <p:sldId id="260" r:id="rId16"/>
    <p:sldId id="289" r:id="rId17"/>
    <p:sldId id="291" r:id="rId18"/>
    <p:sldId id="292" r:id="rId19"/>
    <p:sldId id="298" r:id="rId20"/>
    <p:sldId id="293" r:id="rId21"/>
    <p:sldId id="299" r:id="rId22"/>
    <p:sldId id="294" r:id="rId23"/>
    <p:sldId id="295" r:id="rId24"/>
    <p:sldId id="297"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11" userDrawn="1">
          <p15:clr>
            <a:srgbClr val="A4A3A4"/>
          </p15:clr>
        </p15:guide>
        <p15:guide id="3" pos="7491" userDrawn="1">
          <p15:clr>
            <a:srgbClr val="A4A3A4"/>
          </p15:clr>
        </p15:guide>
        <p15:guide id="4" pos="665" userDrawn="1">
          <p15:clr>
            <a:srgbClr val="A4A3A4"/>
          </p15:clr>
        </p15:guide>
        <p15:guide id="5" pos="70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1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29" autoAdjust="0"/>
    <p:restoredTop sz="90842" autoAdjust="0"/>
  </p:normalViewPr>
  <p:slideViewPr>
    <p:cSldViewPr snapToGrid="0" showGuides="1">
      <p:cViewPr varScale="1">
        <p:scale>
          <a:sx n="83" d="100"/>
          <a:sy n="83" d="100"/>
        </p:scale>
        <p:origin x="840" y="72"/>
      </p:cViewPr>
      <p:guideLst>
        <p:guide orient="horz" pos="2160"/>
        <p:guide pos="211"/>
        <p:guide pos="7491"/>
        <p:guide pos="665"/>
        <p:guide pos="701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1FD44-5D92-4E5A-B950-5EF87D809A01}" type="datetimeFigureOut">
              <a:rPr lang="en-ID" smtClean="0"/>
              <a:pPr/>
              <a:t>23/07/2023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D1C047-F769-4795-BDAB-09C740A23A35}" type="slidenum">
              <a:rPr lang="en-ID" smtClean="0"/>
              <a:pPr/>
              <a:t>‹#›</a:t>
            </a:fld>
            <a:endParaRPr lang="en-ID"/>
          </a:p>
        </p:txBody>
      </p:sp>
    </p:spTree>
    <p:extLst>
      <p:ext uri="{BB962C8B-B14F-4D97-AF65-F5344CB8AC3E}">
        <p14:creationId xmlns:p14="http://schemas.microsoft.com/office/powerpoint/2010/main" val="913300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D1C047-F769-4795-BDAB-09C740A23A35}" type="slidenum">
              <a:rPr lang="en-ID" smtClean="0"/>
              <a:pPr/>
              <a:t>2</a:t>
            </a:fld>
            <a:endParaRPr lang="en-ID"/>
          </a:p>
        </p:txBody>
      </p:sp>
    </p:spTree>
    <p:extLst>
      <p:ext uri="{BB962C8B-B14F-4D97-AF65-F5344CB8AC3E}">
        <p14:creationId xmlns:p14="http://schemas.microsoft.com/office/powerpoint/2010/main" val="14817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D1C047-F769-4795-BDAB-09C740A23A35}" type="slidenum">
              <a:rPr lang="en-ID" smtClean="0"/>
              <a:pPr/>
              <a:t>14</a:t>
            </a:fld>
            <a:endParaRPr lang="en-ID"/>
          </a:p>
        </p:txBody>
      </p:sp>
    </p:spTree>
    <p:extLst>
      <p:ext uri="{BB962C8B-B14F-4D97-AF65-F5344CB8AC3E}">
        <p14:creationId xmlns:p14="http://schemas.microsoft.com/office/powerpoint/2010/main" val="2729962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hlinkClick r:id="rId3"/>
              </a:rPr>
              <a:t>https://unsplash.com/</a:t>
            </a:r>
            <a:endParaRPr lang="en-ID" dirty="0"/>
          </a:p>
        </p:txBody>
      </p:sp>
      <p:sp>
        <p:nvSpPr>
          <p:cNvPr id="4" name="Slide Number Placeholder 3"/>
          <p:cNvSpPr>
            <a:spLocks noGrp="1"/>
          </p:cNvSpPr>
          <p:nvPr>
            <p:ph type="sldNum" sz="quarter" idx="5"/>
          </p:nvPr>
        </p:nvSpPr>
        <p:spPr/>
        <p:txBody>
          <a:bodyPr/>
          <a:lstStyle/>
          <a:p>
            <a:fld id="{27D1C047-F769-4795-BDAB-09C740A23A35}" type="slidenum">
              <a:rPr lang="en-ID" smtClean="0"/>
              <a:pPr/>
              <a:t>15</a:t>
            </a:fld>
            <a:endParaRPr lang="en-ID"/>
          </a:p>
        </p:txBody>
      </p:sp>
    </p:spTree>
    <p:extLst>
      <p:ext uri="{BB962C8B-B14F-4D97-AF65-F5344CB8AC3E}">
        <p14:creationId xmlns:p14="http://schemas.microsoft.com/office/powerpoint/2010/main" val="249427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847E-3FE6-4389-88E7-A28210B26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18D67006-5FCC-44F6-BD7B-839980130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2937AD7-F170-4C5E-8419-77FCAD29EA08}"/>
              </a:ext>
            </a:extLst>
          </p:cNvPr>
          <p:cNvSpPr>
            <a:spLocks noGrp="1"/>
          </p:cNvSpPr>
          <p:nvPr>
            <p:ph type="dt" sz="half" idx="10"/>
          </p:nvPr>
        </p:nvSpPr>
        <p:spPr/>
        <p:txBody>
          <a:bodyPr/>
          <a:lstStyle/>
          <a:p>
            <a:fld id="{001C14F4-B288-4F93-B591-4634A42E8066}" type="datetimeFigureOut">
              <a:rPr lang="en-ID" smtClean="0"/>
              <a:pPr/>
              <a:t>23/07/2023</a:t>
            </a:fld>
            <a:endParaRPr lang="en-ID"/>
          </a:p>
        </p:txBody>
      </p:sp>
      <p:sp>
        <p:nvSpPr>
          <p:cNvPr id="5" name="Footer Placeholder 4">
            <a:extLst>
              <a:ext uri="{FF2B5EF4-FFF2-40B4-BE49-F238E27FC236}">
                <a16:creationId xmlns:a16="http://schemas.microsoft.com/office/drawing/2014/main" id="{793E60E8-7424-478A-AF05-5C3615795DB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9B7B25E-D200-4C26-B406-CD53FB6B7D97}"/>
              </a:ext>
            </a:extLst>
          </p:cNvPr>
          <p:cNvSpPr>
            <a:spLocks noGrp="1"/>
          </p:cNvSpPr>
          <p:nvPr>
            <p:ph type="sldNum" sz="quarter" idx="12"/>
          </p:nvPr>
        </p:nvSpPr>
        <p:spPr/>
        <p:txBody>
          <a:bodyPr/>
          <a:lstStyle/>
          <a:p>
            <a:fld id="{5456A732-4FB8-4730-9591-A21721F37EB6}" type="slidenum">
              <a:rPr lang="en-ID" smtClean="0"/>
              <a:pPr/>
              <a:t>‹#›</a:t>
            </a:fld>
            <a:endParaRPr lang="en-ID"/>
          </a:p>
        </p:txBody>
      </p:sp>
    </p:spTree>
    <p:extLst>
      <p:ext uri="{BB962C8B-B14F-4D97-AF65-F5344CB8AC3E}">
        <p14:creationId xmlns:p14="http://schemas.microsoft.com/office/powerpoint/2010/main" val="293453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046D-7242-4CEA-B040-DE960568855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4D03A09-3275-42AC-9131-A0B38412D3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24ABE79-FF41-4A6D-9C1C-D8C0E00E5F59}"/>
              </a:ext>
            </a:extLst>
          </p:cNvPr>
          <p:cNvSpPr>
            <a:spLocks noGrp="1"/>
          </p:cNvSpPr>
          <p:nvPr>
            <p:ph type="dt" sz="half" idx="10"/>
          </p:nvPr>
        </p:nvSpPr>
        <p:spPr/>
        <p:txBody>
          <a:bodyPr/>
          <a:lstStyle/>
          <a:p>
            <a:fld id="{001C14F4-B288-4F93-B591-4634A42E8066}" type="datetimeFigureOut">
              <a:rPr lang="en-ID" smtClean="0"/>
              <a:pPr/>
              <a:t>23/07/2023</a:t>
            </a:fld>
            <a:endParaRPr lang="en-ID"/>
          </a:p>
        </p:txBody>
      </p:sp>
      <p:sp>
        <p:nvSpPr>
          <p:cNvPr id="5" name="Footer Placeholder 4">
            <a:extLst>
              <a:ext uri="{FF2B5EF4-FFF2-40B4-BE49-F238E27FC236}">
                <a16:creationId xmlns:a16="http://schemas.microsoft.com/office/drawing/2014/main" id="{0AA8E795-FE3D-4F73-A738-1D353B8AB36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BFFBA24-1553-4A29-B367-52F7A676492B}"/>
              </a:ext>
            </a:extLst>
          </p:cNvPr>
          <p:cNvSpPr>
            <a:spLocks noGrp="1"/>
          </p:cNvSpPr>
          <p:nvPr>
            <p:ph type="sldNum" sz="quarter" idx="12"/>
          </p:nvPr>
        </p:nvSpPr>
        <p:spPr/>
        <p:txBody>
          <a:bodyPr/>
          <a:lstStyle/>
          <a:p>
            <a:fld id="{5456A732-4FB8-4730-9591-A21721F37EB6}" type="slidenum">
              <a:rPr lang="en-ID" smtClean="0"/>
              <a:pPr/>
              <a:t>‹#›</a:t>
            </a:fld>
            <a:endParaRPr lang="en-ID"/>
          </a:p>
        </p:txBody>
      </p:sp>
    </p:spTree>
    <p:extLst>
      <p:ext uri="{BB962C8B-B14F-4D97-AF65-F5344CB8AC3E}">
        <p14:creationId xmlns:p14="http://schemas.microsoft.com/office/powerpoint/2010/main" val="397445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E6517-F9A4-4A9C-8E39-1E2821ECE3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113BCDE-2E82-4766-9452-4930732543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67350C7-F1BB-4374-89F3-45537AF6E7FA}"/>
              </a:ext>
            </a:extLst>
          </p:cNvPr>
          <p:cNvSpPr>
            <a:spLocks noGrp="1"/>
          </p:cNvSpPr>
          <p:nvPr>
            <p:ph type="dt" sz="half" idx="10"/>
          </p:nvPr>
        </p:nvSpPr>
        <p:spPr/>
        <p:txBody>
          <a:bodyPr/>
          <a:lstStyle/>
          <a:p>
            <a:fld id="{001C14F4-B288-4F93-B591-4634A42E8066}" type="datetimeFigureOut">
              <a:rPr lang="en-ID" smtClean="0"/>
              <a:pPr/>
              <a:t>23/07/2023</a:t>
            </a:fld>
            <a:endParaRPr lang="en-ID"/>
          </a:p>
        </p:txBody>
      </p:sp>
      <p:sp>
        <p:nvSpPr>
          <p:cNvPr id="5" name="Footer Placeholder 4">
            <a:extLst>
              <a:ext uri="{FF2B5EF4-FFF2-40B4-BE49-F238E27FC236}">
                <a16:creationId xmlns:a16="http://schemas.microsoft.com/office/drawing/2014/main" id="{88DF5851-147B-4B45-BAA7-904598E85ED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EEFBC1F-41D6-4C30-AC67-368C1E9A3672}"/>
              </a:ext>
            </a:extLst>
          </p:cNvPr>
          <p:cNvSpPr>
            <a:spLocks noGrp="1"/>
          </p:cNvSpPr>
          <p:nvPr>
            <p:ph type="sldNum" sz="quarter" idx="12"/>
          </p:nvPr>
        </p:nvSpPr>
        <p:spPr/>
        <p:txBody>
          <a:bodyPr/>
          <a:lstStyle/>
          <a:p>
            <a:fld id="{5456A732-4FB8-4730-9591-A21721F37EB6}" type="slidenum">
              <a:rPr lang="en-ID" smtClean="0"/>
              <a:pPr/>
              <a:t>‹#›</a:t>
            </a:fld>
            <a:endParaRPr lang="en-ID"/>
          </a:p>
        </p:txBody>
      </p:sp>
    </p:spTree>
    <p:extLst>
      <p:ext uri="{BB962C8B-B14F-4D97-AF65-F5344CB8AC3E}">
        <p14:creationId xmlns:p14="http://schemas.microsoft.com/office/powerpoint/2010/main" val="266087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024A-958B-4E31-A5A6-1496DD2E9325}"/>
              </a:ext>
            </a:extLst>
          </p:cNvPr>
          <p:cNvSpPr>
            <a:spLocks noGrp="1"/>
          </p:cNvSpPr>
          <p:nvPr>
            <p:ph type="title"/>
          </p:nvPr>
        </p:nvSpPr>
        <p:spPr>
          <a:xfrm>
            <a:off x="334963" y="365126"/>
            <a:ext cx="11522075" cy="723900"/>
          </a:xfrm>
        </p:spPr>
        <p:txBody>
          <a:bodyPr lIns="0" tIns="0" rIns="0" bIns="0" anchor="t" anchorCtr="0">
            <a:normAutofit/>
          </a:bodyPr>
          <a:lstStyle>
            <a:lvl1pPr>
              <a:defRPr sz="3600">
                <a:solidFill>
                  <a:schemeClr val="tx1">
                    <a:lumMod val="75000"/>
                    <a:lumOff val="25000"/>
                  </a:schemeClr>
                </a:solidFill>
                <a:latin typeface="Segoe UI Black" panose="020B0A02040204020203" pitchFamily="34" charset="0"/>
                <a:ea typeface="Segoe UI Black" panose="020B0A02040204020203" pitchFamily="34" charset="0"/>
                <a:cs typeface="Segoe UI" panose="020B0502040204020203" pitchFamily="34" charset="0"/>
              </a:defRPr>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6B83F608-609F-4D8F-933A-30B1D1E13DB9}"/>
              </a:ext>
            </a:extLst>
          </p:cNvPr>
          <p:cNvSpPr>
            <a:spLocks noGrp="1"/>
          </p:cNvSpPr>
          <p:nvPr>
            <p:ph idx="1"/>
          </p:nvPr>
        </p:nvSpPr>
        <p:spPr>
          <a:xfrm>
            <a:off x="334963" y="1358900"/>
            <a:ext cx="11522075" cy="4818063"/>
          </a:xfrm>
        </p:spPr>
        <p:txBody>
          <a:bodyPr lIns="0" tIns="0" rIns="0" bIns="0" anchor="t" anchorCtr="0"/>
          <a:lstStyle>
            <a:lvl1pPr>
              <a:defRPr>
                <a:solidFill>
                  <a:schemeClr val="tx1">
                    <a:lumMod val="75000"/>
                    <a:lumOff val="25000"/>
                  </a:schemeClr>
                </a:solidFill>
                <a:latin typeface="Segoe UI" panose="020B0502040204020203" pitchFamily="34" charset="0"/>
                <a:cs typeface="Segoe UI" panose="020B0502040204020203" pitchFamily="34" charset="0"/>
              </a:defRPr>
            </a:lvl1pPr>
            <a:lvl2pPr>
              <a:defRPr>
                <a:solidFill>
                  <a:schemeClr val="tx1">
                    <a:lumMod val="75000"/>
                    <a:lumOff val="25000"/>
                  </a:schemeClr>
                </a:solidFill>
                <a:latin typeface="Segoe UI" panose="020B0502040204020203" pitchFamily="34" charset="0"/>
                <a:cs typeface="Segoe UI" panose="020B0502040204020203" pitchFamily="34" charset="0"/>
              </a:defRPr>
            </a:lvl2pPr>
            <a:lvl3pPr>
              <a:defRPr>
                <a:solidFill>
                  <a:schemeClr val="tx1">
                    <a:lumMod val="75000"/>
                    <a:lumOff val="25000"/>
                  </a:schemeClr>
                </a:solidFill>
                <a:latin typeface="Segoe UI" panose="020B0502040204020203" pitchFamily="34" charset="0"/>
                <a:cs typeface="Segoe UI" panose="020B0502040204020203" pitchFamily="34" charset="0"/>
              </a:defRPr>
            </a:lvl3pPr>
            <a:lvl4pPr>
              <a:defRPr>
                <a:solidFill>
                  <a:schemeClr val="tx1">
                    <a:lumMod val="75000"/>
                    <a:lumOff val="25000"/>
                  </a:schemeClr>
                </a:solidFill>
                <a:latin typeface="Segoe UI" panose="020B0502040204020203" pitchFamily="34" charset="0"/>
                <a:cs typeface="Segoe UI" panose="020B0502040204020203" pitchFamily="34" charset="0"/>
              </a:defRPr>
            </a:lvl4pPr>
            <a:lvl5pPr>
              <a:defRPr>
                <a:solidFill>
                  <a:schemeClr val="tx1">
                    <a:lumMod val="75000"/>
                    <a:lumOff val="25000"/>
                  </a:schemeClr>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B4BF0CD0-C8E8-4B9E-94EF-9854F75DBBFA}"/>
              </a:ext>
            </a:extLst>
          </p:cNvPr>
          <p:cNvSpPr>
            <a:spLocks noGrp="1"/>
          </p:cNvSpPr>
          <p:nvPr>
            <p:ph type="ftr" sz="quarter" idx="11"/>
          </p:nvPr>
        </p:nvSpPr>
        <p:spPr>
          <a:xfrm>
            <a:off x="7212106" y="6356350"/>
            <a:ext cx="4114800" cy="365125"/>
          </a:xfrm>
        </p:spPr>
        <p:txBody>
          <a:bodyPr/>
          <a:lstStyle>
            <a:lvl1pPr algn="r">
              <a:defRPr sz="1000">
                <a:solidFill>
                  <a:schemeClr val="tx1">
                    <a:lumMod val="50000"/>
                    <a:lumOff val="50000"/>
                  </a:schemeClr>
                </a:solidFill>
                <a:latin typeface="Segoe UI" panose="020B0502040204020203" pitchFamily="34" charset="0"/>
                <a:cs typeface="Segoe UI" panose="020B0502040204020203" pitchFamily="34" charset="0"/>
              </a:defRPr>
            </a:lvl1pPr>
          </a:lstStyle>
          <a:p>
            <a:endParaRPr lang="en-ID" dirty="0"/>
          </a:p>
        </p:txBody>
      </p:sp>
      <p:sp>
        <p:nvSpPr>
          <p:cNvPr id="6" name="Slide Number Placeholder 5">
            <a:extLst>
              <a:ext uri="{FF2B5EF4-FFF2-40B4-BE49-F238E27FC236}">
                <a16:creationId xmlns:a16="http://schemas.microsoft.com/office/drawing/2014/main" id="{78470E90-D36F-4732-81B0-B06B74C1D043}"/>
              </a:ext>
            </a:extLst>
          </p:cNvPr>
          <p:cNvSpPr>
            <a:spLocks noGrp="1"/>
          </p:cNvSpPr>
          <p:nvPr>
            <p:ph type="sldNum" sz="quarter" idx="12"/>
          </p:nvPr>
        </p:nvSpPr>
        <p:spPr>
          <a:xfrm>
            <a:off x="11491912" y="6356350"/>
            <a:ext cx="365126" cy="365125"/>
          </a:xfrm>
        </p:spPr>
        <p:txBody>
          <a:bodyPr lIns="0" tIns="0" rIns="0" bIns="0"/>
          <a:lstStyle>
            <a:lvl1pPr algn="ctr">
              <a:defRPr sz="1100">
                <a:solidFill>
                  <a:schemeClr val="tx1">
                    <a:lumMod val="50000"/>
                    <a:lumOff val="50000"/>
                  </a:schemeClr>
                </a:solidFill>
                <a:latin typeface="Segoe UI" panose="020B0502040204020203" pitchFamily="34" charset="0"/>
                <a:cs typeface="Segoe UI" panose="020B0502040204020203" pitchFamily="34" charset="0"/>
              </a:defRPr>
            </a:lvl1pPr>
          </a:lstStyle>
          <a:p>
            <a:fld id="{5456A732-4FB8-4730-9591-A21721F37EB6}" type="slidenum">
              <a:rPr lang="en-ID" smtClean="0"/>
              <a:pPr/>
              <a:t>‹#›</a:t>
            </a:fld>
            <a:endParaRPr lang="en-ID" dirty="0"/>
          </a:p>
        </p:txBody>
      </p:sp>
      <p:sp>
        <p:nvSpPr>
          <p:cNvPr id="8" name="Oval 7">
            <a:extLst>
              <a:ext uri="{FF2B5EF4-FFF2-40B4-BE49-F238E27FC236}">
                <a16:creationId xmlns:a16="http://schemas.microsoft.com/office/drawing/2014/main" id="{E87C00E5-8403-4DF1-8BBE-9ADBFB7829C7}"/>
              </a:ext>
            </a:extLst>
          </p:cNvPr>
          <p:cNvSpPr/>
          <p:nvPr userDrawn="1"/>
        </p:nvSpPr>
        <p:spPr>
          <a:xfrm>
            <a:off x="11491912" y="6356350"/>
            <a:ext cx="365125" cy="3651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4025807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1" userDrawn="1">
          <p15:clr>
            <a:srgbClr val="FBAE40"/>
          </p15:clr>
        </p15:guide>
        <p15:guide id="3" pos="7469" userDrawn="1">
          <p15:clr>
            <a:srgbClr val="FBAE40"/>
          </p15:clr>
        </p15:guide>
        <p15:guide id="4" orient="horz" pos="68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411D-C794-4A2E-A225-989C36F36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056C903-D4AB-4A82-8D1F-EEDA9FD5D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49D26-9A76-422E-8E1D-0FCF2D54B1AA}"/>
              </a:ext>
            </a:extLst>
          </p:cNvPr>
          <p:cNvSpPr>
            <a:spLocks noGrp="1"/>
          </p:cNvSpPr>
          <p:nvPr>
            <p:ph type="dt" sz="half" idx="10"/>
          </p:nvPr>
        </p:nvSpPr>
        <p:spPr/>
        <p:txBody>
          <a:bodyPr/>
          <a:lstStyle/>
          <a:p>
            <a:fld id="{001C14F4-B288-4F93-B591-4634A42E8066}" type="datetimeFigureOut">
              <a:rPr lang="en-ID" smtClean="0"/>
              <a:pPr/>
              <a:t>23/07/2023</a:t>
            </a:fld>
            <a:endParaRPr lang="en-ID"/>
          </a:p>
        </p:txBody>
      </p:sp>
      <p:sp>
        <p:nvSpPr>
          <p:cNvPr id="5" name="Footer Placeholder 4">
            <a:extLst>
              <a:ext uri="{FF2B5EF4-FFF2-40B4-BE49-F238E27FC236}">
                <a16:creationId xmlns:a16="http://schemas.microsoft.com/office/drawing/2014/main" id="{20C17CF8-2006-40C6-A339-9DE5E100FE0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BDADABB-6A0D-49A7-8DE0-0AA1CE866215}"/>
              </a:ext>
            </a:extLst>
          </p:cNvPr>
          <p:cNvSpPr>
            <a:spLocks noGrp="1"/>
          </p:cNvSpPr>
          <p:nvPr>
            <p:ph type="sldNum" sz="quarter" idx="12"/>
          </p:nvPr>
        </p:nvSpPr>
        <p:spPr/>
        <p:txBody>
          <a:bodyPr/>
          <a:lstStyle/>
          <a:p>
            <a:fld id="{5456A732-4FB8-4730-9591-A21721F37EB6}" type="slidenum">
              <a:rPr lang="en-ID" smtClean="0"/>
              <a:pPr/>
              <a:t>‹#›</a:t>
            </a:fld>
            <a:endParaRPr lang="en-ID"/>
          </a:p>
        </p:txBody>
      </p:sp>
    </p:spTree>
    <p:extLst>
      <p:ext uri="{BB962C8B-B14F-4D97-AF65-F5344CB8AC3E}">
        <p14:creationId xmlns:p14="http://schemas.microsoft.com/office/powerpoint/2010/main" val="32116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9C3A-8B00-4195-844E-00FA1EF7846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2CFD30A-2013-4965-B20B-81844BDEF8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F29453A0-1470-417D-9A0E-85D26A9F84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2534EAF5-EE78-4A7C-8478-16489B7D4DC1}"/>
              </a:ext>
            </a:extLst>
          </p:cNvPr>
          <p:cNvSpPr>
            <a:spLocks noGrp="1"/>
          </p:cNvSpPr>
          <p:nvPr>
            <p:ph type="dt" sz="half" idx="10"/>
          </p:nvPr>
        </p:nvSpPr>
        <p:spPr/>
        <p:txBody>
          <a:bodyPr/>
          <a:lstStyle/>
          <a:p>
            <a:fld id="{001C14F4-B288-4F93-B591-4634A42E8066}" type="datetimeFigureOut">
              <a:rPr lang="en-ID" smtClean="0"/>
              <a:pPr/>
              <a:t>23/07/2023</a:t>
            </a:fld>
            <a:endParaRPr lang="en-ID"/>
          </a:p>
        </p:txBody>
      </p:sp>
      <p:sp>
        <p:nvSpPr>
          <p:cNvPr id="6" name="Footer Placeholder 5">
            <a:extLst>
              <a:ext uri="{FF2B5EF4-FFF2-40B4-BE49-F238E27FC236}">
                <a16:creationId xmlns:a16="http://schemas.microsoft.com/office/drawing/2014/main" id="{95AE3C52-4887-443F-A546-5C3D705A893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6D41944-FF9F-43B1-A2EF-637E3A045487}"/>
              </a:ext>
            </a:extLst>
          </p:cNvPr>
          <p:cNvSpPr>
            <a:spLocks noGrp="1"/>
          </p:cNvSpPr>
          <p:nvPr>
            <p:ph type="sldNum" sz="quarter" idx="12"/>
          </p:nvPr>
        </p:nvSpPr>
        <p:spPr/>
        <p:txBody>
          <a:bodyPr/>
          <a:lstStyle/>
          <a:p>
            <a:fld id="{5456A732-4FB8-4730-9591-A21721F37EB6}" type="slidenum">
              <a:rPr lang="en-ID" smtClean="0"/>
              <a:pPr/>
              <a:t>‹#›</a:t>
            </a:fld>
            <a:endParaRPr lang="en-ID"/>
          </a:p>
        </p:txBody>
      </p:sp>
    </p:spTree>
    <p:extLst>
      <p:ext uri="{BB962C8B-B14F-4D97-AF65-F5344CB8AC3E}">
        <p14:creationId xmlns:p14="http://schemas.microsoft.com/office/powerpoint/2010/main" val="244712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33A8-B14D-4061-9192-260F027596B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6401591-6C9D-4AD4-B8D9-54302A499F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DA61DD-6043-40C0-A877-FE142F7DA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C5F01B85-F010-4F31-BFB8-8F0C56438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73D4C9-67AF-4A06-98EB-BE9A4E1D9D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A8D34FA-E366-4C81-A09E-0EA4C93BC8D2}"/>
              </a:ext>
            </a:extLst>
          </p:cNvPr>
          <p:cNvSpPr>
            <a:spLocks noGrp="1"/>
          </p:cNvSpPr>
          <p:nvPr>
            <p:ph type="dt" sz="half" idx="10"/>
          </p:nvPr>
        </p:nvSpPr>
        <p:spPr/>
        <p:txBody>
          <a:bodyPr/>
          <a:lstStyle/>
          <a:p>
            <a:fld id="{001C14F4-B288-4F93-B591-4634A42E8066}" type="datetimeFigureOut">
              <a:rPr lang="en-ID" smtClean="0"/>
              <a:pPr/>
              <a:t>23/07/2023</a:t>
            </a:fld>
            <a:endParaRPr lang="en-ID"/>
          </a:p>
        </p:txBody>
      </p:sp>
      <p:sp>
        <p:nvSpPr>
          <p:cNvPr id="8" name="Footer Placeholder 7">
            <a:extLst>
              <a:ext uri="{FF2B5EF4-FFF2-40B4-BE49-F238E27FC236}">
                <a16:creationId xmlns:a16="http://schemas.microsoft.com/office/drawing/2014/main" id="{9DD34B81-9074-44D0-9E54-C7F1974BBE03}"/>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511B4D31-6B03-4956-BABA-0BC169F459B0}"/>
              </a:ext>
            </a:extLst>
          </p:cNvPr>
          <p:cNvSpPr>
            <a:spLocks noGrp="1"/>
          </p:cNvSpPr>
          <p:nvPr>
            <p:ph type="sldNum" sz="quarter" idx="12"/>
          </p:nvPr>
        </p:nvSpPr>
        <p:spPr/>
        <p:txBody>
          <a:bodyPr/>
          <a:lstStyle/>
          <a:p>
            <a:fld id="{5456A732-4FB8-4730-9591-A21721F37EB6}" type="slidenum">
              <a:rPr lang="en-ID" smtClean="0"/>
              <a:pPr/>
              <a:t>‹#›</a:t>
            </a:fld>
            <a:endParaRPr lang="en-ID"/>
          </a:p>
        </p:txBody>
      </p:sp>
    </p:spTree>
    <p:extLst>
      <p:ext uri="{BB962C8B-B14F-4D97-AF65-F5344CB8AC3E}">
        <p14:creationId xmlns:p14="http://schemas.microsoft.com/office/powerpoint/2010/main" val="60564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E14C-F0FA-4944-A95A-2DA9D2E83241}"/>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78C765A-DA24-4A60-95EF-CF045870F7B9}"/>
              </a:ext>
            </a:extLst>
          </p:cNvPr>
          <p:cNvSpPr>
            <a:spLocks noGrp="1"/>
          </p:cNvSpPr>
          <p:nvPr>
            <p:ph type="dt" sz="half" idx="10"/>
          </p:nvPr>
        </p:nvSpPr>
        <p:spPr/>
        <p:txBody>
          <a:bodyPr/>
          <a:lstStyle/>
          <a:p>
            <a:fld id="{001C14F4-B288-4F93-B591-4634A42E8066}" type="datetimeFigureOut">
              <a:rPr lang="en-ID" smtClean="0"/>
              <a:pPr/>
              <a:t>23/07/2023</a:t>
            </a:fld>
            <a:endParaRPr lang="en-ID"/>
          </a:p>
        </p:txBody>
      </p:sp>
      <p:sp>
        <p:nvSpPr>
          <p:cNvPr id="4" name="Footer Placeholder 3">
            <a:extLst>
              <a:ext uri="{FF2B5EF4-FFF2-40B4-BE49-F238E27FC236}">
                <a16:creationId xmlns:a16="http://schemas.microsoft.com/office/drawing/2014/main" id="{AC088D80-E2B6-427B-B4DA-7E0A84F5FEE0}"/>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61E3A01-6365-4C2C-B011-B27F96796F71}"/>
              </a:ext>
            </a:extLst>
          </p:cNvPr>
          <p:cNvSpPr>
            <a:spLocks noGrp="1"/>
          </p:cNvSpPr>
          <p:nvPr>
            <p:ph type="sldNum" sz="quarter" idx="12"/>
          </p:nvPr>
        </p:nvSpPr>
        <p:spPr/>
        <p:txBody>
          <a:bodyPr/>
          <a:lstStyle/>
          <a:p>
            <a:fld id="{5456A732-4FB8-4730-9591-A21721F37EB6}" type="slidenum">
              <a:rPr lang="en-ID" smtClean="0"/>
              <a:pPr/>
              <a:t>‹#›</a:t>
            </a:fld>
            <a:endParaRPr lang="en-ID"/>
          </a:p>
        </p:txBody>
      </p:sp>
    </p:spTree>
    <p:extLst>
      <p:ext uri="{BB962C8B-B14F-4D97-AF65-F5344CB8AC3E}">
        <p14:creationId xmlns:p14="http://schemas.microsoft.com/office/powerpoint/2010/main" val="320935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37C7C-D8DC-4B57-B3BD-832A57DFC573}"/>
              </a:ext>
            </a:extLst>
          </p:cNvPr>
          <p:cNvSpPr>
            <a:spLocks noGrp="1"/>
          </p:cNvSpPr>
          <p:nvPr>
            <p:ph type="dt" sz="half" idx="10"/>
          </p:nvPr>
        </p:nvSpPr>
        <p:spPr/>
        <p:txBody>
          <a:bodyPr/>
          <a:lstStyle/>
          <a:p>
            <a:fld id="{001C14F4-B288-4F93-B591-4634A42E8066}" type="datetimeFigureOut">
              <a:rPr lang="en-ID" smtClean="0"/>
              <a:pPr/>
              <a:t>23/07/2023</a:t>
            </a:fld>
            <a:endParaRPr lang="en-ID"/>
          </a:p>
        </p:txBody>
      </p:sp>
      <p:sp>
        <p:nvSpPr>
          <p:cNvPr id="3" name="Footer Placeholder 2">
            <a:extLst>
              <a:ext uri="{FF2B5EF4-FFF2-40B4-BE49-F238E27FC236}">
                <a16:creationId xmlns:a16="http://schemas.microsoft.com/office/drawing/2014/main" id="{9550281C-03BC-4129-A5F1-9040DC575274}"/>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D26D05FD-B5D8-4D57-A5C0-2A150795BF99}"/>
              </a:ext>
            </a:extLst>
          </p:cNvPr>
          <p:cNvSpPr>
            <a:spLocks noGrp="1"/>
          </p:cNvSpPr>
          <p:nvPr>
            <p:ph type="sldNum" sz="quarter" idx="12"/>
          </p:nvPr>
        </p:nvSpPr>
        <p:spPr/>
        <p:txBody>
          <a:bodyPr/>
          <a:lstStyle/>
          <a:p>
            <a:fld id="{5456A732-4FB8-4730-9591-A21721F37EB6}" type="slidenum">
              <a:rPr lang="en-ID" smtClean="0"/>
              <a:pPr/>
              <a:t>‹#›</a:t>
            </a:fld>
            <a:endParaRPr lang="en-ID"/>
          </a:p>
        </p:txBody>
      </p:sp>
    </p:spTree>
    <p:extLst>
      <p:ext uri="{BB962C8B-B14F-4D97-AF65-F5344CB8AC3E}">
        <p14:creationId xmlns:p14="http://schemas.microsoft.com/office/powerpoint/2010/main" val="2123733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EA5B-3531-4B37-898F-E646A9A6F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23D2C7E-12E3-4B82-B9EF-B4070EA9D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A7296141-3667-469D-AE2E-FF99E6D73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43E911-B21F-4403-A15C-31E405BC7B19}"/>
              </a:ext>
            </a:extLst>
          </p:cNvPr>
          <p:cNvSpPr>
            <a:spLocks noGrp="1"/>
          </p:cNvSpPr>
          <p:nvPr>
            <p:ph type="dt" sz="half" idx="10"/>
          </p:nvPr>
        </p:nvSpPr>
        <p:spPr/>
        <p:txBody>
          <a:bodyPr/>
          <a:lstStyle/>
          <a:p>
            <a:fld id="{001C14F4-B288-4F93-B591-4634A42E8066}" type="datetimeFigureOut">
              <a:rPr lang="en-ID" smtClean="0"/>
              <a:pPr/>
              <a:t>23/07/2023</a:t>
            </a:fld>
            <a:endParaRPr lang="en-ID"/>
          </a:p>
        </p:txBody>
      </p:sp>
      <p:sp>
        <p:nvSpPr>
          <p:cNvPr id="6" name="Footer Placeholder 5">
            <a:extLst>
              <a:ext uri="{FF2B5EF4-FFF2-40B4-BE49-F238E27FC236}">
                <a16:creationId xmlns:a16="http://schemas.microsoft.com/office/drawing/2014/main" id="{E522E7E4-287E-42A9-9556-A7CDFD5A02A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1ECDF90-9F3D-46E3-B4C9-0A8A236517C7}"/>
              </a:ext>
            </a:extLst>
          </p:cNvPr>
          <p:cNvSpPr>
            <a:spLocks noGrp="1"/>
          </p:cNvSpPr>
          <p:nvPr>
            <p:ph type="sldNum" sz="quarter" idx="12"/>
          </p:nvPr>
        </p:nvSpPr>
        <p:spPr/>
        <p:txBody>
          <a:bodyPr/>
          <a:lstStyle/>
          <a:p>
            <a:fld id="{5456A732-4FB8-4730-9591-A21721F37EB6}" type="slidenum">
              <a:rPr lang="en-ID" smtClean="0"/>
              <a:pPr/>
              <a:t>‹#›</a:t>
            </a:fld>
            <a:endParaRPr lang="en-ID"/>
          </a:p>
        </p:txBody>
      </p:sp>
    </p:spTree>
    <p:extLst>
      <p:ext uri="{BB962C8B-B14F-4D97-AF65-F5344CB8AC3E}">
        <p14:creationId xmlns:p14="http://schemas.microsoft.com/office/powerpoint/2010/main" val="404711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B57C-A038-4DB2-813E-140F01B79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03C2185-DEDB-4140-96AA-DA82BBEBF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71939DD-E79C-4B93-81E9-1BDBFD68B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90521E-C2F8-4AFB-8FCA-4A07B6A7448C}"/>
              </a:ext>
            </a:extLst>
          </p:cNvPr>
          <p:cNvSpPr>
            <a:spLocks noGrp="1"/>
          </p:cNvSpPr>
          <p:nvPr>
            <p:ph type="dt" sz="half" idx="10"/>
          </p:nvPr>
        </p:nvSpPr>
        <p:spPr/>
        <p:txBody>
          <a:bodyPr/>
          <a:lstStyle/>
          <a:p>
            <a:fld id="{001C14F4-B288-4F93-B591-4634A42E8066}" type="datetimeFigureOut">
              <a:rPr lang="en-ID" smtClean="0"/>
              <a:pPr/>
              <a:t>23/07/2023</a:t>
            </a:fld>
            <a:endParaRPr lang="en-ID"/>
          </a:p>
        </p:txBody>
      </p:sp>
      <p:sp>
        <p:nvSpPr>
          <p:cNvPr id="6" name="Footer Placeholder 5">
            <a:extLst>
              <a:ext uri="{FF2B5EF4-FFF2-40B4-BE49-F238E27FC236}">
                <a16:creationId xmlns:a16="http://schemas.microsoft.com/office/drawing/2014/main" id="{CE446637-8379-494F-A38C-26F048054A7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C036CB1-2FD3-429E-A2F0-1E6AB07DE8FE}"/>
              </a:ext>
            </a:extLst>
          </p:cNvPr>
          <p:cNvSpPr>
            <a:spLocks noGrp="1"/>
          </p:cNvSpPr>
          <p:nvPr>
            <p:ph type="sldNum" sz="quarter" idx="12"/>
          </p:nvPr>
        </p:nvSpPr>
        <p:spPr/>
        <p:txBody>
          <a:bodyPr/>
          <a:lstStyle/>
          <a:p>
            <a:fld id="{5456A732-4FB8-4730-9591-A21721F37EB6}" type="slidenum">
              <a:rPr lang="en-ID" smtClean="0"/>
              <a:pPr/>
              <a:t>‹#›</a:t>
            </a:fld>
            <a:endParaRPr lang="en-ID"/>
          </a:p>
        </p:txBody>
      </p:sp>
    </p:spTree>
    <p:extLst>
      <p:ext uri="{BB962C8B-B14F-4D97-AF65-F5344CB8AC3E}">
        <p14:creationId xmlns:p14="http://schemas.microsoft.com/office/powerpoint/2010/main" val="190096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A42F1-9BB0-4F17-A1C0-62A2CAB387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F62E85C-2C84-4099-8FB5-95CEF83B7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A782F3D-DD48-4E20-B500-5DF486E0E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C14F4-B288-4F93-B591-4634A42E8066}" type="datetimeFigureOut">
              <a:rPr lang="en-ID" smtClean="0"/>
              <a:pPr/>
              <a:t>23/07/2023</a:t>
            </a:fld>
            <a:endParaRPr lang="en-ID"/>
          </a:p>
        </p:txBody>
      </p:sp>
      <p:sp>
        <p:nvSpPr>
          <p:cNvPr id="5" name="Footer Placeholder 4">
            <a:extLst>
              <a:ext uri="{FF2B5EF4-FFF2-40B4-BE49-F238E27FC236}">
                <a16:creationId xmlns:a16="http://schemas.microsoft.com/office/drawing/2014/main" id="{98ABAC1A-2FBF-4773-96DC-E56E47FB7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16A97F0C-73B9-47B8-BA54-D7E6D247D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6A732-4FB8-4730-9591-A21721F37EB6}" type="slidenum">
              <a:rPr lang="en-ID" smtClean="0"/>
              <a:pPr/>
              <a:t>‹#›</a:t>
            </a:fld>
            <a:endParaRPr lang="en-ID"/>
          </a:p>
        </p:txBody>
      </p:sp>
    </p:spTree>
    <p:extLst>
      <p:ext uri="{BB962C8B-B14F-4D97-AF65-F5344CB8AC3E}">
        <p14:creationId xmlns:p14="http://schemas.microsoft.com/office/powerpoint/2010/main" val="2547846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09ECAE-3969-F5B0-01A9-6EE14BE67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90F965D6-41D9-6511-BA8E-671264B6D127}"/>
              </a:ext>
            </a:extLst>
          </p:cNvPr>
          <p:cNvSpPr/>
          <p:nvPr/>
        </p:nvSpPr>
        <p:spPr>
          <a:xfrm>
            <a:off x="1" y="0"/>
            <a:ext cx="12192000" cy="6857999"/>
          </a:xfrm>
          <a:prstGeom prst="rect">
            <a:avLst/>
          </a:prstGeom>
          <a:solidFill>
            <a:schemeClr val="accent6">
              <a:lumMod val="60000"/>
              <a:lumOff val="40000"/>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1C4E75BE-8D57-78E3-C030-17A8004C92E1}"/>
              </a:ext>
            </a:extLst>
          </p:cNvPr>
          <p:cNvSpPr/>
          <p:nvPr/>
        </p:nvSpPr>
        <p:spPr>
          <a:xfrm>
            <a:off x="1" y="0"/>
            <a:ext cx="12192000" cy="6857999"/>
          </a:xfrm>
          <a:prstGeom prst="rect">
            <a:avLst/>
          </a:prstGeom>
          <a:solidFill>
            <a:schemeClr val="bg1">
              <a:lumMod val="8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2CDE635F-814E-E3F7-857D-574B3E292CFD}"/>
              </a:ext>
            </a:extLst>
          </p:cNvPr>
          <p:cNvSpPr txBox="1"/>
          <p:nvPr/>
        </p:nvSpPr>
        <p:spPr>
          <a:xfrm>
            <a:off x="4461164" y="258619"/>
            <a:ext cx="5310909" cy="492443"/>
          </a:xfrm>
          <a:prstGeom prst="rect">
            <a:avLst/>
          </a:prstGeom>
          <a:noFill/>
        </p:spPr>
        <p:txBody>
          <a:bodyPr wrap="square" lIns="0" tIns="0" rIns="0" bIns="0" rtlCol="0">
            <a:spAutoFit/>
          </a:bodyPr>
          <a:lstStyle/>
          <a:p>
            <a:pPr algn="l"/>
            <a:r>
              <a:rPr lang="en-US" sz="3200" dirty="0">
                <a:latin typeface="Segoe UI Black" panose="020B0A02040204020203" pitchFamily="34" charset="0"/>
                <a:ea typeface="Segoe UI Black" panose="020B0A02040204020203" pitchFamily="34" charset="0"/>
              </a:rPr>
              <a:t>Student Details</a:t>
            </a:r>
          </a:p>
        </p:txBody>
      </p:sp>
      <p:pic>
        <p:nvPicPr>
          <p:cNvPr id="10" name="Picture 9">
            <a:extLst>
              <a:ext uri="{FF2B5EF4-FFF2-40B4-BE49-F238E27FC236}">
                <a16:creationId xmlns:a16="http://schemas.microsoft.com/office/drawing/2014/main" id="{2AEA725D-072A-4951-B4A8-88A841321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5089" y="2449301"/>
            <a:ext cx="2262909" cy="2697018"/>
          </a:xfrm>
          <a:prstGeom prst="rect">
            <a:avLst/>
          </a:prstGeom>
          <a:ln>
            <a:solidFill>
              <a:schemeClr val="tx1"/>
            </a:solidFill>
          </a:ln>
        </p:spPr>
      </p:pic>
      <p:sp>
        <p:nvSpPr>
          <p:cNvPr id="11" name="TextBox 10">
            <a:extLst>
              <a:ext uri="{FF2B5EF4-FFF2-40B4-BE49-F238E27FC236}">
                <a16:creationId xmlns:a16="http://schemas.microsoft.com/office/drawing/2014/main" id="{999D085E-04DF-0465-A98F-B3775ACCCC54}"/>
              </a:ext>
            </a:extLst>
          </p:cNvPr>
          <p:cNvSpPr txBox="1"/>
          <p:nvPr/>
        </p:nvSpPr>
        <p:spPr>
          <a:xfrm>
            <a:off x="461818" y="1690255"/>
            <a:ext cx="8303491" cy="307777"/>
          </a:xfrm>
          <a:prstGeom prst="rect">
            <a:avLst/>
          </a:prstGeom>
          <a:noFill/>
        </p:spPr>
        <p:txBody>
          <a:bodyPr wrap="square" lIns="0" tIns="0" rIns="0" bIns="0" rtlCol="0">
            <a:spAutoFit/>
          </a:bodyPr>
          <a:lstStyle/>
          <a:p>
            <a:pPr algn="l"/>
            <a:r>
              <a:rPr lang="en-US" sz="2000" dirty="0">
                <a:latin typeface="Segoe UI Black" panose="020B0A02040204020203" pitchFamily="34" charset="0"/>
                <a:ea typeface="Segoe UI Black" panose="020B0A02040204020203" pitchFamily="34" charset="0"/>
              </a:rPr>
              <a:t>Name                                         :</a:t>
            </a:r>
            <a:endParaRPr lang="en-US" sz="2000" dirty="0">
              <a:solidFill>
                <a:schemeClr val="accent6"/>
              </a:solidFill>
              <a:latin typeface="Segoe UI Black" panose="020B0A02040204020203" pitchFamily="34" charset="0"/>
              <a:ea typeface="Segoe UI Black" panose="020B0A02040204020203" pitchFamily="34" charset="0"/>
            </a:endParaRPr>
          </a:p>
        </p:txBody>
      </p:sp>
      <p:sp>
        <p:nvSpPr>
          <p:cNvPr id="12" name="TextBox 11">
            <a:extLst>
              <a:ext uri="{FF2B5EF4-FFF2-40B4-BE49-F238E27FC236}">
                <a16:creationId xmlns:a16="http://schemas.microsoft.com/office/drawing/2014/main" id="{1DFB186E-F766-C1A2-6309-4A169E5CEDC1}"/>
              </a:ext>
            </a:extLst>
          </p:cNvPr>
          <p:cNvSpPr txBox="1"/>
          <p:nvPr/>
        </p:nvSpPr>
        <p:spPr>
          <a:xfrm>
            <a:off x="461818" y="2473856"/>
            <a:ext cx="5283200" cy="307777"/>
          </a:xfrm>
          <a:prstGeom prst="rect">
            <a:avLst/>
          </a:prstGeom>
          <a:noFill/>
        </p:spPr>
        <p:txBody>
          <a:bodyPr wrap="square" lIns="0" tIns="0" rIns="0" bIns="0" rtlCol="0">
            <a:spAutoFit/>
          </a:bodyPr>
          <a:lstStyle/>
          <a:p>
            <a:pPr algn="l"/>
            <a:r>
              <a:rPr lang="en-US" sz="2000" dirty="0">
                <a:latin typeface="Segoe UI Black" panose="020B0A02040204020203" pitchFamily="34" charset="0"/>
                <a:ea typeface="Segoe UI Black" panose="020B0A02040204020203" pitchFamily="34" charset="0"/>
              </a:rPr>
              <a:t>Email ID                                     :</a:t>
            </a:r>
            <a:endParaRPr lang="en-US" sz="2000" dirty="0">
              <a:solidFill>
                <a:schemeClr val="accent6">
                  <a:lumMod val="75000"/>
                </a:schemeClr>
              </a:solidFill>
              <a:latin typeface="Segoe UI Black" panose="020B0A02040204020203" pitchFamily="34" charset="0"/>
              <a:ea typeface="Segoe UI Black" panose="020B0A02040204020203" pitchFamily="34" charset="0"/>
            </a:endParaRPr>
          </a:p>
        </p:txBody>
      </p:sp>
      <p:sp>
        <p:nvSpPr>
          <p:cNvPr id="13" name="TextBox 12">
            <a:extLst>
              <a:ext uri="{FF2B5EF4-FFF2-40B4-BE49-F238E27FC236}">
                <a16:creationId xmlns:a16="http://schemas.microsoft.com/office/drawing/2014/main" id="{8E2A87C4-EDDA-D678-C8D0-33B25E95924C}"/>
              </a:ext>
            </a:extLst>
          </p:cNvPr>
          <p:cNvSpPr txBox="1"/>
          <p:nvPr/>
        </p:nvSpPr>
        <p:spPr>
          <a:xfrm>
            <a:off x="471054" y="3074597"/>
            <a:ext cx="5514109" cy="307777"/>
          </a:xfrm>
          <a:prstGeom prst="rect">
            <a:avLst/>
          </a:prstGeom>
          <a:noFill/>
        </p:spPr>
        <p:txBody>
          <a:bodyPr wrap="square" lIns="0" tIns="0" rIns="0" bIns="0" rtlCol="0">
            <a:spAutoFit/>
          </a:bodyPr>
          <a:lstStyle/>
          <a:p>
            <a:pPr algn="l"/>
            <a:r>
              <a:rPr lang="en-US" sz="2000" dirty="0">
                <a:latin typeface="Segoe UI Black" panose="020B0A02040204020203" pitchFamily="34" charset="0"/>
                <a:ea typeface="Segoe UI Black" panose="020B0A02040204020203" pitchFamily="34" charset="0"/>
              </a:rPr>
              <a:t>College Name                           :</a:t>
            </a:r>
            <a:endParaRPr lang="en-US" sz="2000" dirty="0">
              <a:solidFill>
                <a:schemeClr val="accent6">
                  <a:lumMod val="75000"/>
                </a:schemeClr>
              </a:solidFill>
              <a:latin typeface="Segoe UI Black" panose="020B0A02040204020203" pitchFamily="34" charset="0"/>
              <a:ea typeface="Segoe UI Black" panose="020B0A02040204020203" pitchFamily="34" charset="0"/>
            </a:endParaRPr>
          </a:p>
        </p:txBody>
      </p:sp>
      <p:sp>
        <p:nvSpPr>
          <p:cNvPr id="14" name="TextBox 13">
            <a:extLst>
              <a:ext uri="{FF2B5EF4-FFF2-40B4-BE49-F238E27FC236}">
                <a16:creationId xmlns:a16="http://schemas.microsoft.com/office/drawing/2014/main" id="{F5E1B295-52D1-1CA6-4096-9283D11AFA6A}"/>
              </a:ext>
            </a:extLst>
          </p:cNvPr>
          <p:cNvSpPr txBox="1"/>
          <p:nvPr/>
        </p:nvSpPr>
        <p:spPr>
          <a:xfrm>
            <a:off x="480291" y="3682063"/>
            <a:ext cx="6973454" cy="307777"/>
          </a:xfrm>
          <a:prstGeom prst="rect">
            <a:avLst/>
          </a:prstGeom>
          <a:noFill/>
        </p:spPr>
        <p:txBody>
          <a:bodyPr wrap="square" lIns="0" tIns="0" rIns="0" bIns="0" rtlCol="0">
            <a:spAutoFit/>
          </a:bodyPr>
          <a:lstStyle/>
          <a:p>
            <a:pPr algn="l"/>
            <a:r>
              <a:rPr lang="en-US" sz="2000" dirty="0">
                <a:latin typeface="Segoe UI Black" panose="020B0A02040204020203" pitchFamily="34" charset="0"/>
                <a:ea typeface="Segoe UI Black" panose="020B0A02040204020203" pitchFamily="34" charset="0"/>
              </a:rPr>
              <a:t>College State                            :</a:t>
            </a:r>
            <a:endParaRPr lang="en-US" sz="2000" dirty="0">
              <a:solidFill>
                <a:schemeClr val="accent6">
                  <a:lumMod val="75000"/>
                </a:schemeClr>
              </a:solidFill>
              <a:latin typeface="Segoe UI Black" panose="020B0A02040204020203" pitchFamily="34" charset="0"/>
              <a:ea typeface="Segoe UI Black" panose="020B0A02040204020203" pitchFamily="34" charset="0"/>
            </a:endParaRPr>
          </a:p>
        </p:txBody>
      </p:sp>
      <p:sp>
        <p:nvSpPr>
          <p:cNvPr id="15" name="TextBox 14">
            <a:extLst>
              <a:ext uri="{FF2B5EF4-FFF2-40B4-BE49-F238E27FC236}">
                <a16:creationId xmlns:a16="http://schemas.microsoft.com/office/drawing/2014/main" id="{67119CDA-E999-3B43-1BF8-56BA87C654B5}"/>
              </a:ext>
            </a:extLst>
          </p:cNvPr>
          <p:cNvSpPr txBox="1"/>
          <p:nvPr/>
        </p:nvSpPr>
        <p:spPr>
          <a:xfrm>
            <a:off x="480291" y="4252499"/>
            <a:ext cx="7167418" cy="307777"/>
          </a:xfrm>
          <a:prstGeom prst="rect">
            <a:avLst/>
          </a:prstGeom>
          <a:noFill/>
        </p:spPr>
        <p:txBody>
          <a:bodyPr wrap="square" lIns="0" tIns="0" rIns="0" bIns="0" rtlCol="0">
            <a:spAutoFit/>
          </a:bodyPr>
          <a:lstStyle/>
          <a:p>
            <a:pPr algn="l"/>
            <a:r>
              <a:rPr lang="en-US" sz="2000" dirty="0">
                <a:latin typeface="Segoe UI Black" panose="020B0A02040204020203" pitchFamily="34" charset="0"/>
                <a:ea typeface="Segoe UI Black" panose="020B0A02040204020203" pitchFamily="34" charset="0"/>
              </a:rPr>
              <a:t>Internship Domain                  :</a:t>
            </a:r>
            <a:endParaRPr lang="en-US" sz="2000" dirty="0">
              <a:solidFill>
                <a:schemeClr val="accent6">
                  <a:lumMod val="75000"/>
                </a:schemeClr>
              </a:solidFill>
              <a:latin typeface="Segoe UI Black" panose="020B0A02040204020203" pitchFamily="34" charset="0"/>
              <a:ea typeface="Segoe UI Black" panose="020B0A02040204020203" pitchFamily="34" charset="0"/>
            </a:endParaRPr>
          </a:p>
        </p:txBody>
      </p:sp>
      <p:sp>
        <p:nvSpPr>
          <p:cNvPr id="16" name="TextBox 15">
            <a:extLst>
              <a:ext uri="{FF2B5EF4-FFF2-40B4-BE49-F238E27FC236}">
                <a16:creationId xmlns:a16="http://schemas.microsoft.com/office/drawing/2014/main" id="{293ACF15-D3DC-C98D-0696-D32074DEB5E6}"/>
              </a:ext>
            </a:extLst>
          </p:cNvPr>
          <p:cNvSpPr txBox="1"/>
          <p:nvPr/>
        </p:nvSpPr>
        <p:spPr>
          <a:xfrm>
            <a:off x="480291" y="4847217"/>
            <a:ext cx="8303490" cy="307777"/>
          </a:xfrm>
          <a:prstGeom prst="rect">
            <a:avLst/>
          </a:prstGeom>
          <a:noFill/>
        </p:spPr>
        <p:txBody>
          <a:bodyPr wrap="square" lIns="0" tIns="0" rIns="0" bIns="0" rtlCol="0">
            <a:spAutoFit/>
          </a:bodyPr>
          <a:lstStyle/>
          <a:p>
            <a:pPr algn="l"/>
            <a:r>
              <a:rPr lang="en-US" sz="2000" dirty="0">
                <a:latin typeface="Segoe UI Black" panose="020B0A02040204020203" pitchFamily="34" charset="0"/>
                <a:ea typeface="Segoe UI Black" panose="020B0A02040204020203" pitchFamily="34" charset="0"/>
              </a:rPr>
              <a:t>Internship Start to End Date :</a:t>
            </a:r>
            <a:endParaRPr lang="en-US" sz="2000" dirty="0">
              <a:solidFill>
                <a:schemeClr val="accent6">
                  <a:lumMod val="75000"/>
                </a:schemeClr>
              </a:solidFill>
              <a:latin typeface="Segoe UI Black" panose="020B0A02040204020203" pitchFamily="34" charset="0"/>
              <a:ea typeface="Segoe UI Black" panose="020B0A02040204020203" pitchFamily="34" charset="0"/>
            </a:endParaRPr>
          </a:p>
        </p:txBody>
      </p:sp>
      <p:sp>
        <p:nvSpPr>
          <p:cNvPr id="18" name="TextBox 17">
            <a:extLst>
              <a:ext uri="{FF2B5EF4-FFF2-40B4-BE49-F238E27FC236}">
                <a16:creationId xmlns:a16="http://schemas.microsoft.com/office/drawing/2014/main" id="{A0956742-6BF3-87C7-5874-62E35CE324EF}"/>
              </a:ext>
            </a:extLst>
          </p:cNvPr>
          <p:cNvSpPr txBox="1"/>
          <p:nvPr/>
        </p:nvSpPr>
        <p:spPr>
          <a:xfrm>
            <a:off x="4221017" y="1698239"/>
            <a:ext cx="5892800" cy="615553"/>
          </a:xfrm>
          <a:prstGeom prst="rect">
            <a:avLst/>
          </a:prstGeom>
          <a:noFill/>
        </p:spPr>
        <p:txBody>
          <a:bodyPr wrap="square" lIns="0" tIns="0" rIns="0" bIns="0" rtlCol="0">
            <a:spAutoFit/>
          </a:bodyPr>
          <a:lstStyle/>
          <a:p>
            <a:pPr algn="l"/>
            <a:r>
              <a:rPr lang="en-US" sz="2000" dirty="0">
                <a:solidFill>
                  <a:schemeClr val="accent6"/>
                </a:solidFill>
                <a:latin typeface="Segoe UI Black" panose="020B0A02040204020203" pitchFamily="34" charset="0"/>
                <a:ea typeface="Segoe UI Black" panose="020B0A02040204020203" pitchFamily="34" charset="0"/>
              </a:rPr>
              <a:t>MALASANI                   SREEKRISHNACHAITHANYADHANUSHYADAV</a:t>
            </a:r>
            <a:endParaRPr lang="en-US" sz="2000" dirty="0">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A05FD759-6487-F782-EB4C-1A749C610193}"/>
              </a:ext>
            </a:extLst>
          </p:cNvPr>
          <p:cNvSpPr txBox="1"/>
          <p:nvPr/>
        </p:nvSpPr>
        <p:spPr>
          <a:xfrm>
            <a:off x="4221017" y="2493374"/>
            <a:ext cx="4507345" cy="307777"/>
          </a:xfrm>
          <a:prstGeom prst="rect">
            <a:avLst/>
          </a:prstGeom>
          <a:noFill/>
        </p:spPr>
        <p:txBody>
          <a:bodyPr wrap="square" lIns="0" tIns="0" rIns="0" bIns="0" rtlCol="0">
            <a:spAutoFit/>
          </a:bodyPr>
          <a:lstStyle/>
          <a:p>
            <a:pPr algn="l"/>
            <a:r>
              <a:rPr lang="en-US" sz="2000" dirty="0">
                <a:solidFill>
                  <a:schemeClr val="accent6">
                    <a:lumMod val="75000"/>
                  </a:schemeClr>
                </a:solidFill>
                <a:latin typeface="Segoe UI Black" panose="020B0A02040204020203" pitchFamily="34" charset="0"/>
                <a:ea typeface="Segoe UI Black" panose="020B0A02040204020203" pitchFamily="34" charset="0"/>
              </a:rPr>
              <a:t>dhanushyadav4578@gmail.com</a:t>
            </a:r>
            <a:endParaRPr lang="en-US" sz="2000" dirty="0">
              <a:latin typeface="Segoe UI Black" panose="020B0A02040204020203" pitchFamily="34" charset="0"/>
              <a:ea typeface="Segoe UI Black" panose="020B0A02040204020203" pitchFamily="34" charset="0"/>
            </a:endParaRPr>
          </a:p>
        </p:txBody>
      </p:sp>
      <p:sp>
        <p:nvSpPr>
          <p:cNvPr id="20" name="TextBox 19">
            <a:extLst>
              <a:ext uri="{FF2B5EF4-FFF2-40B4-BE49-F238E27FC236}">
                <a16:creationId xmlns:a16="http://schemas.microsoft.com/office/drawing/2014/main" id="{9FD47D21-3924-9B24-C117-35E55DD5ACF2}"/>
              </a:ext>
            </a:extLst>
          </p:cNvPr>
          <p:cNvSpPr txBox="1"/>
          <p:nvPr/>
        </p:nvSpPr>
        <p:spPr>
          <a:xfrm>
            <a:off x="4239491" y="3118839"/>
            <a:ext cx="3796145" cy="307777"/>
          </a:xfrm>
          <a:prstGeom prst="rect">
            <a:avLst/>
          </a:prstGeom>
          <a:noFill/>
        </p:spPr>
        <p:txBody>
          <a:bodyPr wrap="square" lIns="0" tIns="0" rIns="0" bIns="0" rtlCol="0">
            <a:spAutoFit/>
          </a:bodyPr>
          <a:lstStyle/>
          <a:p>
            <a:pPr algn="l"/>
            <a:r>
              <a:rPr lang="en-US" sz="2000" dirty="0">
                <a:solidFill>
                  <a:schemeClr val="accent6">
                    <a:lumMod val="75000"/>
                  </a:schemeClr>
                </a:solidFill>
                <a:latin typeface="Segoe UI Black" panose="020B0A02040204020203" pitchFamily="34" charset="0"/>
                <a:ea typeface="Segoe UI Black" panose="020B0A02040204020203" pitchFamily="34" charset="0"/>
              </a:rPr>
              <a:t>Pragati Engineering College</a:t>
            </a:r>
            <a:endParaRPr lang="en-US" sz="2000" dirty="0">
              <a:latin typeface="Segoe UI Black" panose="020B0A02040204020203" pitchFamily="34" charset="0"/>
              <a:ea typeface="Segoe UI Black" panose="020B0A02040204020203" pitchFamily="34" charset="0"/>
            </a:endParaRPr>
          </a:p>
        </p:txBody>
      </p:sp>
      <p:sp>
        <p:nvSpPr>
          <p:cNvPr id="21" name="TextBox 20">
            <a:extLst>
              <a:ext uri="{FF2B5EF4-FFF2-40B4-BE49-F238E27FC236}">
                <a16:creationId xmlns:a16="http://schemas.microsoft.com/office/drawing/2014/main" id="{5809C3D5-F02E-1E8E-A0AB-5F409C22E33F}"/>
              </a:ext>
            </a:extLst>
          </p:cNvPr>
          <p:cNvSpPr txBox="1"/>
          <p:nvPr/>
        </p:nvSpPr>
        <p:spPr>
          <a:xfrm>
            <a:off x="4239491" y="3723316"/>
            <a:ext cx="2521527" cy="307777"/>
          </a:xfrm>
          <a:prstGeom prst="rect">
            <a:avLst/>
          </a:prstGeom>
          <a:noFill/>
        </p:spPr>
        <p:txBody>
          <a:bodyPr wrap="square" lIns="0" tIns="0" rIns="0" bIns="0" rtlCol="0">
            <a:spAutoFit/>
          </a:bodyPr>
          <a:lstStyle/>
          <a:p>
            <a:pPr algn="l"/>
            <a:r>
              <a:rPr lang="en-US" sz="2000" dirty="0">
                <a:solidFill>
                  <a:schemeClr val="accent6">
                    <a:lumMod val="75000"/>
                  </a:schemeClr>
                </a:solidFill>
                <a:latin typeface="Segoe UI Black" panose="020B0A02040204020203" pitchFamily="34" charset="0"/>
                <a:ea typeface="Segoe UI Black" panose="020B0A02040204020203" pitchFamily="34" charset="0"/>
              </a:rPr>
              <a:t>Andhra Pradesh</a:t>
            </a:r>
            <a:endParaRPr lang="en-US" sz="2000" dirty="0">
              <a:latin typeface="Segoe UI Black" panose="020B0A02040204020203" pitchFamily="34" charset="0"/>
              <a:ea typeface="Segoe UI Black" panose="020B0A02040204020203" pitchFamily="34" charset="0"/>
            </a:endParaRPr>
          </a:p>
        </p:txBody>
      </p:sp>
      <p:sp>
        <p:nvSpPr>
          <p:cNvPr id="22" name="TextBox 21">
            <a:extLst>
              <a:ext uri="{FF2B5EF4-FFF2-40B4-BE49-F238E27FC236}">
                <a16:creationId xmlns:a16="http://schemas.microsoft.com/office/drawing/2014/main" id="{12C8E6FA-8605-55E7-0D0D-981E00D2A17E}"/>
              </a:ext>
            </a:extLst>
          </p:cNvPr>
          <p:cNvSpPr txBox="1"/>
          <p:nvPr/>
        </p:nvSpPr>
        <p:spPr>
          <a:xfrm>
            <a:off x="4248727" y="4258148"/>
            <a:ext cx="2576945" cy="307777"/>
          </a:xfrm>
          <a:prstGeom prst="rect">
            <a:avLst/>
          </a:prstGeom>
          <a:noFill/>
        </p:spPr>
        <p:txBody>
          <a:bodyPr wrap="square" lIns="0" tIns="0" rIns="0" bIns="0" rtlCol="0">
            <a:spAutoFit/>
          </a:bodyPr>
          <a:lstStyle/>
          <a:p>
            <a:pPr algn="l"/>
            <a:r>
              <a:rPr lang="en-US" sz="2000" dirty="0">
                <a:solidFill>
                  <a:schemeClr val="accent6">
                    <a:lumMod val="75000"/>
                  </a:schemeClr>
                </a:solidFill>
                <a:latin typeface="Segoe UI Black" panose="020B0A02040204020203" pitchFamily="34" charset="0"/>
                <a:ea typeface="Segoe UI Black" panose="020B0A02040204020203" pitchFamily="34" charset="0"/>
              </a:rPr>
              <a:t>Cyber Security</a:t>
            </a:r>
            <a:endParaRPr lang="en-US" sz="2000" dirty="0">
              <a:latin typeface="Segoe UI Black" panose="020B0A02040204020203" pitchFamily="34" charset="0"/>
              <a:ea typeface="Segoe UI Black" panose="020B0A02040204020203" pitchFamily="34" charset="0"/>
            </a:endParaRPr>
          </a:p>
        </p:txBody>
      </p:sp>
      <p:sp>
        <p:nvSpPr>
          <p:cNvPr id="23" name="TextBox 22">
            <a:extLst>
              <a:ext uri="{FF2B5EF4-FFF2-40B4-BE49-F238E27FC236}">
                <a16:creationId xmlns:a16="http://schemas.microsoft.com/office/drawing/2014/main" id="{6142B832-16E4-8C6B-73D4-38F56995BCD5}"/>
              </a:ext>
            </a:extLst>
          </p:cNvPr>
          <p:cNvSpPr txBox="1"/>
          <p:nvPr/>
        </p:nvSpPr>
        <p:spPr>
          <a:xfrm>
            <a:off x="4216400" y="4860034"/>
            <a:ext cx="4451927" cy="307777"/>
          </a:xfrm>
          <a:prstGeom prst="rect">
            <a:avLst/>
          </a:prstGeom>
          <a:noFill/>
        </p:spPr>
        <p:txBody>
          <a:bodyPr wrap="square" lIns="0" tIns="0" rIns="0" bIns="0" rtlCol="0">
            <a:spAutoFit/>
          </a:bodyPr>
          <a:lstStyle/>
          <a:p>
            <a:pPr algn="l"/>
            <a:r>
              <a:rPr lang="en-US" sz="2000" dirty="0">
                <a:solidFill>
                  <a:schemeClr val="accent6">
                    <a:lumMod val="75000"/>
                  </a:schemeClr>
                </a:solidFill>
                <a:latin typeface="Segoe UI Black" panose="020B0A02040204020203" pitchFamily="34" charset="0"/>
                <a:ea typeface="Segoe UI Black" panose="020B0A02040204020203" pitchFamily="34" charset="0"/>
              </a:rPr>
              <a:t>7 June 2023 to 23 July 2023</a:t>
            </a:r>
            <a:endParaRPr lang="en-US" sz="20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24717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4084A-DFF6-4E50-BF33-2E5F567A50C3}"/>
              </a:ext>
            </a:extLst>
          </p:cNvPr>
          <p:cNvSpPr txBox="1"/>
          <p:nvPr/>
        </p:nvSpPr>
        <p:spPr>
          <a:xfrm>
            <a:off x="1054101" y="3093058"/>
            <a:ext cx="3524250" cy="492443"/>
          </a:xfrm>
          <a:prstGeom prst="rect">
            <a:avLst/>
          </a:prstGeom>
          <a:noFill/>
        </p:spPr>
        <p:txBody>
          <a:bodyPr wrap="square" lIns="0" tIns="0" rIns="0" bIns="0" rtlCol="0">
            <a:spAutoFit/>
          </a:bodyPr>
          <a:lstStyle/>
          <a:p>
            <a:r>
              <a:rPr lang="en-ID" sz="3200" dirty="0">
                <a:solidFill>
                  <a:schemeClr val="tx1">
                    <a:lumMod val="75000"/>
                    <a:lumOff val="25000"/>
                  </a:schemeClr>
                </a:solidFill>
                <a:latin typeface="Segoe UI Black" panose="020B0A02040204020203" pitchFamily="34" charset="0"/>
                <a:ea typeface="Segoe UI Black" panose="020B0A02040204020203" pitchFamily="34" charset="0"/>
              </a:rPr>
              <a:t>NS2</a:t>
            </a:r>
          </a:p>
        </p:txBody>
      </p:sp>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10</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4578351" y="0"/>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817819-D861-48A4-A120-5723DA77629A}"/>
              </a:ext>
            </a:extLst>
          </p:cNvPr>
          <p:cNvSpPr txBox="1"/>
          <p:nvPr/>
        </p:nvSpPr>
        <p:spPr>
          <a:xfrm>
            <a:off x="5739605" y="991079"/>
            <a:ext cx="5756262" cy="2003818"/>
          </a:xfrm>
          <a:prstGeom prst="rect">
            <a:avLst/>
          </a:prstGeom>
          <a:noFill/>
        </p:spPr>
        <p:txBody>
          <a:bodyPr wrap="square" lIns="0" tIns="0" rIns="0" bIns="0" rtlCol="0">
            <a:spAutoFit/>
          </a:bodyPr>
          <a:lstStyle/>
          <a:p>
            <a:pPr defTabSz="914400">
              <a:lnSpc>
                <a:spcPct val="110000"/>
              </a:lnSpc>
              <a:spcAft>
                <a:spcPts val="600"/>
              </a:spcAft>
              <a:buSzPct val="125000"/>
            </a:pPr>
            <a:r>
              <a:rPr lang="en-US" sz="2000" dirty="0">
                <a:effectLst/>
                <a:latin typeface="Berlin Sans FB" panose="020E0602020502020306" pitchFamily="34" charset="0"/>
                <a:ea typeface="Calibri" panose="020F0502020204030204" pitchFamily="34" charset="0"/>
                <a:cs typeface="Calibri" panose="020F0502020204030204" pitchFamily="34" charset="0"/>
              </a:rPr>
              <a:t>NS2 is a popular network simulator that allows researchers to simulate various network scenarios, including denial-of-service (DOS) attacks. With NS2, researchers can create virtual networks and test their responses to different types of attacks in a controlled environment.</a:t>
            </a:r>
            <a:endParaRPr lang="en-US" sz="2000" dirty="0">
              <a:latin typeface="Berlin Sans FB" panose="020E0602020502020306"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C3E29CA-526E-4452-B873-19F956268071}"/>
              </a:ext>
            </a:extLst>
          </p:cNvPr>
          <p:cNvSpPr txBox="1"/>
          <p:nvPr/>
        </p:nvSpPr>
        <p:spPr>
          <a:xfrm>
            <a:off x="5212355" y="991079"/>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970147D-1579-41C6-985C-4DB79CF604F0}"/>
              </a:ext>
            </a:extLst>
          </p:cNvPr>
          <p:cNvSpPr txBox="1"/>
          <p:nvPr/>
        </p:nvSpPr>
        <p:spPr>
          <a:xfrm>
            <a:off x="5174456" y="3070120"/>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02</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62B08EA-7C37-4939-89CF-990C04C97CBD}"/>
              </a:ext>
            </a:extLst>
          </p:cNvPr>
          <p:cNvSpPr txBox="1"/>
          <p:nvPr/>
        </p:nvSpPr>
        <p:spPr>
          <a:xfrm>
            <a:off x="5739605" y="3093058"/>
            <a:ext cx="5756262" cy="2014398"/>
          </a:xfrm>
          <a:prstGeom prst="rect">
            <a:avLst/>
          </a:prstGeom>
          <a:noFill/>
        </p:spPr>
        <p:txBody>
          <a:bodyPr wrap="square" lIns="0" tIns="0" rIns="0" bIns="0" rtlCol="0">
            <a:spAutoFit/>
          </a:bodyPr>
          <a:lstStyle/>
          <a:p>
            <a:pPr defTabSz="914400">
              <a:lnSpc>
                <a:spcPct val="110000"/>
              </a:lnSpc>
              <a:spcAft>
                <a:spcPts val="600"/>
              </a:spcAft>
              <a:buSzPct val="125000"/>
            </a:pPr>
            <a:r>
              <a:rPr lang="en-US" sz="2000" dirty="0">
                <a:effectLst/>
                <a:latin typeface="Berlin Sans FB" panose="020E0602020502020306" pitchFamily="34" charset="0"/>
                <a:ea typeface="Calibri" panose="020F0502020204030204" pitchFamily="34" charset="0"/>
                <a:cs typeface="Calibri" panose="020F0502020204030204" pitchFamily="34" charset="0"/>
              </a:rPr>
              <a:t>NS2 has a wide range of capabilities, including the ability to simulate different types of traffic, network topologies, and protocols. It also has built-in tools for analyzing network performance and visualizing network traffic. These features make NS2 an ideal tool for studying the impact of DOS attacks on networks.</a:t>
            </a:r>
            <a:endParaRPr lang="en-US" sz="2000" dirty="0">
              <a:latin typeface="Berlin Sans FB" panose="020E0602020502020306" pitchFamily="34" charset="0"/>
              <a:ea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Rectangle 26">
            <a:extLst>
              <a:ext uri="{FF2B5EF4-FFF2-40B4-BE49-F238E27FC236}">
                <a16:creationId xmlns:a16="http://schemas.microsoft.com/office/drawing/2014/main" id="{4B595976-8775-4DD8-962C-D8B1296F8D74}"/>
              </a:ext>
            </a:extLst>
          </p:cNvPr>
          <p:cNvSpPr/>
          <p:nvPr/>
        </p:nvSpPr>
        <p:spPr>
          <a:xfrm>
            <a:off x="1055688" y="3709784"/>
            <a:ext cx="1096942" cy="12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FB997D56-551A-041A-2AC1-DE0056DCDCF4}"/>
              </a:ext>
            </a:extLst>
          </p:cNvPr>
          <p:cNvSpPr txBox="1"/>
          <p:nvPr/>
        </p:nvSpPr>
        <p:spPr>
          <a:xfrm>
            <a:off x="5212355" y="4641464"/>
            <a:ext cx="774128" cy="861774"/>
          </a:xfrm>
          <a:prstGeom prst="rect">
            <a:avLst/>
          </a:prstGeom>
          <a:noFill/>
        </p:spPr>
        <p:txBody>
          <a:bodyPr wrap="square" lIns="0" tIns="0" rIns="0" bIns="0" rtlCol="0">
            <a:spAutoFit/>
          </a:bodyPr>
          <a:lstStyle/>
          <a:p>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28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04728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4084A-DFF6-4E50-BF33-2E5F567A50C3}"/>
              </a:ext>
            </a:extLst>
          </p:cNvPr>
          <p:cNvSpPr txBox="1"/>
          <p:nvPr/>
        </p:nvSpPr>
        <p:spPr>
          <a:xfrm>
            <a:off x="1054101" y="2651378"/>
            <a:ext cx="3524250" cy="984885"/>
          </a:xfrm>
          <a:prstGeom prst="rect">
            <a:avLst/>
          </a:prstGeom>
          <a:noFill/>
        </p:spPr>
        <p:txBody>
          <a:bodyPr wrap="square" lIns="0" tIns="0" rIns="0" bIns="0" rtlCol="0">
            <a:spAutoFit/>
          </a:bodyPr>
          <a:lstStyle/>
          <a:p>
            <a:r>
              <a:rPr lang="en-ID" sz="3200" dirty="0">
                <a:solidFill>
                  <a:schemeClr val="tx1">
                    <a:lumMod val="75000"/>
                    <a:lumOff val="25000"/>
                  </a:schemeClr>
                </a:solidFill>
                <a:latin typeface="Segoe UI Black" panose="020B0A02040204020203" pitchFamily="34" charset="0"/>
                <a:ea typeface="Segoe UI Black" panose="020B0A02040204020203" pitchFamily="34" charset="0"/>
              </a:rPr>
              <a:t>Setting up an NS2 Simulation.</a:t>
            </a:r>
          </a:p>
        </p:txBody>
      </p:sp>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11</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4578351" y="0"/>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817819-D861-48A4-A120-5723DA77629A}"/>
              </a:ext>
            </a:extLst>
          </p:cNvPr>
          <p:cNvSpPr txBox="1"/>
          <p:nvPr/>
        </p:nvSpPr>
        <p:spPr>
          <a:xfrm>
            <a:off x="5777503" y="1226848"/>
            <a:ext cx="5756262" cy="1083374"/>
          </a:xfrm>
          <a:prstGeom prst="rect">
            <a:avLst/>
          </a:prstGeom>
          <a:noFill/>
        </p:spPr>
        <p:txBody>
          <a:bodyPr wrap="square" lIns="0" tIns="0" rIns="0" bIns="0" rtlCol="0">
            <a:spAutoFit/>
          </a:bodyPr>
          <a:lstStyle/>
          <a:p>
            <a:pPr defTabSz="914400">
              <a:lnSpc>
                <a:spcPct val="120000"/>
              </a:lnSpc>
              <a:spcAft>
                <a:spcPts val="600"/>
              </a:spcAft>
              <a:buSzPct val="125000"/>
            </a:pPr>
            <a:r>
              <a:rPr lang="en-US" sz="2000" dirty="0">
                <a:effectLst/>
                <a:latin typeface="Berlin Sans FB" panose="020E0602020502020306" pitchFamily="34" charset="0"/>
                <a:ea typeface="Calibri" panose="020F0502020204030204" pitchFamily="34" charset="0"/>
                <a:cs typeface="Calibri" panose="020F0502020204030204" pitchFamily="34" charset="0"/>
              </a:rPr>
              <a:t>To set up an NS2 simulation of a DOS attack, We will need to first download and install NS2 on your computer. </a:t>
            </a:r>
          </a:p>
        </p:txBody>
      </p:sp>
      <p:sp>
        <p:nvSpPr>
          <p:cNvPr id="9" name="TextBox 8">
            <a:extLst>
              <a:ext uri="{FF2B5EF4-FFF2-40B4-BE49-F238E27FC236}">
                <a16:creationId xmlns:a16="http://schemas.microsoft.com/office/drawing/2014/main" id="{7C3E29CA-526E-4452-B873-19F956268071}"/>
              </a:ext>
            </a:extLst>
          </p:cNvPr>
          <p:cNvSpPr txBox="1"/>
          <p:nvPr/>
        </p:nvSpPr>
        <p:spPr>
          <a:xfrm>
            <a:off x="5212355" y="1200929"/>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970147D-1579-41C6-985C-4DB79CF604F0}"/>
              </a:ext>
            </a:extLst>
          </p:cNvPr>
          <p:cNvSpPr txBox="1"/>
          <p:nvPr/>
        </p:nvSpPr>
        <p:spPr>
          <a:xfrm>
            <a:off x="5174456" y="2915322"/>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02</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62B08EA-7C37-4939-89CF-990C04C97CBD}"/>
              </a:ext>
            </a:extLst>
          </p:cNvPr>
          <p:cNvSpPr txBox="1"/>
          <p:nvPr/>
        </p:nvSpPr>
        <p:spPr>
          <a:xfrm>
            <a:off x="5739605" y="2915322"/>
            <a:ext cx="5756262" cy="1452705"/>
          </a:xfrm>
          <a:prstGeom prst="rect">
            <a:avLst/>
          </a:prstGeom>
          <a:noFill/>
        </p:spPr>
        <p:txBody>
          <a:bodyPr wrap="square" lIns="0" tIns="0" rIns="0" bIns="0" rtlCol="0">
            <a:spAutoFit/>
          </a:bodyPr>
          <a:lstStyle/>
          <a:p>
            <a:pPr defTabSz="914400">
              <a:lnSpc>
                <a:spcPct val="120000"/>
              </a:lnSpc>
              <a:spcAft>
                <a:spcPts val="600"/>
              </a:spcAft>
              <a:buSzPct val="125000"/>
            </a:pPr>
            <a:r>
              <a:rPr lang="en-US" sz="2000" dirty="0">
                <a:effectLst/>
                <a:latin typeface="Berlin Sans FB" panose="020E0602020502020306" pitchFamily="34" charset="0"/>
                <a:ea typeface="Calibri" panose="020F0502020204030204" pitchFamily="34" charset="0"/>
                <a:cs typeface="Calibri" panose="020F0502020204030204" pitchFamily="34" charset="0"/>
              </a:rPr>
              <a:t>Once installed, we can begin creating your simulation by defining the network topology, configuring the nodes and links, and specifying the parameters for the attack. </a:t>
            </a:r>
          </a:p>
        </p:txBody>
      </p: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Rectangle 26">
            <a:extLst>
              <a:ext uri="{FF2B5EF4-FFF2-40B4-BE49-F238E27FC236}">
                <a16:creationId xmlns:a16="http://schemas.microsoft.com/office/drawing/2014/main" id="{4B595976-8775-4DD8-962C-D8B1296F8D74}"/>
              </a:ext>
            </a:extLst>
          </p:cNvPr>
          <p:cNvSpPr/>
          <p:nvPr/>
        </p:nvSpPr>
        <p:spPr>
          <a:xfrm>
            <a:off x="1055688" y="3709784"/>
            <a:ext cx="1096942" cy="12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FB997D56-551A-041A-2AC1-DE0056DCDCF4}"/>
              </a:ext>
            </a:extLst>
          </p:cNvPr>
          <p:cNvSpPr txBox="1"/>
          <p:nvPr/>
        </p:nvSpPr>
        <p:spPr>
          <a:xfrm>
            <a:off x="5212355" y="4641464"/>
            <a:ext cx="774128" cy="861774"/>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03</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2800" dirty="0">
              <a:latin typeface="Segoe UI Black" panose="020B0A02040204020203" pitchFamily="34" charset="0"/>
              <a:ea typeface="Segoe UI Black" panose="020B0A02040204020203" pitchFamily="34" charset="0"/>
            </a:endParaRPr>
          </a:p>
        </p:txBody>
      </p:sp>
      <p:sp>
        <p:nvSpPr>
          <p:cNvPr id="8" name="TextBox 7">
            <a:extLst>
              <a:ext uri="{FF2B5EF4-FFF2-40B4-BE49-F238E27FC236}">
                <a16:creationId xmlns:a16="http://schemas.microsoft.com/office/drawing/2014/main" id="{8CF158D4-424B-A4FA-16AE-B083BDDBBB6C}"/>
              </a:ext>
            </a:extLst>
          </p:cNvPr>
          <p:cNvSpPr txBox="1"/>
          <p:nvPr/>
        </p:nvSpPr>
        <p:spPr>
          <a:xfrm>
            <a:off x="5719019" y="4643761"/>
            <a:ext cx="5794159" cy="1083374"/>
          </a:xfrm>
          <a:prstGeom prst="rect">
            <a:avLst/>
          </a:prstGeom>
          <a:noFill/>
        </p:spPr>
        <p:txBody>
          <a:bodyPr wrap="square" lIns="0" tIns="0" rIns="0" bIns="0" rtlCol="0">
            <a:spAutoFit/>
          </a:bodyPr>
          <a:lstStyle/>
          <a:p>
            <a:pPr defTabSz="914400">
              <a:lnSpc>
                <a:spcPct val="120000"/>
              </a:lnSpc>
              <a:spcAft>
                <a:spcPts val="600"/>
              </a:spcAft>
              <a:buSzPct val="125000"/>
            </a:pPr>
            <a:r>
              <a:rPr lang="en-US" sz="2000" dirty="0">
                <a:effectLst/>
                <a:latin typeface="Berlin Sans FB" panose="020E0602020502020306" pitchFamily="34" charset="0"/>
                <a:ea typeface="Calibri" panose="020F0502020204030204" pitchFamily="34" charset="0"/>
                <a:cs typeface="Calibri" panose="020F0502020204030204" pitchFamily="34" charset="0"/>
              </a:rPr>
              <a:t>This can be done using NS2's built-in scripting language, which allows you to create custom scenarios and test different attack strategies.</a:t>
            </a:r>
            <a:endParaRPr lang="en-US" sz="2000" dirty="0">
              <a:latin typeface="Berlin Sans FB" panose="020E0602020502020306"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2537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4E60E5E-E88E-B1A2-BCE9-2214CB6F4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A1F4011D-8779-C850-80A0-5B28FF969A62}"/>
              </a:ext>
            </a:extLst>
          </p:cNvPr>
          <p:cNvSpPr/>
          <p:nvPr/>
        </p:nvSpPr>
        <p:spPr>
          <a:xfrm>
            <a:off x="1" y="0"/>
            <a:ext cx="12192000" cy="6858000"/>
          </a:xfrm>
          <a:prstGeom prst="rect">
            <a:avLst/>
          </a:prstGeom>
          <a:solidFill>
            <a:schemeClr val="bg1">
              <a:lumMod val="85000"/>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CF94084A-DFF6-4E50-BF33-2E5F567A50C3}"/>
              </a:ext>
            </a:extLst>
          </p:cNvPr>
          <p:cNvSpPr txBox="1"/>
          <p:nvPr/>
        </p:nvSpPr>
        <p:spPr>
          <a:xfrm>
            <a:off x="1054101" y="2651378"/>
            <a:ext cx="3524250" cy="492443"/>
          </a:xfrm>
          <a:prstGeom prst="rect">
            <a:avLst/>
          </a:prstGeom>
          <a:noFill/>
        </p:spPr>
        <p:txBody>
          <a:bodyPr wrap="square" lIns="0" tIns="0" rIns="0" bIns="0" rtlCol="0">
            <a:spAutoFit/>
          </a:bodyPr>
          <a:lstStyle/>
          <a:p>
            <a:r>
              <a:rPr lang="en-ID" sz="3200" dirty="0">
                <a:solidFill>
                  <a:schemeClr val="tx1">
                    <a:lumMod val="75000"/>
                    <a:lumOff val="25000"/>
                  </a:schemeClr>
                </a:solidFill>
                <a:latin typeface="Segoe UI Black" panose="020B0A02040204020203" pitchFamily="34" charset="0"/>
                <a:ea typeface="Segoe UI Black" panose="020B0A02040204020203" pitchFamily="34" charset="0"/>
              </a:rPr>
              <a:t>Modelling.</a:t>
            </a:r>
          </a:p>
        </p:txBody>
      </p:sp>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12</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4578351" y="0"/>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817819-D861-48A4-A120-5723DA77629A}"/>
              </a:ext>
            </a:extLst>
          </p:cNvPr>
          <p:cNvSpPr txBox="1"/>
          <p:nvPr/>
        </p:nvSpPr>
        <p:spPr>
          <a:xfrm>
            <a:off x="5777503" y="1226848"/>
            <a:ext cx="5756262" cy="1793311"/>
          </a:xfrm>
          <a:prstGeom prst="rect">
            <a:avLst/>
          </a:prstGeom>
          <a:noFill/>
        </p:spPr>
        <p:txBody>
          <a:bodyPr wrap="square" lIns="0" tIns="0" rIns="0" bIns="0" rtlCol="0">
            <a:spAutoFit/>
          </a:bodyPr>
          <a:lstStyle/>
          <a:p>
            <a:pPr defTabSz="914400">
              <a:lnSpc>
                <a:spcPct val="120000"/>
              </a:lnSpc>
              <a:spcAft>
                <a:spcPts val="600"/>
              </a:spcAft>
              <a:buSzPct val="125000"/>
            </a:pPr>
            <a:r>
              <a:rPr lang="en-US" sz="3200" dirty="0">
                <a:effectLst/>
                <a:latin typeface="Berlin Sans FB" panose="020E0602020502020306" pitchFamily="34" charset="0"/>
                <a:ea typeface="Calibri" panose="020F0502020204030204" pitchFamily="34" charset="0"/>
                <a:cs typeface="Calibri" panose="020F0502020204030204" pitchFamily="34" charset="0"/>
              </a:rPr>
              <a:t>EXPLAIN THE NETWORK TOPOLOGY CODE –</a:t>
            </a:r>
          </a:p>
          <a:p>
            <a:pPr defTabSz="914400">
              <a:lnSpc>
                <a:spcPct val="120000"/>
              </a:lnSpc>
              <a:spcAft>
                <a:spcPts val="600"/>
              </a:spcAft>
              <a:buSzPct val="125000"/>
            </a:pPr>
            <a:r>
              <a:rPr lang="en-US" sz="3200" dirty="0" err="1">
                <a:latin typeface="Berlin Sans FB" panose="020E0602020502020306" pitchFamily="34" charset="0"/>
                <a:ea typeface="Calibri" panose="020F0502020204030204" pitchFamily="34" charset="0"/>
                <a:cs typeface="Calibri" panose="020F0502020204030204" pitchFamily="34" charset="0"/>
              </a:rPr>
              <a:t>Stable.tcl</a:t>
            </a:r>
            <a:endParaRPr lang="en-US" sz="3200" dirty="0">
              <a:effectLst/>
              <a:latin typeface="Berlin Sans FB" panose="020E0602020502020306"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C3E29CA-526E-4452-B873-19F956268071}"/>
              </a:ext>
            </a:extLst>
          </p:cNvPr>
          <p:cNvSpPr txBox="1"/>
          <p:nvPr/>
        </p:nvSpPr>
        <p:spPr>
          <a:xfrm>
            <a:off x="5212355" y="1252969"/>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970147D-1579-41C6-985C-4DB79CF604F0}"/>
              </a:ext>
            </a:extLst>
          </p:cNvPr>
          <p:cNvSpPr txBox="1"/>
          <p:nvPr/>
        </p:nvSpPr>
        <p:spPr>
          <a:xfrm>
            <a:off x="5212355" y="3771339"/>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02</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62B08EA-7C37-4939-89CF-990C04C97CBD}"/>
              </a:ext>
            </a:extLst>
          </p:cNvPr>
          <p:cNvSpPr txBox="1"/>
          <p:nvPr/>
        </p:nvSpPr>
        <p:spPr>
          <a:xfrm>
            <a:off x="5777503" y="3697179"/>
            <a:ext cx="5756262" cy="1202380"/>
          </a:xfrm>
          <a:prstGeom prst="rect">
            <a:avLst/>
          </a:prstGeom>
          <a:noFill/>
        </p:spPr>
        <p:txBody>
          <a:bodyPr wrap="square" lIns="0" tIns="0" rIns="0" bIns="0" rtlCol="0">
            <a:spAutoFit/>
          </a:bodyPr>
          <a:lstStyle/>
          <a:p>
            <a:pPr defTabSz="914400">
              <a:lnSpc>
                <a:spcPct val="120000"/>
              </a:lnSpc>
              <a:spcAft>
                <a:spcPts val="600"/>
              </a:spcAft>
              <a:buSzPct val="125000"/>
            </a:pPr>
            <a:r>
              <a:rPr lang="en-US" sz="3200" dirty="0">
                <a:effectLst/>
                <a:latin typeface="Berlin Sans FB" panose="020E0602020502020306" pitchFamily="34" charset="0"/>
                <a:ea typeface="Calibri" panose="020F0502020204030204" pitchFamily="34" charset="0"/>
                <a:cs typeface="Calibri" panose="020F0502020204030204" pitchFamily="34" charset="0"/>
              </a:rPr>
              <a:t>EXPLAINING THE DOS CODE – </a:t>
            </a:r>
          </a:p>
          <a:p>
            <a:pPr defTabSz="914400">
              <a:lnSpc>
                <a:spcPct val="120000"/>
              </a:lnSpc>
              <a:spcAft>
                <a:spcPts val="600"/>
              </a:spcAft>
              <a:buSzPct val="125000"/>
            </a:pPr>
            <a:r>
              <a:rPr lang="en-US" sz="3200" dirty="0" err="1">
                <a:latin typeface="Berlin Sans FB" panose="020E0602020502020306" pitchFamily="34" charset="0"/>
                <a:ea typeface="Calibri" panose="020F0502020204030204" pitchFamily="34" charset="0"/>
                <a:cs typeface="Calibri" panose="020F0502020204030204" pitchFamily="34" charset="0"/>
              </a:rPr>
              <a:t>Doc.tcl</a:t>
            </a:r>
            <a:endParaRPr lang="en-US" sz="3200" dirty="0">
              <a:effectLst/>
              <a:latin typeface="Berlin Sans FB" panose="020E0602020502020306" pitchFamily="34" charset="0"/>
              <a:ea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Rectangle 26">
            <a:extLst>
              <a:ext uri="{FF2B5EF4-FFF2-40B4-BE49-F238E27FC236}">
                <a16:creationId xmlns:a16="http://schemas.microsoft.com/office/drawing/2014/main" id="{4B595976-8775-4DD8-962C-D8B1296F8D74}"/>
              </a:ext>
            </a:extLst>
          </p:cNvPr>
          <p:cNvSpPr/>
          <p:nvPr/>
        </p:nvSpPr>
        <p:spPr>
          <a:xfrm>
            <a:off x="1055688" y="3709784"/>
            <a:ext cx="1096942" cy="12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73214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13</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5280314" y="225672"/>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extBox 1">
            <a:extLst>
              <a:ext uri="{FF2B5EF4-FFF2-40B4-BE49-F238E27FC236}">
                <a16:creationId xmlns:a16="http://schemas.microsoft.com/office/drawing/2014/main" id="{F28C911B-56BA-735D-39CD-BD9A3BB487EA}"/>
              </a:ext>
            </a:extLst>
          </p:cNvPr>
          <p:cNvSpPr txBox="1"/>
          <p:nvPr/>
        </p:nvSpPr>
        <p:spPr>
          <a:xfrm>
            <a:off x="5357095" y="952868"/>
            <a:ext cx="6834905" cy="4381905"/>
          </a:xfrm>
          <a:prstGeom prst="rect">
            <a:avLst/>
          </a:prstGeom>
          <a:noFill/>
        </p:spPr>
        <p:txBody>
          <a:bodyPr wrap="square" lIns="0" tIns="0" rIns="0" bIns="0" rtlCol="0">
            <a:spAutoFit/>
          </a:bodyPr>
          <a:lstStyle/>
          <a:p>
            <a:pPr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Setting up the Simulator:</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The code initializes the NS2 simulator and creates trace and </a:t>
            </a:r>
            <a:r>
              <a:rPr lang="en-US" sz="1400" b="0" i="0" dirty="0" err="1">
                <a:effectLst/>
                <a:latin typeface="Berlin Sans FB" panose="020E0602020502020306" pitchFamily="34" charset="0"/>
              </a:rPr>
              <a:t>nam</a:t>
            </a:r>
            <a:r>
              <a:rPr lang="en-US" sz="1400" b="0" i="0" dirty="0">
                <a:effectLst/>
                <a:latin typeface="Berlin Sans FB" panose="020E0602020502020306" pitchFamily="34" charset="0"/>
              </a:rPr>
              <a:t> files to store simulation events.</a:t>
            </a:r>
          </a:p>
          <a:p>
            <a:pPr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Defining Nodes and Links:</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Two nodes, n1 and n2, are created using the 'set' command to represent network entities.</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The 'duplex-link' command establishes a network link between n1 and n2, defining the bandwidth, delay, and queuing discipline (</a:t>
            </a:r>
            <a:r>
              <a:rPr lang="en-US" sz="1400" b="0" i="0" dirty="0" err="1">
                <a:effectLst/>
                <a:latin typeface="Berlin Sans FB" panose="020E0602020502020306" pitchFamily="34" charset="0"/>
              </a:rPr>
              <a:t>DropTail</a:t>
            </a:r>
            <a:r>
              <a:rPr lang="en-US" sz="1400" b="0" i="0" dirty="0">
                <a:effectLst/>
                <a:latin typeface="Berlin Sans FB" panose="020E0602020502020306" pitchFamily="34" charset="0"/>
              </a:rPr>
              <a:t>).</a:t>
            </a:r>
          </a:p>
          <a:p>
            <a:pPr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Creating Agents:</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A TCP agent is created using the 'new Agent/TCP' command.</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The 'set' command is used to assign a class to the TCP agent.</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The 'attach-agent' command attaches the TCP agent to node n1.</a:t>
            </a:r>
          </a:p>
          <a:p>
            <a:pPr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Creating a Sink Agent:</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An Agent/</a:t>
            </a:r>
            <a:r>
              <a:rPr lang="en-US" sz="1400" b="0" i="0" dirty="0" err="1">
                <a:effectLst/>
                <a:latin typeface="Berlin Sans FB" panose="020E0602020502020306" pitchFamily="34" charset="0"/>
              </a:rPr>
              <a:t>TCPSink</a:t>
            </a:r>
            <a:r>
              <a:rPr lang="en-US" sz="1400" b="0" i="0" dirty="0">
                <a:effectLst/>
                <a:latin typeface="Berlin Sans FB" panose="020E0602020502020306" pitchFamily="34" charset="0"/>
              </a:rPr>
              <a:t> agent is created using the 'new Agent/</a:t>
            </a:r>
            <a:r>
              <a:rPr lang="en-US" sz="1400" b="0" i="0" dirty="0" err="1">
                <a:effectLst/>
                <a:latin typeface="Berlin Sans FB" panose="020E0602020502020306" pitchFamily="34" charset="0"/>
              </a:rPr>
              <a:t>TCPSink</a:t>
            </a:r>
            <a:r>
              <a:rPr lang="en-US" sz="1400" b="0" i="0" dirty="0">
                <a:effectLst/>
                <a:latin typeface="Berlin Sans FB" panose="020E0602020502020306" pitchFamily="34" charset="0"/>
              </a:rPr>
              <a:t>' command.</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The 'attach-agent' command attaches the sink agent to node n2.</a:t>
            </a:r>
          </a:p>
        </p:txBody>
      </p:sp>
      <p:sp>
        <p:nvSpPr>
          <p:cNvPr id="10" name="TextBox 9">
            <a:extLst>
              <a:ext uri="{FF2B5EF4-FFF2-40B4-BE49-F238E27FC236}">
                <a16:creationId xmlns:a16="http://schemas.microsoft.com/office/drawing/2014/main" id="{507BE972-5910-72BE-577E-3E796EC905A1}"/>
              </a:ext>
            </a:extLst>
          </p:cNvPr>
          <p:cNvSpPr txBox="1"/>
          <p:nvPr/>
        </p:nvSpPr>
        <p:spPr>
          <a:xfrm>
            <a:off x="5962124" y="447344"/>
            <a:ext cx="5551054" cy="618631"/>
          </a:xfrm>
          <a:prstGeom prst="rect">
            <a:avLst/>
          </a:prstGeom>
          <a:noFill/>
        </p:spPr>
        <p:txBody>
          <a:bodyPr wrap="square" lIns="0" tIns="0" rIns="0" bIns="0" rtlCol="0">
            <a:spAutoFit/>
          </a:bodyPr>
          <a:lstStyle/>
          <a:p>
            <a:pPr defTabSz="914400">
              <a:lnSpc>
                <a:spcPct val="120000"/>
              </a:lnSpc>
              <a:spcAft>
                <a:spcPts val="600"/>
              </a:spcAft>
              <a:buSzPct val="125000"/>
            </a:pPr>
            <a:r>
              <a:rPr lang="en-US" sz="1600" dirty="0">
                <a:effectLst/>
                <a:latin typeface="Segoe UI Black" panose="020B0A02040204020203" pitchFamily="34" charset="0"/>
                <a:ea typeface="Segoe UI Black" panose="020B0A02040204020203" pitchFamily="34" charset="0"/>
                <a:cs typeface="Calibri" panose="020F0502020204030204" pitchFamily="34" charset="0"/>
              </a:rPr>
              <a:t>EXPLAIN THE NETWORK TOPOLOGY CODE – </a:t>
            </a:r>
            <a:r>
              <a:rPr lang="en-US" sz="1600" dirty="0" err="1">
                <a:latin typeface="Segoe UI Black" panose="020B0A02040204020203" pitchFamily="34" charset="0"/>
                <a:ea typeface="Segoe UI Black" panose="020B0A02040204020203" pitchFamily="34" charset="0"/>
                <a:cs typeface="Calibri" panose="020F0502020204030204" pitchFamily="34" charset="0"/>
              </a:rPr>
              <a:t>Stable.tcl</a:t>
            </a:r>
            <a:endParaRPr lang="en-US" sz="1600" dirty="0">
              <a:effectLst/>
              <a:latin typeface="Segoe UI Black" panose="020B0A02040204020203" pitchFamily="34" charset="0"/>
              <a:ea typeface="Segoe UI Black" panose="020B0A02040204020203" pitchFamily="34" charset="0"/>
              <a:cs typeface="Calibri" panose="020F0502020204030204" pitchFamily="34" charset="0"/>
            </a:endParaRPr>
          </a:p>
          <a:p>
            <a:pPr algn="l"/>
            <a:endParaRPr lang="en-US" sz="1600" dirty="0">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EE63BD2C-BFE8-C529-A134-6BEA065BED3F}"/>
              </a:ext>
            </a:extLst>
          </p:cNvPr>
          <p:cNvSpPr txBox="1"/>
          <p:nvPr/>
        </p:nvSpPr>
        <p:spPr>
          <a:xfrm>
            <a:off x="5480103" y="447344"/>
            <a:ext cx="964042" cy="615553"/>
          </a:xfrm>
          <a:prstGeom prst="rect">
            <a:avLst/>
          </a:prstGeom>
          <a:noFill/>
        </p:spPr>
        <p:txBody>
          <a:bodyPr wrap="square" lIns="0" tIns="0" rIns="0" bIns="0" rtlCol="0">
            <a:spAutoFit/>
          </a:bodyPr>
          <a:lstStyle/>
          <a:p>
            <a:r>
              <a:rPr lang="en-US" sz="20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0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2000" dirty="0">
              <a:latin typeface="Segoe UI Black" panose="020B0A02040204020203" pitchFamily="34" charset="0"/>
              <a:ea typeface="Segoe UI Black" panose="020B0A02040204020203" pitchFamily="34" charset="0"/>
            </a:endParaRPr>
          </a:p>
        </p:txBody>
      </p:sp>
      <p:pic>
        <p:nvPicPr>
          <p:cNvPr id="5" name="Picture 4">
            <a:extLst>
              <a:ext uri="{FF2B5EF4-FFF2-40B4-BE49-F238E27FC236}">
                <a16:creationId xmlns:a16="http://schemas.microsoft.com/office/drawing/2014/main" id="{3AEAD50F-3D61-F0E5-5E63-E2CF6AB5A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7" y="225672"/>
            <a:ext cx="5265035" cy="5204911"/>
          </a:xfrm>
          <a:prstGeom prst="rect">
            <a:avLst/>
          </a:prstGeom>
        </p:spPr>
      </p:pic>
    </p:spTree>
    <p:extLst>
      <p:ext uri="{BB962C8B-B14F-4D97-AF65-F5344CB8AC3E}">
        <p14:creationId xmlns:p14="http://schemas.microsoft.com/office/powerpoint/2010/main" val="10609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14</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5280314" y="225672"/>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extBox 1">
            <a:extLst>
              <a:ext uri="{FF2B5EF4-FFF2-40B4-BE49-F238E27FC236}">
                <a16:creationId xmlns:a16="http://schemas.microsoft.com/office/drawing/2014/main" id="{F28C911B-56BA-735D-39CD-BD9A3BB487EA}"/>
              </a:ext>
            </a:extLst>
          </p:cNvPr>
          <p:cNvSpPr txBox="1"/>
          <p:nvPr/>
        </p:nvSpPr>
        <p:spPr>
          <a:xfrm>
            <a:off x="5280314" y="662367"/>
            <a:ext cx="6834905" cy="6111609"/>
          </a:xfrm>
          <a:prstGeom prst="rect">
            <a:avLst/>
          </a:prstGeom>
          <a:noFill/>
        </p:spPr>
        <p:txBody>
          <a:bodyPr wrap="square" lIns="0" tIns="0" rIns="0" bIns="0" rtlCol="0">
            <a:spAutoFit/>
          </a:bodyPr>
          <a:lstStyle/>
          <a:p>
            <a:pPr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Connecting Agents:</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The 'connect' command establishes a connection between the TCP agent and the sink agent.</a:t>
            </a:r>
          </a:p>
          <a:p>
            <a:pPr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Application Traffic:</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An FTP application is created using the 'new Application/FTP' command.</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The FTP application is attached to the TCP agent using the 'attach-agent' command.</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Parameters such as type (FTP), packet size, and rate are set for the FTP application.</a:t>
            </a:r>
          </a:p>
          <a:p>
            <a:pPr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Scheduling Events:</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The 'at' command is used to schedule events at specific times in the simulation.</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At time 0.1 seconds, the FTP application is started using the 'start' method.</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At time 4.5 seconds, the FTP application is stopped using the 'stop' method.</a:t>
            </a:r>
          </a:p>
          <a:p>
            <a:pPr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Finishing the Simulation:</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The 'finish' procedure is defined to close the trace and </a:t>
            </a:r>
            <a:r>
              <a:rPr lang="en-US" sz="1400" b="0" i="0" dirty="0" err="1">
                <a:effectLst/>
                <a:latin typeface="Berlin Sans FB" panose="020E0602020502020306" pitchFamily="34" charset="0"/>
              </a:rPr>
              <a:t>nam</a:t>
            </a:r>
            <a:r>
              <a:rPr lang="en-US" sz="1400" b="0" i="0" dirty="0">
                <a:effectLst/>
                <a:latin typeface="Berlin Sans FB" panose="020E0602020502020306" pitchFamily="34" charset="0"/>
              </a:rPr>
              <a:t> files, ensuring that simulation events are saved.</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The 'flush-trace' command ensures that all trace events are written to the trace file.</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Finally, the trace and </a:t>
            </a:r>
            <a:r>
              <a:rPr lang="en-US" sz="1400" b="0" i="0" dirty="0" err="1">
                <a:effectLst/>
                <a:latin typeface="Berlin Sans FB" panose="020E0602020502020306" pitchFamily="34" charset="0"/>
              </a:rPr>
              <a:t>nam</a:t>
            </a:r>
            <a:r>
              <a:rPr lang="en-US" sz="1400" b="0" i="0" dirty="0">
                <a:effectLst/>
                <a:latin typeface="Berlin Sans FB" panose="020E0602020502020306" pitchFamily="34" charset="0"/>
              </a:rPr>
              <a:t> files are closed, and the '</a:t>
            </a:r>
            <a:r>
              <a:rPr lang="en-US" sz="1400" b="0" i="0" dirty="0" err="1">
                <a:effectLst/>
                <a:latin typeface="Berlin Sans FB" panose="020E0602020502020306" pitchFamily="34" charset="0"/>
              </a:rPr>
              <a:t>nam</a:t>
            </a:r>
            <a:r>
              <a:rPr lang="en-US" sz="1400" b="0" i="0" dirty="0">
                <a:effectLst/>
                <a:latin typeface="Berlin Sans FB" panose="020E0602020502020306" pitchFamily="34" charset="0"/>
              </a:rPr>
              <a:t>' visualization tool is launched to view the simulation.</a:t>
            </a:r>
          </a:p>
          <a:p>
            <a:pPr marL="742950" lvl="1" indent="-228600" defTabSz="914400">
              <a:lnSpc>
                <a:spcPct val="110000"/>
              </a:lnSpc>
              <a:spcAft>
                <a:spcPts val="600"/>
              </a:spcAft>
              <a:buSzPct val="125000"/>
              <a:buFont typeface="Arial" panose="020B0604020202020204" pitchFamily="34" charset="0"/>
              <a:buChar char="•"/>
            </a:pPr>
            <a:r>
              <a:rPr lang="en-US" sz="1400" b="0" i="0" dirty="0">
                <a:effectLst/>
                <a:latin typeface="Berlin Sans FB" panose="020E0602020502020306" pitchFamily="34" charset="0"/>
              </a:rPr>
              <a:t>The simulation terminates gracefully with the 'exit' command.</a:t>
            </a:r>
          </a:p>
          <a:p>
            <a:pPr indent="-228600" defTabSz="914400">
              <a:lnSpc>
                <a:spcPct val="110000"/>
              </a:lnSpc>
              <a:buSzPct val="125000"/>
              <a:buFont typeface="Arial" panose="020B0604020202020204" pitchFamily="34" charset="0"/>
              <a:buChar char="•"/>
            </a:pPr>
            <a:endParaRPr lang="en-US" sz="1400" dirty="0">
              <a:latin typeface="Berlin Sans FB" panose="020E0602020502020306" pitchFamily="34" charset="0"/>
            </a:endParaRPr>
          </a:p>
        </p:txBody>
      </p:sp>
      <p:sp>
        <p:nvSpPr>
          <p:cNvPr id="10" name="TextBox 9">
            <a:extLst>
              <a:ext uri="{FF2B5EF4-FFF2-40B4-BE49-F238E27FC236}">
                <a16:creationId xmlns:a16="http://schemas.microsoft.com/office/drawing/2014/main" id="{507BE972-5910-72BE-577E-3E796EC905A1}"/>
              </a:ext>
            </a:extLst>
          </p:cNvPr>
          <p:cNvSpPr txBox="1"/>
          <p:nvPr/>
        </p:nvSpPr>
        <p:spPr>
          <a:xfrm>
            <a:off x="6096000" y="238907"/>
            <a:ext cx="5551054" cy="618631"/>
          </a:xfrm>
          <a:prstGeom prst="rect">
            <a:avLst/>
          </a:prstGeom>
          <a:noFill/>
        </p:spPr>
        <p:txBody>
          <a:bodyPr wrap="square" lIns="0" tIns="0" rIns="0" bIns="0" rtlCol="0">
            <a:spAutoFit/>
          </a:bodyPr>
          <a:lstStyle/>
          <a:p>
            <a:pPr defTabSz="914400">
              <a:lnSpc>
                <a:spcPct val="120000"/>
              </a:lnSpc>
              <a:spcAft>
                <a:spcPts val="600"/>
              </a:spcAft>
              <a:buSzPct val="125000"/>
            </a:pPr>
            <a:r>
              <a:rPr lang="en-US" sz="1600" dirty="0">
                <a:effectLst/>
                <a:latin typeface="Segoe UI Black" panose="020B0A02040204020203" pitchFamily="34" charset="0"/>
                <a:ea typeface="Segoe UI Black" panose="020B0A02040204020203" pitchFamily="34" charset="0"/>
                <a:cs typeface="Calibri" panose="020F0502020204030204" pitchFamily="34" charset="0"/>
              </a:rPr>
              <a:t>EXPLAIN THE NETWORK TOPOLOGY CODE – </a:t>
            </a:r>
            <a:r>
              <a:rPr lang="en-US" sz="1600" dirty="0" err="1">
                <a:latin typeface="Segoe UI Black" panose="020B0A02040204020203" pitchFamily="34" charset="0"/>
                <a:ea typeface="Segoe UI Black" panose="020B0A02040204020203" pitchFamily="34" charset="0"/>
                <a:cs typeface="Calibri" panose="020F0502020204030204" pitchFamily="34" charset="0"/>
              </a:rPr>
              <a:t>Stable.tcl</a:t>
            </a:r>
            <a:endParaRPr lang="en-US" sz="1600" dirty="0">
              <a:effectLst/>
              <a:latin typeface="Segoe UI Black" panose="020B0A02040204020203" pitchFamily="34" charset="0"/>
              <a:ea typeface="Segoe UI Black" panose="020B0A02040204020203" pitchFamily="34" charset="0"/>
              <a:cs typeface="Calibri" panose="020F0502020204030204" pitchFamily="34" charset="0"/>
            </a:endParaRPr>
          </a:p>
          <a:p>
            <a:pPr algn="l"/>
            <a:endParaRPr lang="en-US" sz="1600" dirty="0">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F470C517-D653-1D2A-2EFF-0955B4C3172E}"/>
              </a:ext>
            </a:extLst>
          </p:cNvPr>
          <p:cNvSpPr txBox="1"/>
          <p:nvPr/>
        </p:nvSpPr>
        <p:spPr>
          <a:xfrm>
            <a:off x="5600121" y="241985"/>
            <a:ext cx="991755" cy="615553"/>
          </a:xfrm>
          <a:prstGeom prst="rect">
            <a:avLst/>
          </a:prstGeom>
          <a:noFill/>
        </p:spPr>
        <p:txBody>
          <a:bodyPr wrap="square" lIns="0" tIns="0" rIns="0" bIns="0" rtlCol="0">
            <a:spAutoFit/>
          </a:bodyPr>
          <a:lstStyle/>
          <a:p>
            <a:r>
              <a:rPr lang="en-US" sz="20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0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2000" dirty="0">
              <a:latin typeface="Segoe UI Black" panose="020B0A02040204020203" pitchFamily="34" charset="0"/>
              <a:ea typeface="Segoe UI Black" panose="020B0A02040204020203" pitchFamily="34" charset="0"/>
            </a:endParaRPr>
          </a:p>
        </p:txBody>
      </p:sp>
      <p:pic>
        <p:nvPicPr>
          <p:cNvPr id="9" name="Picture 8">
            <a:extLst>
              <a:ext uri="{FF2B5EF4-FFF2-40B4-BE49-F238E27FC236}">
                <a16:creationId xmlns:a16="http://schemas.microsoft.com/office/drawing/2014/main" id="{990F7500-6CDB-4C84-7078-0F30FEB93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5671"/>
            <a:ext cx="5280311" cy="5182049"/>
          </a:xfrm>
          <a:prstGeom prst="rect">
            <a:avLst/>
          </a:prstGeom>
        </p:spPr>
      </p:pic>
    </p:spTree>
    <p:extLst>
      <p:ext uri="{BB962C8B-B14F-4D97-AF65-F5344CB8AC3E}">
        <p14:creationId xmlns:p14="http://schemas.microsoft.com/office/powerpoint/2010/main" val="53937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C93A7E-0EA4-4533-A6A9-FB73742DC540}"/>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15</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B7DFBAE0-D7E0-437A-B8D8-039A69FE105E}"/>
              </a:ext>
            </a:extLst>
          </p:cNvPr>
          <p:cNvSpPr txBox="1"/>
          <p:nvPr/>
        </p:nvSpPr>
        <p:spPr>
          <a:xfrm>
            <a:off x="1396207" y="3275217"/>
            <a:ext cx="4206307" cy="246221"/>
          </a:xfrm>
          <a:prstGeom prst="rect">
            <a:avLst/>
          </a:prstGeom>
          <a:noFill/>
        </p:spPr>
        <p:txBody>
          <a:bodyPr wrap="square" lIns="0" tIns="0" rIns="0" bIns="0" rtlCol="0">
            <a:spAutoFit/>
          </a:bodyPr>
          <a:lstStyle/>
          <a:p>
            <a:r>
              <a:rPr lang="en-US" sz="16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a:t>
            </a:r>
          </a:p>
        </p:txBody>
      </p:sp>
      <p:sp>
        <p:nvSpPr>
          <p:cNvPr id="5" name="Freeform: Shape 4">
            <a:extLst>
              <a:ext uri="{FF2B5EF4-FFF2-40B4-BE49-F238E27FC236}">
                <a16:creationId xmlns:a16="http://schemas.microsoft.com/office/drawing/2014/main" id="{6884700A-A3FF-42A5-B396-63824AAF3D5E}"/>
              </a:ext>
            </a:extLst>
          </p:cNvPr>
          <p:cNvSpPr/>
          <p:nvPr/>
        </p:nvSpPr>
        <p:spPr>
          <a:xfrm>
            <a:off x="10620757" y="6255782"/>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extBox 1">
            <a:extLst>
              <a:ext uri="{FF2B5EF4-FFF2-40B4-BE49-F238E27FC236}">
                <a16:creationId xmlns:a16="http://schemas.microsoft.com/office/drawing/2014/main" id="{C0E233DB-9B8A-4B36-650E-42EE949EC2F0}"/>
              </a:ext>
            </a:extLst>
          </p:cNvPr>
          <p:cNvSpPr txBox="1"/>
          <p:nvPr/>
        </p:nvSpPr>
        <p:spPr>
          <a:xfrm>
            <a:off x="1206355" y="597455"/>
            <a:ext cx="10769600" cy="5663089"/>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Defining Network Nodes:</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The code defines network nodes using the 'set' command, representing the server, clients, and an attacker.</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Nodes are essential components in the simulation that can send and receive packets.</a:t>
            </a:r>
          </a:p>
          <a:p>
            <a:pPr marL="285750"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Connecting Nodes:</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The 'duplex-link' command establishes network links between the nodes, specifying the bandwidth, delay, and queuing discipline (</a:t>
            </a:r>
            <a:r>
              <a:rPr lang="en-US" sz="1600" b="0" i="0" dirty="0" err="1">
                <a:effectLst/>
                <a:latin typeface="Berlin Sans FB" panose="020E0602020502020306" pitchFamily="34" charset="0"/>
                <a:ea typeface="Calibri" panose="020F0502020204030204" pitchFamily="34" charset="0"/>
                <a:cs typeface="Calibri" panose="020F0502020204030204" pitchFamily="34" charset="0"/>
              </a:rPr>
              <a:t>DropTail</a:t>
            </a:r>
            <a:r>
              <a:rPr lang="en-US" sz="1600" b="0" i="0" dirty="0">
                <a:effectLst/>
                <a:latin typeface="Berlin Sans FB" panose="020E0602020502020306" pitchFamily="34" charset="0"/>
                <a:ea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The 'queue-limit' command sets the queue size between the server1 and server2 nodes.</a:t>
            </a:r>
          </a:p>
          <a:p>
            <a:pPr marL="285750"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Creating Agents:</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Agents are responsible for generating and handling network traffic.</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The code creates UDP agents and attaches them to the client and attacker nodes.</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Additionally, a Null agent is attached to the server2 node to discard incoming packets.</a:t>
            </a:r>
          </a:p>
          <a:p>
            <a:pPr marL="285750"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Traffic Generation:</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The code defines CBR (Constant Bit Rate) traffic sources using the Application/Traffic/CBR module.</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CBR sources generate traffic at specified packet sizes, rates, intervals, and attach them to UDP agents.</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Three CBR traffic sources (cbr1, cbr2, cbr3) are created for client1, client2, and the attacker, respectively.</a:t>
            </a:r>
          </a:p>
          <a:p>
            <a:pPr marL="285750"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Starting and Stopping Traffic:</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The 'at' command schedules the start and stop times for the traffic sources.</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Traffic is started at different time instances for cbr1, cbr2, and cbr3.</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The 'stop' method is called to stop the traffic from each traffic source at different time intervals.</a:t>
            </a:r>
          </a:p>
          <a:p>
            <a:pPr marL="285750"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Finishing the Simulation:</a:t>
            </a:r>
          </a:p>
          <a:p>
            <a:pPr marL="742950" lvl="1" indent="-285750" algn="l">
              <a:buFont typeface="Arial" panose="020B0604020202020204" pitchFamily="34" charset="0"/>
              <a:buChar char="•"/>
            </a:pPr>
            <a:r>
              <a:rPr lang="en-US" sz="1600" b="0" i="0" dirty="0">
                <a:effectLst/>
                <a:latin typeface="Berlin Sans FB" panose="020E0602020502020306" pitchFamily="34" charset="0"/>
                <a:ea typeface="Calibri" panose="020F0502020204030204" pitchFamily="34" charset="0"/>
                <a:cs typeface="Calibri" panose="020F0502020204030204" pitchFamily="34" charset="0"/>
              </a:rPr>
              <a:t>The 'finish' procedure is defined to close the trace and </a:t>
            </a:r>
            <a:r>
              <a:rPr lang="en-US" sz="1600" b="0" i="0" dirty="0" err="1">
                <a:effectLst/>
                <a:latin typeface="Berlin Sans FB" panose="020E0602020502020306" pitchFamily="34" charset="0"/>
                <a:ea typeface="Calibri" panose="020F0502020204030204" pitchFamily="34" charset="0"/>
                <a:cs typeface="Calibri" panose="020F0502020204030204" pitchFamily="34" charset="0"/>
              </a:rPr>
              <a:t>nam</a:t>
            </a:r>
            <a:r>
              <a:rPr lang="en-US" sz="1600" b="0" i="0" dirty="0">
                <a:effectLst/>
                <a:latin typeface="Berlin Sans FB" panose="020E0602020502020306" pitchFamily="34" charset="0"/>
                <a:ea typeface="Calibri" panose="020F0502020204030204" pitchFamily="34" charset="0"/>
                <a:cs typeface="Calibri" panose="020F0502020204030204" pitchFamily="34" charset="0"/>
              </a:rPr>
              <a:t> files, flush the trace buffer, and launch the </a:t>
            </a:r>
            <a:r>
              <a:rPr lang="en-US" sz="1600" b="0" i="0" dirty="0" err="1">
                <a:effectLst/>
                <a:latin typeface="Berlin Sans FB" panose="020E0602020502020306" pitchFamily="34" charset="0"/>
                <a:ea typeface="Calibri" panose="020F0502020204030204" pitchFamily="34" charset="0"/>
                <a:cs typeface="Calibri" panose="020F0502020204030204" pitchFamily="34" charset="0"/>
              </a:rPr>
              <a:t>nam</a:t>
            </a:r>
            <a:r>
              <a:rPr lang="en-US" sz="1600" b="0" i="0" dirty="0">
                <a:effectLst/>
                <a:latin typeface="Berlin Sans FB" panose="020E0602020502020306" pitchFamily="34" charset="0"/>
                <a:ea typeface="Calibri" panose="020F0502020204030204" pitchFamily="34" charset="0"/>
                <a:cs typeface="Calibri" panose="020F0502020204030204" pitchFamily="34" charset="0"/>
              </a:rPr>
              <a:t> visualization tool.</a:t>
            </a:r>
          </a:p>
          <a:p>
            <a:pPr marL="285750" indent="-285750" algn="l">
              <a:buFont typeface="Arial" panose="020B0604020202020204" pitchFamily="34" charset="0"/>
              <a:buChar char="•"/>
            </a:pPr>
            <a:endParaRPr lang="en-US" sz="1600" dirty="0">
              <a:latin typeface="Berlin Sans FB" panose="020E0602020502020306"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F0353ED6-346F-6017-7A04-F9AE8BF8D0E8}"/>
              </a:ext>
            </a:extLst>
          </p:cNvPr>
          <p:cNvSpPr txBox="1"/>
          <p:nvPr/>
        </p:nvSpPr>
        <p:spPr>
          <a:xfrm>
            <a:off x="865911" y="189137"/>
            <a:ext cx="8847281" cy="754053"/>
          </a:xfrm>
          <a:prstGeom prst="rect">
            <a:avLst/>
          </a:prstGeom>
          <a:noFill/>
        </p:spPr>
        <p:txBody>
          <a:bodyPr wrap="square" lIns="0" tIns="0" rIns="0" bIns="0" rtlCol="0">
            <a:spAutoFit/>
          </a:bodyPr>
          <a:lstStyle/>
          <a:p>
            <a:pPr defTabSz="914400">
              <a:lnSpc>
                <a:spcPct val="120000"/>
              </a:lnSpc>
              <a:spcAft>
                <a:spcPts val="600"/>
              </a:spcAft>
              <a:buSzPct val="125000"/>
            </a:pPr>
            <a:r>
              <a:rPr lang="en-US" sz="2000" dirty="0">
                <a:effectLst/>
                <a:latin typeface="Segoe UI Black" panose="020B0A02040204020203" pitchFamily="34" charset="0"/>
                <a:ea typeface="Segoe UI Black" panose="020B0A02040204020203" pitchFamily="34" charset="0"/>
                <a:cs typeface="Calibri" panose="020F0502020204030204" pitchFamily="34" charset="0"/>
              </a:rPr>
              <a:t>EXPLAINING THE DOS CODE – </a:t>
            </a:r>
            <a:r>
              <a:rPr lang="en-US" sz="2000" dirty="0" err="1">
                <a:latin typeface="Segoe UI Black" panose="020B0A02040204020203" pitchFamily="34" charset="0"/>
                <a:ea typeface="Segoe UI Black" panose="020B0A02040204020203" pitchFamily="34" charset="0"/>
                <a:cs typeface="Calibri" panose="020F0502020204030204" pitchFamily="34" charset="0"/>
              </a:rPr>
              <a:t>Doc.tcl</a:t>
            </a:r>
            <a:endParaRPr lang="en-US" sz="2000" dirty="0">
              <a:effectLst/>
              <a:latin typeface="Segoe UI Black" panose="020B0A02040204020203" pitchFamily="34" charset="0"/>
              <a:ea typeface="Segoe UI Black" panose="020B0A02040204020203" pitchFamily="34" charset="0"/>
              <a:cs typeface="Calibri" panose="020F0502020204030204" pitchFamily="34" charset="0"/>
            </a:endParaRPr>
          </a:p>
          <a:p>
            <a:pPr algn="l"/>
            <a:endParaRPr lang="en-US" sz="2000" dirty="0">
              <a:latin typeface="Segoe UI Black" panose="020B0A02040204020203" pitchFamily="34" charset="0"/>
              <a:ea typeface="Segoe UI Black" panose="020B0A02040204020203" pitchFamily="34" charset="0"/>
            </a:endParaRPr>
          </a:p>
        </p:txBody>
      </p:sp>
      <p:sp>
        <p:nvSpPr>
          <p:cNvPr id="6" name="TextBox 5">
            <a:extLst>
              <a:ext uri="{FF2B5EF4-FFF2-40B4-BE49-F238E27FC236}">
                <a16:creationId xmlns:a16="http://schemas.microsoft.com/office/drawing/2014/main" id="{4AF7C539-CA16-A6BC-A4C4-DAE37347FA60}"/>
              </a:ext>
            </a:extLst>
          </p:cNvPr>
          <p:cNvSpPr txBox="1"/>
          <p:nvPr/>
        </p:nvSpPr>
        <p:spPr>
          <a:xfrm>
            <a:off x="309422" y="196831"/>
            <a:ext cx="1283854" cy="738664"/>
          </a:xfrm>
          <a:prstGeom prst="rect">
            <a:avLst/>
          </a:prstGeom>
          <a:noFill/>
        </p:spPr>
        <p:txBody>
          <a:bodyPr wrap="square" lIns="0" tIns="0" rIns="0" bIns="0" rtlCol="0">
            <a:spAutoFit/>
          </a:bodyPr>
          <a:lstStyle/>
          <a:p>
            <a:r>
              <a:rPr lang="en-US" sz="24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02</a:t>
            </a:r>
            <a:endParaRPr lang="en-ID" sz="24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24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00350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1DCE6F-755A-700E-62F2-05C6A372F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 y="477999"/>
            <a:ext cx="4046305" cy="5151566"/>
          </a:xfrm>
          <a:prstGeom prst="rect">
            <a:avLst/>
          </a:prstGeom>
        </p:spPr>
      </p:pic>
      <p:pic>
        <p:nvPicPr>
          <p:cNvPr id="11" name="Picture 10">
            <a:extLst>
              <a:ext uri="{FF2B5EF4-FFF2-40B4-BE49-F238E27FC236}">
                <a16:creationId xmlns:a16="http://schemas.microsoft.com/office/drawing/2014/main" id="{CC41C693-7B16-49FB-7AC6-0C1CD88FB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291" y="477999"/>
            <a:ext cx="4220679" cy="5182049"/>
          </a:xfrm>
          <a:prstGeom prst="rect">
            <a:avLst/>
          </a:prstGeom>
        </p:spPr>
      </p:pic>
      <p:pic>
        <p:nvPicPr>
          <p:cNvPr id="13" name="Picture 12">
            <a:extLst>
              <a:ext uri="{FF2B5EF4-FFF2-40B4-BE49-F238E27FC236}">
                <a16:creationId xmlns:a16="http://schemas.microsoft.com/office/drawing/2014/main" id="{B02F1B7C-9AB8-797E-DBA1-C64C64406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6970" y="458947"/>
            <a:ext cx="3935030" cy="5189670"/>
          </a:xfrm>
          <a:prstGeom prst="rect">
            <a:avLst/>
          </a:prstGeom>
        </p:spPr>
      </p:pic>
      <p:sp>
        <p:nvSpPr>
          <p:cNvPr id="14" name="TextBox 13">
            <a:extLst>
              <a:ext uri="{FF2B5EF4-FFF2-40B4-BE49-F238E27FC236}">
                <a16:creationId xmlns:a16="http://schemas.microsoft.com/office/drawing/2014/main" id="{A194452A-32CA-05F1-E537-28937B5534C5}"/>
              </a:ext>
            </a:extLst>
          </p:cNvPr>
          <p:cNvSpPr txBox="1"/>
          <p:nvPr/>
        </p:nvSpPr>
        <p:spPr>
          <a:xfrm>
            <a:off x="83127" y="139739"/>
            <a:ext cx="1653309" cy="307777"/>
          </a:xfrm>
          <a:prstGeom prst="rect">
            <a:avLst/>
          </a:prstGeom>
          <a:noFill/>
        </p:spPr>
        <p:txBody>
          <a:bodyPr wrap="square" lIns="0" tIns="0" rIns="0" bIns="0" rtlCol="0">
            <a:spAutoFit/>
          </a:bodyPr>
          <a:lstStyle/>
          <a:p>
            <a:pPr algn="l"/>
            <a:r>
              <a:rPr lang="en-IN" sz="2000" dirty="0">
                <a:latin typeface="Segoe UI Black" panose="020B0A02040204020203" pitchFamily="34" charset="0"/>
                <a:ea typeface="Segoe UI Black" panose="020B0A02040204020203" pitchFamily="34" charset="0"/>
              </a:rPr>
              <a:t>CODE</a:t>
            </a:r>
          </a:p>
        </p:txBody>
      </p:sp>
      <p:sp>
        <p:nvSpPr>
          <p:cNvPr id="15" name="TextBox 14">
            <a:extLst>
              <a:ext uri="{FF2B5EF4-FFF2-40B4-BE49-F238E27FC236}">
                <a16:creationId xmlns:a16="http://schemas.microsoft.com/office/drawing/2014/main" id="{1353486F-999E-A67D-039B-B403AFCAE7F9}"/>
              </a:ext>
            </a:extLst>
          </p:cNvPr>
          <p:cNvSpPr txBox="1"/>
          <p:nvPr/>
        </p:nvSpPr>
        <p:spPr>
          <a:xfrm>
            <a:off x="350982" y="5735782"/>
            <a:ext cx="840509" cy="1477328"/>
          </a:xfrm>
          <a:prstGeom prst="rect">
            <a:avLst/>
          </a:prstGeom>
          <a:noFill/>
        </p:spPr>
        <p:txBody>
          <a:bodyPr wrap="square" lIns="0" tIns="0" rIns="0" bIns="0" rtlCol="0">
            <a:spAutoFit/>
          </a:bodyPr>
          <a:lstStyle/>
          <a:p>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16</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l"/>
            <a:endParaRPr lang="en-IN" sz="48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452922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17</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5280314" y="225672"/>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E63BD2C-BFE8-C529-A134-6BEA065BED3F}"/>
              </a:ext>
            </a:extLst>
          </p:cNvPr>
          <p:cNvSpPr txBox="1"/>
          <p:nvPr/>
        </p:nvSpPr>
        <p:spPr>
          <a:xfrm>
            <a:off x="5480103" y="447344"/>
            <a:ext cx="964042" cy="615553"/>
          </a:xfrm>
          <a:prstGeom prst="rect">
            <a:avLst/>
          </a:prstGeom>
          <a:noFill/>
        </p:spPr>
        <p:txBody>
          <a:bodyPr wrap="square" lIns="0" tIns="0" rIns="0" bIns="0" rtlCol="0">
            <a:spAutoFit/>
          </a:bodyPr>
          <a:lstStyle/>
          <a:p>
            <a:endParaRPr lang="en-ID" sz="20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2000" dirty="0">
              <a:latin typeface="Segoe UI Black" panose="020B0A02040204020203" pitchFamily="34" charset="0"/>
              <a:ea typeface="Segoe UI Black" panose="020B0A02040204020203" pitchFamily="34" charset="0"/>
            </a:endParaRPr>
          </a:p>
        </p:txBody>
      </p:sp>
      <p:pic>
        <p:nvPicPr>
          <p:cNvPr id="5" name="Picture 4">
            <a:extLst>
              <a:ext uri="{FF2B5EF4-FFF2-40B4-BE49-F238E27FC236}">
                <a16:creationId xmlns:a16="http://schemas.microsoft.com/office/drawing/2014/main" id="{E72A4F09-3D6D-FDCD-43D7-BA8865210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14" y="0"/>
            <a:ext cx="6911686" cy="6858000"/>
          </a:xfrm>
          <a:prstGeom prst="rect">
            <a:avLst/>
          </a:prstGeom>
        </p:spPr>
      </p:pic>
      <p:sp>
        <p:nvSpPr>
          <p:cNvPr id="7" name="TextBox 6">
            <a:extLst>
              <a:ext uri="{FF2B5EF4-FFF2-40B4-BE49-F238E27FC236}">
                <a16:creationId xmlns:a16="http://schemas.microsoft.com/office/drawing/2014/main" id="{A7EE5F0D-6819-B7F1-2700-C27633C4F961}"/>
              </a:ext>
            </a:extLst>
          </p:cNvPr>
          <p:cNvSpPr txBox="1"/>
          <p:nvPr/>
        </p:nvSpPr>
        <p:spPr>
          <a:xfrm>
            <a:off x="1153995" y="2678422"/>
            <a:ext cx="3323932" cy="738664"/>
          </a:xfrm>
          <a:prstGeom prst="rect">
            <a:avLst/>
          </a:prstGeom>
          <a:noFill/>
        </p:spPr>
        <p:txBody>
          <a:bodyPr wrap="square" lIns="0" tIns="0" rIns="0" bIns="0" rtlCol="0">
            <a:spAutoFit/>
          </a:bodyPr>
          <a:lstStyle/>
          <a:p>
            <a:pPr algn="l"/>
            <a:r>
              <a:rPr lang="en-US" sz="4800" dirty="0">
                <a:latin typeface="Segoe UI Black" panose="020B0A02040204020203" pitchFamily="34" charset="0"/>
                <a:ea typeface="Segoe UI Black" panose="020B0A02040204020203" pitchFamily="34" charset="0"/>
              </a:rPr>
              <a:t>Execution</a:t>
            </a:r>
          </a:p>
        </p:txBody>
      </p:sp>
      <p:sp>
        <p:nvSpPr>
          <p:cNvPr id="8" name="Rectangle 7">
            <a:extLst>
              <a:ext uri="{FF2B5EF4-FFF2-40B4-BE49-F238E27FC236}">
                <a16:creationId xmlns:a16="http://schemas.microsoft.com/office/drawing/2014/main" id="{1006F57E-A11B-AC4C-1030-A01B926321F5}"/>
              </a:ext>
            </a:extLst>
          </p:cNvPr>
          <p:cNvSpPr/>
          <p:nvPr/>
        </p:nvSpPr>
        <p:spPr>
          <a:xfrm>
            <a:off x="1153995" y="3515820"/>
            <a:ext cx="1096942" cy="12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16085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1F906-424A-6074-DE95-791BE4D66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6" y="660868"/>
            <a:ext cx="6043184" cy="5166808"/>
          </a:xfrm>
          <a:prstGeom prst="rect">
            <a:avLst/>
          </a:prstGeom>
        </p:spPr>
      </p:pic>
      <p:pic>
        <p:nvPicPr>
          <p:cNvPr id="5" name="Picture 4">
            <a:extLst>
              <a:ext uri="{FF2B5EF4-FFF2-40B4-BE49-F238E27FC236}">
                <a16:creationId xmlns:a16="http://schemas.microsoft.com/office/drawing/2014/main" id="{5B0A49CF-5277-58CB-021C-E6BF5BC63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816" y="668489"/>
            <a:ext cx="6043184" cy="5159187"/>
          </a:xfrm>
          <a:prstGeom prst="rect">
            <a:avLst/>
          </a:prstGeom>
        </p:spPr>
      </p:pic>
      <p:sp>
        <p:nvSpPr>
          <p:cNvPr id="6" name="TextBox 5">
            <a:extLst>
              <a:ext uri="{FF2B5EF4-FFF2-40B4-BE49-F238E27FC236}">
                <a16:creationId xmlns:a16="http://schemas.microsoft.com/office/drawing/2014/main" id="{A79A86B7-B14C-34B9-479A-1872883BB49A}"/>
              </a:ext>
            </a:extLst>
          </p:cNvPr>
          <p:cNvSpPr txBox="1"/>
          <p:nvPr/>
        </p:nvSpPr>
        <p:spPr>
          <a:xfrm>
            <a:off x="147782" y="249381"/>
            <a:ext cx="6881091" cy="307777"/>
          </a:xfrm>
          <a:prstGeom prst="rect">
            <a:avLst/>
          </a:prstGeom>
          <a:noFill/>
        </p:spPr>
        <p:txBody>
          <a:bodyPr wrap="square" lIns="0" tIns="0" rIns="0" bIns="0" rtlCol="0">
            <a:spAutoFit/>
          </a:bodyPr>
          <a:lstStyle/>
          <a:p>
            <a:pPr algn="l"/>
            <a:r>
              <a:rPr lang="en-IN" sz="2000" dirty="0">
                <a:latin typeface="Segoe UI Black" panose="020B0A02040204020203" pitchFamily="34" charset="0"/>
                <a:ea typeface="Segoe UI Black" panose="020B0A02040204020203" pitchFamily="34" charset="0"/>
              </a:rPr>
              <a:t>EXECUTING </a:t>
            </a:r>
            <a:r>
              <a:rPr lang="en-IN" sz="2000" dirty="0" err="1">
                <a:latin typeface="Segoe UI Black" panose="020B0A02040204020203" pitchFamily="34" charset="0"/>
                <a:ea typeface="Segoe UI Black" panose="020B0A02040204020203" pitchFamily="34" charset="0"/>
              </a:rPr>
              <a:t>Stable.tcl</a:t>
            </a:r>
            <a:r>
              <a:rPr lang="en-IN" sz="2000" dirty="0">
                <a:latin typeface="Segoe UI Black" panose="020B0A02040204020203" pitchFamily="34" charset="0"/>
                <a:ea typeface="Segoe UI Black" panose="020B0A02040204020203" pitchFamily="34" charset="0"/>
              </a:rPr>
              <a:t> IN TERMINAL</a:t>
            </a:r>
          </a:p>
        </p:txBody>
      </p:sp>
      <p:sp>
        <p:nvSpPr>
          <p:cNvPr id="7" name="TextBox 6">
            <a:extLst>
              <a:ext uri="{FF2B5EF4-FFF2-40B4-BE49-F238E27FC236}">
                <a16:creationId xmlns:a16="http://schemas.microsoft.com/office/drawing/2014/main" id="{50FF2693-71C0-72E5-8109-E18FA577D094}"/>
              </a:ext>
            </a:extLst>
          </p:cNvPr>
          <p:cNvSpPr txBox="1"/>
          <p:nvPr/>
        </p:nvSpPr>
        <p:spPr>
          <a:xfrm>
            <a:off x="147782" y="5869955"/>
            <a:ext cx="84050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18</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spTree>
    <p:extLst>
      <p:ext uri="{BB962C8B-B14F-4D97-AF65-F5344CB8AC3E}">
        <p14:creationId xmlns:p14="http://schemas.microsoft.com/office/powerpoint/2010/main" val="1339149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5D2037-8C9F-3E62-BB45-C547B1548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5" y="642396"/>
            <a:ext cx="6058425" cy="5166808"/>
          </a:xfrm>
          <a:prstGeom prst="rect">
            <a:avLst/>
          </a:prstGeom>
        </p:spPr>
      </p:pic>
      <p:pic>
        <p:nvPicPr>
          <p:cNvPr id="5" name="Picture 4">
            <a:extLst>
              <a:ext uri="{FF2B5EF4-FFF2-40B4-BE49-F238E27FC236}">
                <a16:creationId xmlns:a16="http://schemas.microsoft.com/office/drawing/2014/main" id="{248A35DD-670C-1D19-FE22-AD11EF509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724" y="703362"/>
            <a:ext cx="6012701" cy="5105842"/>
          </a:xfrm>
          <a:prstGeom prst="rect">
            <a:avLst/>
          </a:prstGeom>
        </p:spPr>
      </p:pic>
      <p:sp>
        <p:nvSpPr>
          <p:cNvPr id="6" name="TextBox 5">
            <a:extLst>
              <a:ext uri="{FF2B5EF4-FFF2-40B4-BE49-F238E27FC236}">
                <a16:creationId xmlns:a16="http://schemas.microsoft.com/office/drawing/2014/main" id="{A8FA2028-8185-6CFE-6C7C-D551DCBEA18C}"/>
              </a:ext>
            </a:extLst>
          </p:cNvPr>
          <p:cNvSpPr txBox="1"/>
          <p:nvPr/>
        </p:nvSpPr>
        <p:spPr>
          <a:xfrm>
            <a:off x="5181600" y="212436"/>
            <a:ext cx="2946400" cy="307777"/>
          </a:xfrm>
          <a:prstGeom prst="rect">
            <a:avLst/>
          </a:prstGeom>
          <a:noFill/>
        </p:spPr>
        <p:txBody>
          <a:bodyPr wrap="square" lIns="0" tIns="0" rIns="0" bIns="0" rtlCol="0">
            <a:spAutoFit/>
          </a:bodyPr>
          <a:lstStyle/>
          <a:p>
            <a:pPr algn="l"/>
            <a:r>
              <a:rPr lang="en-IN" sz="2000" dirty="0">
                <a:latin typeface="Segoe UI Black" panose="020B0A02040204020203" pitchFamily="34" charset="0"/>
                <a:ea typeface="Segoe UI Black" panose="020B0A02040204020203" pitchFamily="34" charset="0"/>
              </a:rPr>
              <a:t>Stable.tr files</a:t>
            </a:r>
          </a:p>
        </p:txBody>
      </p:sp>
      <p:sp>
        <p:nvSpPr>
          <p:cNvPr id="7" name="TextBox 6">
            <a:extLst>
              <a:ext uri="{FF2B5EF4-FFF2-40B4-BE49-F238E27FC236}">
                <a16:creationId xmlns:a16="http://schemas.microsoft.com/office/drawing/2014/main" id="{7144CE54-E5E1-48BC-3876-8EAEFC1AFC43}"/>
              </a:ext>
            </a:extLst>
          </p:cNvPr>
          <p:cNvSpPr txBox="1"/>
          <p:nvPr/>
        </p:nvSpPr>
        <p:spPr>
          <a:xfrm>
            <a:off x="258618" y="5931387"/>
            <a:ext cx="766618" cy="1477328"/>
          </a:xfrm>
          <a:prstGeom prst="rect">
            <a:avLst/>
          </a:prstGeom>
          <a:noFill/>
        </p:spPr>
        <p:txBody>
          <a:bodyPr wrap="square" lIns="0" tIns="0" rIns="0" bIns="0" rtlCol="0">
            <a:spAutoFit/>
          </a:bodyPr>
          <a:lstStyle/>
          <a:p>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19</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l"/>
            <a:endParaRPr lang="en-IN" sz="48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52734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E65F4A-2E82-8527-4361-679DFB492EDC}"/>
              </a:ext>
            </a:extLst>
          </p:cNvPr>
          <p:cNvSpPr txBox="1"/>
          <p:nvPr/>
        </p:nvSpPr>
        <p:spPr>
          <a:xfrm>
            <a:off x="295564" y="452581"/>
            <a:ext cx="11757891" cy="4924425"/>
          </a:xfrm>
          <a:prstGeom prst="rect">
            <a:avLst/>
          </a:prstGeom>
          <a:noFill/>
        </p:spPr>
        <p:txBody>
          <a:bodyPr wrap="square" lIns="0" tIns="0" rIns="0" bIns="0" rtlCol="0">
            <a:spAutoFit/>
          </a:bodyPr>
          <a:lstStyle/>
          <a:p>
            <a:pPr algn="l"/>
            <a:r>
              <a:rPr lang="en-US" sz="2000" dirty="0">
                <a:latin typeface="Segoe UI Black" panose="020B0A02040204020203" pitchFamily="34" charset="0"/>
                <a:ea typeface="Segoe UI Black" panose="020B0A02040204020203" pitchFamily="34" charset="0"/>
              </a:rPr>
              <a:t>PROJECT TITTLE:</a:t>
            </a:r>
            <a:r>
              <a:rPr lang="en-US" sz="2000" dirty="0">
                <a:latin typeface="Berlin Sans FB" panose="020E0602020502020306" pitchFamily="34" charset="0"/>
              </a:rPr>
              <a:t> </a:t>
            </a:r>
            <a:r>
              <a:rPr lang="en-US" sz="2000" b="0" dirty="0">
                <a:solidFill>
                  <a:schemeClr val="tx1"/>
                </a:solidFill>
                <a:effectLst/>
                <a:latin typeface="Berlin Sans FB" panose="020E0602020502020306" pitchFamily="34" charset="0"/>
              </a:rPr>
              <a:t>Dos attack using NS2 tool</a:t>
            </a:r>
            <a:br>
              <a:rPr lang="en-US" sz="2000" b="0" dirty="0">
                <a:solidFill>
                  <a:schemeClr val="tx1"/>
                </a:solidFill>
                <a:effectLst/>
                <a:latin typeface="Berlin Sans FB" panose="020E0602020502020306" pitchFamily="34" charset="0"/>
              </a:rPr>
            </a:br>
            <a:br>
              <a:rPr lang="en-US" sz="2000" b="0" dirty="0">
                <a:solidFill>
                  <a:schemeClr val="tx1"/>
                </a:solidFill>
                <a:latin typeface="Berlin Sans FB" panose="020E0602020502020306" pitchFamily="34" charset="0"/>
              </a:rPr>
            </a:br>
            <a:r>
              <a:rPr lang="en-US" sz="2000" dirty="0">
                <a:latin typeface="Segoe UI Black" panose="020B0A02040204020203" pitchFamily="34" charset="0"/>
                <a:ea typeface="Segoe UI Black" panose="020B0A02040204020203" pitchFamily="34" charset="0"/>
              </a:rPr>
              <a:t>PROBLEM STATEMENT: </a:t>
            </a:r>
            <a:r>
              <a:rPr lang="en-US" sz="2000" b="0" dirty="0">
                <a:solidFill>
                  <a:schemeClr val="tx1"/>
                </a:solidFill>
                <a:effectLst/>
                <a:latin typeface="Berlin Sans FB" panose="020E0602020502020306" pitchFamily="34" charset="0"/>
              </a:rPr>
              <a:t>The objective of this project is to simulate and analyze the effects of a Denial-of-Service (DOS) attack on a network using the NS2 tool. The project involves installing NS2 on Ubuntu or any Linux operating system, creating a network topology using the </a:t>
            </a:r>
            <a:r>
              <a:rPr lang="en-US" sz="2000" b="0" dirty="0" err="1">
                <a:solidFill>
                  <a:schemeClr val="tx1"/>
                </a:solidFill>
                <a:effectLst/>
                <a:latin typeface="Berlin Sans FB" panose="020E0602020502020306" pitchFamily="34" charset="0"/>
              </a:rPr>
              <a:t>Tcl</a:t>
            </a:r>
            <a:r>
              <a:rPr lang="en-US" sz="2000" b="0" dirty="0">
                <a:solidFill>
                  <a:schemeClr val="tx1"/>
                </a:solidFill>
                <a:effectLst/>
                <a:latin typeface="Berlin Sans FB" panose="020E0602020502020306" pitchFamily="34" charset="0"/>
              </a:rPr>
              <a:t> language, and executing a DOS attack simulation. The simulation aims to emulate the impact of a DOS attack on network performance, network packet loss, and latency.</a:t>
            </a:r>
            <a:br>
              <a:rPr lang="en-US" sz="2000" b="0" dirty="0">
                <a:solidFill>
                  <a:schemeClr val="tx1"/>
                </a:solidFill>
                <a:effectLst/>
                <a:latin typeface="Berlin Sans FB" panose="020E0602020502020306" pitchFamily="34" charset="0"/>
              </a:rPr>
            </a:br>
            <a:br>
              <a:rPr lang="en-US" sz="2000" b="0" dirty="0">
                <a:solidFill>
                  <a:schemeClr val="tx1"/>
                </a:solidFill>
                <a:effectLst/>
                <a:latin typeface="Berlin Sans FB" panose="020E0602020502020306" pitchFamily="34" charset="0"/>
              </a:rPr>
            </a:br>
            <a:r>
              <a:rPr lang="en-US" sz="2000" b="0" dirty="0">
                <a:solidFill>
                  <a:schemeClr val="tx1"/>
                </a:solidFill>
                <a:effectLst/>
                <a:latin typeface="Berlin Sans FB" panose="020E0602020502020306" pitchFamily="34" charset="0"/>
              </a:rPr>
              <a:t>The main problem to address in this project is to design and implement an efficient simulation environment that accurately models a DOS attack and its consequences on a network. The simulation should replicate various types of DOS attacks, such as TCP SYN flood, ICMP flood, or UDP flood attacks, and measure their impact on network resources.</a:t>
            </a:r>
            <a:br>
              <a:rPr lang="en-US" sz="2000" b="0" dirty="0">
                <a:solidFill>
                  <a:schemeClr val="tx1"/>
                </a:solidFill>
                <a:effectLst/>
                <a:latin typeface="Berlin Sans FB" panose="020E0602020502020306" pitchFamily="34" charset="0"/>
              </a:rPr>
            </a:br>
            <a:br>
              <a:rPr lang="en-US" sz="2000" b="0" dirty="0">
                <a:solidFill>
                  <a:schemeClr val="tx1"/>
                </a:solidFill>
                <a:effectLst/>
                <a:latin typeface="Berlin Sans FB" panose="020E0602020502020306" pitchFamily="34" charset="0"/>
              </a:rPr>
            </a:br>
            <a:r>
              <a:rPr lang="en-US" sz="2000" b="0" dirty="0">
                <a:solidFill>
                  <a:schemeClr val="tx1"/>
                </a:solidFill>
                <a:effectLst/>
                <a:latin typeface="Berlin Sans FB" panose="020E0602020502020306" pitchFamily="34" charset="0"/>
              </a:rPr>
              <a:t>The project will require developing or utilizing existing NS2 scripts to configure the network topology, simulate the DOS attack, and record the output data obtained during the simulation. The output data will be stored in a file for subsequent analysis</a:t>
            </a:r>
            <a:endParaRPr lang="en-US" sz="2000" dirty="0">
              <a:latin typeface="Berlin Sans FB" panose="020E0602020502020306" pitchFamily="34" charset="0"/>
              <a:ea typeface="Segoe UI Black" panose="020B0A02040204020203" pitchFamily="34" charset="0"/>
            </a:endParaRPr>
          </a:p>
        </p:txBody>
      </p:sp>
      <p:sp>
        <p:nvSpPr>
          <p:cNvPr id="5" name="TextBox 4">
            <a:extLst>
              <a:ext uri="{FF2B5EF4-FFF2-40B4-BE49-F238E27FC236}">
                <a16:creationId xmlns:a16="http://schemas.microsoft.com/office/drawing/2014/main" id="{5AD78D9A-B2EA-6A30-10C7-824DC057EA63}"/>
              </a:ext>
            </a:extLst>
          </p:cNvPr>
          <p:cNvSpPr txBox="1"/>
          <p:nvPr/>
        </p:nvSpPr>
        <p:spPr>
          <a:xfrm>
            <a:off x="378691" y="5534024"/>
            <a:ext cx="692728" cy="1477328"/>
          </a:xfrm>
          <a:prstGeom prst="rect">
            <a:avLst/>
          </a:prstGeom>
          <a:noFill/>
        </p:spPr>
        <p:txBody>
          <a:bodyPr wrap="square" lIns="0" tIns="0" rIns="0" bIns="0" rtlCol="0">
            <a:spAutoFit/>
          </a:bodyPr>
          <a:lstStyle/>
          <a:p>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02</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l"/>
            <a:endParaRPr lang="en-US" sz="48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027004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0A6800-A65D-8D67-0F83-CF7A94A27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4" y="607066"/>
            <a:ext cx="6073666" cy="5182049"/>
          </a:xfrm>
          <a:prstGeom prst="rect">
            <a:avLst/>
          </a:prstGeom>
        </p:spPr>
      </p:pic>
      <p:sp>
        <p:nvSpPr>
          <p:cNvPr id="6" name="TextBox 5">
            <a:extLst>
              <a:ext uri="{FF2B5EF4-FFF2-40B4-BE49-F238E27FC236}">
                <a16:creationId xmlns:a16="http://schemas.microsoft.com/office/drawing/2014/main" id="{1E0C5CFC-DE74-42B0-5BE7-A9BC33082220}"/>
              </a:ext>
            </a:extLst>
          </p:cNvPr>
          <p:cNvSpPr txBox="1"/>
          <p:nvPr/>
        </p:nvSpPr>
        <p:spPr>
          <a:xfrm>
            <a:off x="286327" y="5881602"/>
            <a:ext cx="960582"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20</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F77A2C49-8951-A8CA-7D90-DEB346EE76BA}"/>
              </a:ext>
            </a:extLst>
          </p:cNvPr>
          <p:cNvSpPr txBox="1"/>
          <p:nvPr/>
        </p:nvSpPr>
        <p:spPr>
          <a:xfrm flipH="1">
            <a:off x="92428" y="253045"/>
            <a:ext cx="5514044" cy="307777"/>
          </a:xfrm>
          <a:prstGeom prst="rect">
            <a:avLst/>
          </a:prstGeom>
          <a:noFill/>
        </p:spPr>
        <p:txBody>
          <a:bodyPr wrap="square" lIns="0" tIns="0" rIns="0" bIns="0" rtlCol="0">
            <a:spAutoFit/>
          </a:bodyPr>
          <a:lstStyle/>
          <a:p>
            <a:pPr algn="l"/>
            <a:r>
              <a:rPr lang="en-IN" sz="2000" dirty="0">
                <a:latin typeface="Segoe UI Black" panose="020B0A02040204020203" pitchFamily="34" charset="0"/>
                <a:ea typeface="Segoe UI Black" panose="020B0A02040204020203" pitchFamily="34" charset="0"/>
              </a:rPr>
              <a:t>EXECUTING </a:t>
            </a:r>
            <a:r>
              <a:rPr lang="en-IN" sz="2000" dirty="0" err="1">
                <a:latin typeface="Segoe UI Black" panose="020B0A02040204020203" pitchFamily="34" charset="0"/>
                <a:ea typeface="Segoe UI Black" panose="020B0A02040204020203" pitchFamily="34" charset="0"/>
              </a:rPr>
              <a:t>dos.tcl</a:t>
            </a:r>
            <a:r>
              <a:rPr lang="en-IN" sz="2000" dirty="0">
                <a:latin typeface="Segoe UI Black" panose="020B0A02040204020203" pitchFamily="34" charset="0"/>
                <a:ea typeface="Segoe UI Black" panose="020B0A02040204020203" pitchFamily="34" charset="0"/>
              </a:rPr>
              <a:t> IN TERMINAL</a:t>
            </a:r>
          </a:p>
        </p:txBody>
      </p:sp>
      <p:pic>
        <p:nvPicPr>
          <p:cNvPr id="11" name="Picture 10">
            <a:extLst>
              <a:ext uri="{FF2B5EF4-FFF2-40B4-BE49-F238E27FC236}">
                <a16:creationId xmlns:a16="http://schemas.microsoft.com/office/drawing/2014/main" id="{FD95D20E-016B-ABA0-727F-614C61385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437" y="607066"/>
            <a:ext cx="6035563" cy="5182049"/>
          </a:xfrm>
          <a:prstGeom prst="rect">
            <a:avLst/>
          </a:prstGeom>
        </p:spPr>
      </p:pic>
    </p:spTree>
    <p:extLst>
      <p:ext uri="{BB962C8B-B14F-4D97-AF65-F5344CB8AC3E}">
        <p14:creationId xmlns:p14="http://schemas.microsoft.com/office/powerpoint/2010/main" val="1350478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31BFA-2F93-53EE-4DC6-82C2C5DAD44F}"/>
              </a:ext>
            </a:extLst>
          </p:cNvPr>
          <p:cNvSpPr txBox="1"/>
          <p:nvPr/>
        </p:nvSpPr>
        <p:spPr>
          <a:xfrm>
            <a:off x="323272" y="5782074"/>
            <a:ext cx="1182254" cy="1477328"/>
          </a:xfrm>
          <a:prstGeom prst="rect">
            <a:avLst/>
          </a:prstGeom>
          <a:noFill/>
        </p:spPr>
        <p:txBody>
          <a:bodyPr wrap="square" lIns="0" tIns="0" rIns="0" bIns="0" rtlCol="0">
            <a:spAutoFit/>
          </a:bodyPr>
          <a:lstStyle/>
          <a:p>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21</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l"/>
            <a:endParaRPr lang="en-IN" sz="4800" dirty="0">
              <a:latin typeface="Segoe UI Black" panose="020B0A02040204020203" pitchFamily="34" charset="0"/>
              <a:ea typeface="Segoe UI Black" panose="020B0A02040204020203" pitchFamily="34" charset="0"/>
            </a:endParaRPr>
          </a:p>
        </p:txBody>
      </p:sp>
      <p:pic>
        <p:nvPicPr>
          <p:cNvPr id="4" name="Picture 3">
            <a:extLst>
              <a:ext uri="{FF2B5EF4-FFF2-40B4-BE49-F238E27FC236}">
                <a16:creationId xmlns:a16="http://schemas.microsoft.com/office/drawing/2014/main" id="{4822DB64-8F1E-55CE-3CD7-0AF43CD86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5266"/>
            <a:ext cx="6050804" cy="5128704"/>
          </a:xfrm>
          <a:prstGeom prst="rect">
            <a:avLst/>
          </a:prstGeom>
        </p:spPr>
      </p:pic>
      <p:pic>
        <p:nvPicPr>
          <p:cNvPr id="6" name="Picture 5">
            <a:extLst>
              <a:ext uri="{FF2B5EF4-FFF2-40B4-BE49-F238E27FC236}">
                <a16:creationId xmlns:a16="http://schemas.microsoft.com/office/drawing/2014/main" id="{30635FDA-9D9C-4BB1-E1C1-9C6461755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954" y="615266"/>
            <a:ext cx="6066046" cy="5166808"/>
          </a:xfrm>
          <a:prstGeom prst="rect">
            <a:avLst/>
          </a:prstGeom>
        </p:spPr>
      </p:pic>
      <p:sp>
        <p:nvSpPr>
          <p:cNvPr id="7" name="TextBox 6">
            <a:extLst>
              <a:ext uri="{FF2B5EF4-FFF2-40B4-BE49-F238E27FC236}">
                <a16:creationId xmlns:a16="http://schemas.microsoft.com/office/drawing/2014/main" id="{B9AD7727-6FCD-39E4-DD66-FB48D122C4FC}"/>
              </a:ext>
            </a:extLst>
          </p:cNvPr>
          <p:cNvSpPr txBox="1"/>
          <p:nvPr/>
        </p:nvSpPr>
        <p:spPr>
          <a:xfrm>
            <a:off x="5163128" y="157019"/>
            <a:ext cx="3278909" cy="307777"/>
          </a:xfrm>
          <a:prstGeom prst="rect">
            <a:avLst/>
          </a:prstGeom>
          <a:noFill/>
        </p:spPr>
        <p:txBody>
          <a:bodyPr wrap="square" lIns="0" tIns="0" rIns="0" bIns="0" rtlCol="0">
            <a:spAutoFit/>
          </a:bodyPr>
          <a:lstStyle/>
          <a:p>
            <a:pPr algn="l"/>
            <a:r>
              <a:rPr lang="en-IN" sz="2000" dirty="0">
                <a:latin typeface="Segoe UI Black" panose="020B0A02040204020203" pitchFamily="34" charset="0"/>
                <a:ea typeface="Segoe UI Black" panose="020B0A02040204020203" pitchFamily="34" charset="0"/>
              </a:rPr>
              <a:t>Dos.tr files</a:t>
            </a:r>
          </a:p>
        </p:txBody>
      </p:sp>
    </p:spTree>
    <p:extLst>
      <p:ext uri="{BB962C8B-B14F-4D97-AF65-F5344CB8AC3E}">
        <p14:creationId xmlns:p14="http://schemas.microsoft.com/office/powerpoint/2010/main" val="1944321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FDAE20-3228-735B-001C-2D4600B1EFEA}"/>
              </a:ext>
            </a:extLst>
          </p:cNvPr>
          <p:cNvSpPr txBox="1"/>
          <p:nvPr/>
        </p:nvSpPr>
        <p:spPr>
          <a:xfrm>
            <a:off x="5130800" y="403499"/>
            <a:ext cx="3639127" cy="553998"/>
          </a:xfrm>
          <a:prstGeom prst="rect">
            <a:avLst/>
          </a:prstGeom>
          <a:noFill/>
        </p:spPr>
        <p:txBody>
          <a:bodyPr wrap="square" lIns="0" tIns="0" rIns="0" bIns="0" rtlCol="0">
            <a:spAutoFit/>
          </a:bodyPr>
          <a:lstStyle/>
          <a:p>
            <a:pPr algn="l"/>
            <a:r>
              <a:rPr lang="en-US" sz="3600" dirty="0">
                <a:latin typeface="Segoe UI Black" panose="020B0A02040204020203" pitchFamily="34" charset="0"/>
                <a:ea typeface="Segoe UI Black" panose="020B0A02040204020203" pitchFamily="34" charset="0"/>
              </a:rPr>
              <a:t>Results</a:t>
            </a:r>
          </a:p>
        </p:txBody>
      </p:sp>
      <p:sp>
        <p:nvSpPr>
          <p:cNvPr id="4" name="TextBox 3">
            <a:extLst>
              <a:ext uri="{FF2B5EF4-FFF2-40B4-BE49-F238E27FC236}">
                <a16:creationId xmlns:a16="http://schemas.microsoft.com/office/drawing/2014/main" id="{70683546-9C08-E63A-93A3-C0B6FA006862}"/>
              </a:ext>
            </a:extLst>
          </p:cNvPr>
          <p:cNvSpPr txBox="1"/>
          <p:nvPr/>
        </p:nvSpPr>
        <p:spPr>
          <a:xfrm>
            <a:off x="512618" y="1283855"/>
            <a:ext cx="11383818" cy="461664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Berlin Sans FB" panose="020E0602020502020306" pitchFamily="34" charset="0"/>
              </a:rPr>
              <a:t>The DOS attack simulation using the NS2 tool revealed the following key findings:</a:t>
            </a:r>
          </a:p>
          <a:p>
            <a:pPr marL="452628" indent="-342900">
              <a:buFont typeface="Arial" panose="020B0604020202020204" pitchFamily="34" charset="0"/>
              <a:buChar char="•"/>
            </a:pPr>
            <a:r>
              <a:rPr lang="en-US" sz="2000" dirty="0">
                <a:latin typeface="Berlin Sans FB" panose="020E0602020502020306" pitchFamily="34" charset="0"/>
              </a:rPr>
              <a:t>Impact on Network Performance:</a:t>
            </a:r>
          </a:p>
          <a:p>
            <a:pPr marL="1257300" lvl="2" indent="-342900">
              <a:buFont typeface="Arial" panose="020B0604020202020204" pitchFamily="34" charset="0"/>
              <a:buChar char="•"/>
            </a:pPr>
            <a:r>
              <a:rPr lang="en-US" sz="2000" dirty="0">
                <a:latin typeface="Berlin Sans FB" panose="020E0602020502020306" pitchFamily="34" charset="0"/>
              </a:rPr>
              <a:t>Network Congestion: The attack led to increased congestion levels, resulting in packet loss and higher latency.</a:t>
            </a:r>
          </a:p>
          <a:p>
            <a:pPr marL="1257300" lvl="2" indent="-342900">
              <a:buFont typeface="Arial" panose="020B0604020202020204" pitchFamily="34" charset="0"/>
              <a:buChar char="•"/>
            </a:pPr>
            <a:r>
              <a:rPr lang="en-US" sz="2000" dirty="0">
                <a:latin typeface="Berlin Sans FB" panose="020E0602020502020306" pitchFamily="34" charset="0"/>
              </a:rPr>
              <a:t>Packet Loss: The victim node experienced a significant packet loss rate due to the overwhelming SYN packets.</a:t>
            </a:r>
          </a:p>
          <a:p>
            <a:pPr marL="1257300" lvl="2" indent="-342900">
              <a:buFont typeface="Arial" panose="020B0604020202020204" pitchFamily="34" charset="0"/>
              <a:buChar char="•"/>
            </a:pPr>
            <a:r>
              <a:rPr lang="en-US" sz="2000" dirty="0">
                <a:latin typeface="Berlin Sans FB" panose="020E0602020502020306" pitchFamily="34" charset="0"/>
              </a:rPr>
              <a:t>Latency: Average latency increased as the network became congested, causing delayed packet delivery.</a:t>
            </a:r>
          </a:p>
          <a:p>
            <a:pPr marL="342900" indent="-342900">
              <a:buFont typeface="Arial" panose="020B0604020202020204" pitchFamily="34" charset="0"/>
              <a:buChar char="•"/>
            </a:pPr>
            <a:r>
              <a:rPr lang="en-US" sz="2000" dirty="0">
                <a:latin typeface="Berlin Sans FB" panose="020E0602020502020306" pitchFamily="34" charset="0"/>
              </a:rPr>
              <a:t>Attack Intensity:</a:t>
            </a:r>
          </a:p>
          <a:p>
            <a:pPr marL="1714500" lvl="3" indent="-342900">
              <a:buFont typeface="Arial" panose="020B0604020202020204" pitchFamily="34" charset="0"/>
              <a:buChar char="•"/>
            </a:pPr>
            <a:r>
              <a:rPr lang="en-US" sz="2000" dirty="0">
                <a:latin typeface="Berlin Sans FB" panose="020E0602020502020306" pitchFamily="34" charset="0"/>
              </a:rPr>
              <a:t>The attack rate of 1000 packets per second proved highly effective in overwhelming the victim node.</a:t>
            </a:r>
          </a:p>
          <a:p>
            <a:pPr marL="1714500" lvl="3" indent="-342900">
              <a:buFont typeface="Arial" panose="020B0604020202020204" pitchFamily="34" charset="0"/>
              <a:buChar char="•"/>
            </a:pPr>
            <a:r>
              <a:rPr lang="en-US" sz="2000" dirty="0">
                <a:latin typeface="Berlin Sans FB" panose="020E0602020502020306" pitchFamily="34" charset="0"/>
              </a:rPr>
              <a:t>Higher attack rates could result in more severe network degradation and complete service unavailability.</a:t>
            </a:r>
          </a:p>
          <a:p>
            <a:pPr marL="2628900" lvl="5" indent="-342900">
              <a:buFont typeface="Arial" panose="020B0604020202020204" pitchFamily="34" charset="0"/>
              <a:buChar char="•"/>
            </a:pPr>
            <a:endParaRPr lang="en-US" sz="2000" dirty="0">
              <a:latin typeface="Berlin Sans FB" panose="020E0602020502020306" pitchFamily="34" charset="0"/>
            </a:endParaRPr>
          </a:p>
          <a:p>
            <a:pPr marL="342900" indent="-342900" algn="l">
              <a:buFont typeface="Arial" panose="020B0604020202020204" pitchFamily="34" charset="0"/>
              <a:buChar char="•"/>
            </a:pPr>
            <a:endParaRPr lang="en-US" sz="2000" dirty="0">
              <a:latin typeface="Berlin Sans FB" panose="020E0602020502020306"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61DC0492-B661-DD13-C880-054B0D60CD70}"/>
              </a:ext>
            </a:extLst>
          </p:cNvPr>
          <p:cNvSpPr txBox="1"/>
          <p:nvPr/>
        </p:nvSpPr>
        <p:spPr>
          <a:xfrm>
            <a:off x="512618" y="5791199"/>
            <a:ext cx="1173018" cy="1477328"/>
          </a:xfrm>
          <a:prstGeom prst="rect">
            <a:avLst/>
          </a:prstGeom>
          <a:noFill/>
        </p:spPr>
        <p:txBody>
          <a:bodyPr wrap="square" lIns="0" tIns="0" rIns="0" bIns="0" rtlCol="0">
            <a:spAutoFit/>
          </a:bodyPr>
          <a:lstStyle/>
          <a:p>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22</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l"/>
            <a:endParaRPr lang="en-IN" sz="48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48215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DC1FB5-5779-4137-B565-6DECA4B52AEC}"/>
              </a:ext>
            </a:extLst>
          </p:cNvPr>
          <p:cNvSpPr txBox="1"/>
          <p:nvPr/>
        </p:nvSpPr>
        <p:spPr>
          <a:xfrm>
            <a:off x="669636" y="1274564"/>
            <a:ext cx="10852727" cy="430887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a:latin typeface="Berlin Sans FB" panose="020E0602020502020306" pitchFamily="34" charset="0"/>
              </a:rPr>
              <a:t>Defense Mechanisms:</a:t>
            </a:r>
          </a:p>
          <a:p>
            <a:pPr marL="1714500" lvl="3" indent="-342900">
              <a:buFont typeface="Arial" panose="020B0604020202020204" pitchFamily="34" charset="0"/>
              <a:buChar char="•"/>
            </a:pPr>
            <a:r>
              <a:rPr lang="en-US" sz="2000" dirty="0">
                <a:latin typeface="Berlin Sans FB" panose="020E0602020502020306" pitchFamily="34" charset="0"/>
              </a:rPr>
              <a:t>Effective defense measures, such as rate limiting, access controls, and traffic filtering, are essential to mitigate the impact of DOS attacks.</a:t>
            </a:r>
          </a:p>
          <a:p>
            <a:pPr marL="1714500" lvl="3" indent="-342900">
              <a:buFont typeface="Arial" panose="020B0604020202020204" pitchFamily="34" charset="0"/>
              <a:buChar char="•"/>
            </a:pPr>
            <a:r>
              <a:rPr lang="en-US" sz="2000" dirty="0">
                <a:latin typeface="Berlin Sans FB" panose="020E0602020502020306" pitchFamily="34" charset="0"/>
              </a:rPr>
              <a:t>Implementing these measures can reduce packet loss, restore network performance, and protect against future attacks.</a:t>
            </a:r>
          </a:p>
          <a:p>
            <a:pPr marL="342900" indent="-342900">
              <a:buFont typeface="Arial" panose="020B0604020202020204" pitchFamily="34" charset="0"/>
              <a:buChar char="•"/>
            </a:pPr>
            <a:r>
              <a:rPr lang="en-US" sz="2000" dirty="0">
                <a:latin typeface="Berlin Sans FB" panose="020E0602020502020306" pitchFamily="34" charset="0"/>
              </a:rPr>
              <a:t>Anomaly Detection:</a:t>
            </a:r>
          </a:p>
          <a:p>
            <a:pPr marL="1714500" lvl="3" indent="-342900">
              <a:buFont typeface="Arial" panose="020B0604020202020204" pitchFamily="34" charset="0"/>
              <a:buChar char="•"/>
            </a:pPr>
            <a:r>
              <a:rPr lang="en-US" sz="2000" dirty="0">
                <a:latin typeface="Berlin Sans FB" panose="020E0602020502020306" pitchFamily="34" charset="0"/>
              </a:rPr>
              <a:t>Analyzing network traffic patterns and monitoring performance metrics enables the timely detection of abnormal network behavior during DOS attacks.</a:t>
            </a:r>
          </a:p>
          <a:p>
            <a:pPr marL="1714500" lvl="3" indent="-342900">
              <a:buFont typeface="Arial" panose="020B0604020202020204" pitchFamily="34" charset="0"/>
              <a:buChar char="•"/>
            </a:pPr>
            <a:r>
              <a:rPr lang="en-US" sz="2000" dirty="0">
                <a:latin typeface="Berlin Sans FB" panose="020E0602020502020306" pitchFamily="34" charset="0"/>
              </a:rPr>
              <a:t>Proactive anomaly detection aids in swift mitigation and minimizing the impact of DOS attacks.</a:t>
            </a:r>
          </a:p>
          <a:p>
            <a:pPr marL="342900" indent="-342900">
              <a:buFont typeface="Arial" panose="020B0604020202020204" pitchFamily="34" charset="0"/>
              <a:buChar char="•"/>
            </a:pPr>
            <a:r>
              <a:rPr lang="en-US" sz="2000" dirty="0">
                <a:latin typeface="Berlin Sans FB" panose="020E0602020502020306" pitchFamily="34" charset="0"/>
              </a:rPr>
              <a:t>Proactive Response:</a:t>
            </a:r>
          </a:p>
          <a:p>
            <a:pPr marL="1714500" lvl="3" indent="-342900">
              <a:buFont typeface="Arial" panose="020B0604020202020204" pitchFamily="34" charset="0"/>
              <a:buChar char="•"/>
            </a:pPr>
            <a:r>
              <a:rPr lang="en-US" sz="2000" dirty="0">
                <a:latin typeface="Berlin Sans FB" panose="020E0602020502020306" pitchFamily="34" charset="0"/>
              </a:rPr>
              <a:t>Proactive incident response planning and training are crucial to minimize the impact of DOS attacks and ensure efficient recovery.</a:t>
            </a:r>
          </a:p>
          <a:p>
            <a:pPr marL="342900" indent="-342900" algn="l">
              <a:buFont typeface="Arial" panose="020B0604020202020204" pitchFamily="34" charset="0"/>
              <a:buChar char="•"/>
            </a:pPr>
            <a:endParaRPr lang="en-US" sz="2000" dirty="0">
              <a:latin typeface="Berlin Sans FB" panose="020E0602020502020306"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DE234DE4-C091-CCF4-9DBB-67AD93130256}"/>
              </a:ext>
            </a:extLst>
          </p:cNvPr>
          <p:cNvSpPr txBox="1"/>
          <p:nvPr/>
        </p:nvSpPr>
        <p:spPr>
          <a:xfrm>
            <a:off x="554182" y="5763491"/>
            <a:ext cx="932873" cy="1477328"/>
          </a:xfrm>
          <a:prstGeom prst="rect">
            <a:avLst/>
          </a:prstGeom>
          <a:noFill/>
        </p:spPr>
        <p:txBody>
          <a:bodyPr wrap="square" lIns="0" tIns="0" rIns="0" bIns="0" rtlCol="0">
            <a:spAutoFit/>
          </a:bodyPr>
          <a:lstStyle/>
          <a:p>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23</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l"/>
            <a:endParaRPr lang="en-IN" sz="48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899915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74877F-0F45-23F1-D0C3-BF9B3E434A18}"/>
              </a:ext>
            </a:extLst>
          </p:cNvPr>
          <p:cNvSpPr/>
          <p:nvPr/>
        </p:nvSpPr>
        <p:spPr>
          <a:xfrm>
            <a:off x="13854" y="-15495"/>
            <a:ext cx="12192000" cy="6858000"/>
          </a:xfrm>
          <a:prstGeom prst="rect">
            <a:avLst/>
          </a:prstGeom>
          <a:solidFill>
            <a:schemeClr val="tx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38334F08-2D32-77BD-19C3-32CD3858E2BF}"/>
              </a:ext>
            </a:extLst>
          </p:cNvPr>
          <p:cNvSpPr txBox="1"/>
          <p:nvPr/>
        </p:nvSpPr>
        <p:spPr>
          <a:xfrm>
            <a:off x="4987636" y="350982"/>
            <a:ext cx="3870036" cy="738664"/>
          </a:xfrm>
          <a:prstGeom prst="rect">
            <a:avLst/>
          </a:prstGeom>
          <a:noFill/>
        </p:spPr>
        <p:txBody>
          <a:bodyPr wrap="square" lIns="0" tIns="0" rIns="0" bIns="0" rtlCol="0">
            <a:spAutoFit/>
          </a:bodyPr>
          <a:lstStyle/>
          <a:p>
            <a:pPr algn="l"/>
            <a:r>
              <a:rPr lang="en-US" sz="4800" dirty="0">
                <a:solidFill>
                  <a:schemeClr val="bg1"/>
                </a:solidFill>
                <a:latin typeface="Segoe UI Black" panose="020B0A02040204020203" pitchFamily="34" charset="0"/>
                <a:ea typeface="Segoe UI Black" panose="020B0A02040204020203" pitchFamily="34" charset="0"/>
              </a:rPr>
              <a:t>LINKS</a:t>
            </a:r>
          </a:p>
        </p:txBody>
      </p:sp>
      <p:sp>
        <p:nvSpPr>
          <p:cNvPr id="4" name="TextBox 3">
            <a:extLst>
              <a:ext uri="{FF2B5EF4-FFF2-40B4-BE49-F238E27FC236}">
                <a16:creationId xmlns:a16="http://schemas.microsoft.com/office/drawing/2014/main" id="{3E49D0BC-B8A9-230E-52AB-64E0A4229C2F}"/>
              </a:ext>
            </a:extLst>
          </p:cNvPr>
          <p:cNvSpPr txBox="1"/>
          <p:nvPr/>
        </p:nvSpPr>
        <p:spPr>
          <a:xfrm>
            <a:off x="812801" y="1628577"/>
            <a:ext cx="11148291" cy="307777"/>
          </a:xfrm>
          <a:prstGeom prst="rect">
            <a:avLst/>
          </a:prstGeom>
          <a:noFill/>
        </p:spPr>
        <p:txBody>
          <a:bodyPr wrap="square" lIns="0" tIns="0" rIns="0" bIns="0" rtlCol="0">
            <a:spAutoFit/>
          </a:bodyPr>
          <a:lstStyle/>
          <a:p>
            <a:pPr algn="l"/>
            <a:r>
              <a:rPr lang="en-IN" sz="2000" dirty="0">
                <a:solidFill>
                  <a:schemeClr val="bg1"/>
                </a:solidFill>
                <a:latin typeface="Segoe UI Black" panose="020B0A02040204020203" pitchFamily="34" charset="0"/>
                <a:ea typeface="Segoe UI Black" panose="020B0A02040204020203" pitchFamily="34" charset="0"/>
              </a:rPr>
              <a:t>Git hub profile            :</a:t>
            </a:r>
          </a:p>
        </p:txBody>
      </p:sp>
      <p:sp>
        <p:nvSpPr>
          <p:cNvPr id="5" name="TextBox 4">
            <a:extLst>
              <a:ext uri="{FF2B5EF4-FFF2-40B4-BE49-F238E27FC236}">
                <a16:creationId xmlns:a16="http://schemas.microsoft.com/office/drawing/2014/main" id="{FC8D3408-570B-099A-41B5-8CE1A3CEB2D6}"/>
              </a:ext>
            </a:extLst>
          </p:cNvPr>
          <p:cNvSpPr txBox="1"/>
          <p:nvPr/>
        </p:nvSpPr>
        <p:spPr>
          <a:xfrm>
            <a:off x="812801" y="2096655"/>
            <a:ext cx="3611417" cy="307777"/>
          </a:xfrm>
          <a:prstGeom prst="rect">
            <a:avLst/>
          </a:prstGeom>
          <a:noFill/>
        </p:spPr>
        <p:txBody>
          <a:bodyPr wrap="square" lIns="0" tIns="0" rIns="0" bIns="0" rtlCol="0">
            <a:spAutoFit/>
          </a:bodyPr>
          <a:lstStyle/>
          <a:p>
            <a:pPr algn="l"/>
            <a:r>
              <a:rPr lang="en-IN" sz="2000" dirty="0">
                <a:solidFill>
                  <a:schemeClr val="bg1"/>
                </a:solidFill>
                <a:latin typeface="Segoe UI Black" panose="020B0A02040204020203" pitchFamily="34" charset="0"/>
                <a:ea typeface="Segoe UI Black" panose="020B0A02040204020203" pitchFamily="34" charset="0"/>
              </a:rPr>
              <a:t>Git repository              :</a:t>
            </a:r>
          </a:p>
        </p:txBody>
      </p:sp>
      <p:sp>
        <p:nvSpPr>
          <p:cNvPr id="6" name="TextBox 5">
            <a:extLst>
              <a:ext uri="{FF2B5EF4-FFF2-40B4-BE49-F238E27FC236}">
                <a16:creationId xmlns:a16="http://schemas.microsoft.com/office/drawing/2014/main" id="{1A06856C-4A03-BBE2-C827-8ADAB8E8919C}"/>
              </a:ext>
            </a:extLst>
          </p:cNvPr>
          <p:cNvSpPr txBox="1"/>
          <p:nvPr/>
        </p:nvSpPr>
        <p:spPr>
          <a:xfrm>
            <a:off x="812801" y="2947067"/>
            <a:ext cx="3528291" cy="307777"/>
          </a:xfrm>
          <a:prstGeom prst="rect">
            <a:avLst/>
          </a:prstGeom>
          <a:noFill/>
        </p:spPr>
        <p:txBody>
          <a:bodyPr wrap="square" lIns="0" tIns="0" rIns="0" bIns="0" rtlCol="0">
            <a:spAutoFit/>
          </a:bodyPr>
          <a:lstStyle/>
          <a:p>
            <a:pPr algn="l"/>
            <a:r>
              <a:rPr lang="en-IN" sz="2000" b="0" i="0" dirty="0">
                <a:solidFill>
                  <a:schemeClr val="bg1"/>
                </a:solidFill>
                <a:effectLst/>
                <a:latin typeface="Segoe UI Black" panose="020B0A02040204020203" pitchFamily="34" charset="0"/>
                <a:ea typeface="Segoe UI Black" panose="020B0A02040204020203" pitchFamily="34" charset="0"/>
              </a:rPr>
              <a:t>LinkedIn</a:t>
            </a:r>
            <a:r>
              <a:rPr lang="en-IN" sz="2000" dirty="0">
                <a:solidFill>
                  <a:schemeClr val="bg1"/>
                </a:solidFill>
                <a:latin typeface="Segoe UI Black" panose="020B0A02040204020203" pitchFamily="34" charset="0"/>
                <a:ea typeface="Segoe UI Black" panose="020B0A02040204020203" pitchFamily="34" charset="0"/>
              </a:rPr>
              <a:t> profile          :</a:t>
            </a:r>
          </a:p>
        </p:txBody>
      </p:sp>
      <p:sp>
        <p:nvSpPr>
          <p:cNvPr id="7" name="TextBox 6">
            <a:extLst>
              <a:ext uri="{FF2B5EF4-FFF2-40B4-BE49-F238E27FC236}">
                <a16:creationId xmlns:a16="http://schemas.microsoft.com/office/drawing/2014/main" id="{1BE91A0F-3AD5-8AA3-9DBD-531F882F259C}"/>
              </a:ext>
            </a:extLst>
          </p:cNvPr>
          <p:cNvSpPr txBox="1"/>
          <p:nvPr/>
        </p:nvSpPr>
        <p:spPr>
          <a:xfrm>
            <a:off x="812801" y="3671302"/>
            <a:ext cx="4932217" cy="307777"/>
          </a:xfrm>
          <a:prstGeom prst="rect">
            <a:avLst/>
          </a:prstGeom>
          <a:noFill/>
        </p:spPr>
        <p:txBody>
          <a:bodyPr wrap="square" lIns="0" tIns="0" rIns="0" bIns="0" rtlCol="0">
            <a:spAutoFit/>
          </a:bodyPr>
          <a:lstStyle/>
          <a:p>
            <a:pPr algn="l"/>
            <a:r>
              <a:rPr lang="en-IN" sz="2000" dirty="0">
                <a:solidFill>
                  <a:schemeClr val="bg1"/>
                </a:solidFill>
                <a:latin typeface="Segoe UI Black" panose="020B0A02040204020203" pitchFamily="34" charset="0"/>
                <a:ea typeface="Segoe UI Black" panose="020B0A02040204020203" pitchFamily="34" charset="0"/>
              </a:rPr>
              <a:t>IBM </a:t>
            </a:r>
            <a:r>
              <a:rPr lang="en-IN" sz="2000" dirty="0" err="1">
                <a:solidFill>
                  <a:schemeClr val="bg1"/>
                </a:solidFill>
                <a:latin typeface="Segoe UI Black" panose="020B0A02040204020203" pitchFamily="34" charset="0"/>
                <a:ea typeface="Segoe UI Black" panose="020B0A02040204020203" pitchFamily="34" charset="0"/>
              </a:rPr>
              <a:t>SkillBuild</a:t>
            </a:r>
            <a:r>
              <a:rPr lang="en-IN" sz="2000" dirty="0">
                <a:solidFill>
                  <a:schemeClr val="bg1"/>
                </a:solidFill>
                <a:latin typeface="Segoe UI Black" panose="020B0A02040204020203" pitchFamily="34" charset="0"/>
                <a:ea typeface="Segoe UI Black" panose="020B0A02040204020203" pitchFamily="34" charset="0"/>
              </a:rPr>
              <a:t> Profile:</a:t>
            </a:r>
          </a:p>
        </p:txBody>
      </p:sp>
      <p:sp>
        <p:nvSpPr>
          <p:cNvPr id="8" name="TextBox 7">
            <a:extLst>
              <a:ext uri="{FF2B5EF4-FFF2-40B4-BE49-F238E27FC236}">
                <a16:creationId xmlns:a16="http://schemas.microsoft.com/office/drawing/2014/main" id="{4EC7B91F-7076-1039-60FC-BC833E478060}"/>
              </a:ext>
            </a:extLst>
          </p:cNvPr>
          <p:cNvSpPr txBox="1"/>
          <p:nvPr/>
        </p:nvSpPr>
        <p:spPr>
          <a:xfrm>
            <a:off x="3879272" y="1629974"/>
            <a:ext cx="6308437" cy="307777"/>
          </a:xfrm>
          <a:prstGeom prst="rect">
            <a:avLst/>
          </a:prstGeom>
          <a:noFill/>
        </p:spPr>
        <p:txBody>
          <a:bodyPr wrap="square" lIns="0" tIns="0" rIns="0" bIns="0" rtlCol="0">
            <a:spAutoFit/>
          </a:bodyPr>
          <a:lstStyle/>
          <a:p>
            <a:pPr algn="l"/>
            <a:r>
              <a:rPr lang="en-IN" sz="2000" dirty="0">
                <a:solidFill>
                  <a:schemeClr val="bg1"/>
                </a:solidFill>
                <a:latin typeface="Segoe UI Black" panose="020B0A02040204020203" pitchFamily="34" charset="0"/>
                <a:ea typeface="Segoe UI Black" panose="020B0A02040204020203" pitchFamily="34" charset="0"/>
              </a:rPr>
              <a:t>https://github.com/Dhanushyadav23</a:t>
            </a:r>
          </a:p>
        </p:txBody>
      </p:sp>
      <p:sp>
        <p:nvSpPr>
          <p:cNvPr id="9" name="TextBox 8">
            <a:extLst>
              <a:ext uri="{FF2B5EF4-FFF2-40B4-BE49-F238E27FC236}">
                <a16:creationId xmlns:a16="http://schemas.microsoft.com/office/drawing/2014/main" id="{A53FC778-F039-3A88-5477-2F3831ED3C0C}"/>
              </a:ext>
            </a:extLst>
          </p:cNvPr>
          <p:cNvSpPr txBox="1"/>
          <p:nvPr/>
        </p:nvSpPr>
        <p:spPr>
          <a:xfrm>
            <a:off x="3879272" y="2141501"/>
            <a:ext cx="6816435" cy="615553"/>
          </a:xfrm>
          <a:prstGeom prst="rect">
            <a:avLst/>
          </a:prstGeom>
          <a:noFill/>
        </p:spPr>
        <p:txBody>
          <a:bodyPr wrap="square" lIns="0" tIns="0" rIns="0" bIns="0" rtlCol="0">
            <a:spAutoFit/>
          </a:bodyPr>
          <a:lstStyle/>
          <a:p>
            <a:pPr algn="l"/>
            <a:r>
              <a:rPr lang="en-IN" sz="2000" dirty="0">
                <a:solidFill>
                  <a:schemeClr val="bg1"/>
                </a:solidFill>
                <a:latin typeface="Segoe UI Black" panose="020B0A02040204020203" pitchFamily="34" charset="0"/>
                <a:ea typeface="Segoe UI Black" panose="020B0A02040204020203" pitchFamily="34" charset="0"/>
              </a:rPr>
              <a:t>https://github.com/Dhanushyadav23/Dos-Attack-using-NS2-Tool.git</a:t>
            </a:r>
          </a:p>
        </p:txBody>
      </p:sp>
      <p:sp>
        <p:nvSpPr>
          <p:cNvPr id="10" name="TextBox 9">
            <a:extLst>
              <a:ext uri="{FF2B5EF4-FFF2-40B4-BE49-F238E27FC236}">
                <a16:creationId xmlns:a16="http://schemas.microsoft.com/office/drawing/2014/main" id="{4F1C5343-62BD-C4C0-A383-E14A97EA30DF}"/>
              </a:ext>
            </a:extLst>
          </p:cNvPr>
          <p:cNvSpPr txBox="1"/>
          <p:nvPr/>
        </p:nvSpPr>
        <p:spPr>
          <a:xfrm>
            <a:off x="3879272" y="2991912"/>
            <a:ext cx="6225308" cy="307777"/>
          </a:xfrm>
          <a:prstGeom prst="rect">
            <a:avLst/>
          </a:prstGeom>
          <a:noFill/>
        </p:spPr>
        <p:txBody>
          <a:bodyPr wrap="square" lIns="0" tIns="0" rIns="0" bIns="0" rtlCol="0">
            <a:spAutoFit/>
          </a:bodyPr>
          <a:lstStyle/>
          <a:p>
            <a:pPr algn="l"/>
            <a:r>
              <a:rPr lang="en-IN" sz="2000" dirty="0">
                <a:solidFill>
                  <a:schemeClr val="bg1"/>
                </a:solidFill>
                <a:latin typeface="Segoe UI Black" panose="020B0A02040204020203" pitchFamily="34" charset="0"/>
                <a:ea typeface="Segoe UI Black" panose="020B0A02040204020203" pitchFamily="34" charset="0"/>
              </a:rPr>
              <a:t>https://www.linkedin.com/in/dhanushyadav/</a:t>
            </a:r>
          </a:p>
        </p:txBody>
      </p:sp>
      <p:sp>
        <p:nvSpPr>
          <p:cNvPr id="11" name="TextBox 10">
            <a:extLst>
              <a:ext uri="{FF2B5EF4-FFF2-40B4-BE49-F238E27FC236}">
                <a16:creationId xmlns:a16="http://schemas.microsoft.com/office/drawing/2014/main" id="{3B00D406-3E3D-E2BE-1932-030418828255}"/>
              </a:ext>
            </a:extLst>
          </p:cNvPr>
          <p:cNvSpPr txBox="1"/>
          <p:nvPr/>
        </p:nvSpPr>
        <p:spPr>
          <a:xfrm>
            <a:off x="3879272" y="3660272"/>
            <a:ext cx="4294909" cy="307777"/>
          </a:xfrm>
          <a:prstGeom prst="rect">
            <a:avLst/>
          </a:prstGeom>
          <a:noFill/>
        </p:spPr>
        <p:txBody>
          <a:bodyPr wrap="square" lIns="0" tIns="0" rIns="0" bIns="0" rtlCol="0">
            <a:spAutoFit/>
          </a:bodyPr>
          <a:lstStyle/>
          <a:p>
            <a:pPr algn="l"/>
            <a:r>
              <a:rPr lang="en-IN" sz="2000" dirty="0">
                <a:solidFill>
                  <a:schemeClr val="bg1"/>
                </a:solidFill>
                <a:latin typeface="Segoe UI Black" panose="020B0A02040204020203" pitchFamily="34" charset="0"/>
                <a:ea typeface="Segoe UI Black" panose="020B0A02040204020203" pitchFamily="34" charset="0"/>
              </a:rPr>
              <a:t>dhanushyadav4578@gmail.com</a:t>
            </a:r>
          </a:p>
        </p:txBody>
      </p:sp>
    </p:spTree>
    <p:extLst>
      <p:ext uri="{BB962C8B-B14F-4D97-AF65-F5344CB8AC3E}">
        <p14:creationId xmlns:p14="http://schemas.microsoft.com/office/powerpoint/2010/main" val="360277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ED1D3D-50C6-86E6-A7B4-CA6F799FB18F}"/>
              </a:ext>
            </a:extLst>
          </p:cNvPr>
          <p:cNvSpPr/>
          <p:nvPr/>
        </p:nvSpPr>
        <p:spPr>
          <a:xfrm>
            <a:off x="0" y="-18473"/>
            <a:ext cx="12192000" cy="6858000"/>
          </a:xfrm>
          <a:prstGeom prst="rect">
            <a:avLst/>
          </a:prstGeom>
          <a:solidFill>
            <a:schemeClr val="tx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3213C82A-965D-8924-0B09-A0D2F184DF48}"/>
              </a:ext>
            </a:extLst>
          </p:cNvPr>
          <p:cNvSpPr txBox="1"/>
          <p:nvPr/>
        </p:nvSpPr>
        <p:spPr>
          <a:xfrm>
            <a:off x="4054764" y="2831437"/>
            <a:ext cx="7222837" cy="738664"/>
          </a:xfrm>
          <a:prstGeom prst="rect">
            <a:avLst/>
          </a:prstGeom>
          <a:noFill/>
        </p:spPr>
        <p:txBody>
          <a:bodyPr wrap="square" lIns="0" tIns="0" rIns="0" bIns="0" rtlCol="0">
            <a:spAutoFit/>
          </a:bodyPr>
          <a:lstStyle/>
          <a:p>
            <a:pPr algn="l"/>
            <a:r>
              <a:rPr lang="en-US" sz="4800" dirty="0">
                <a:solidFill>
                  <a:schemeClr val="bg1"/>
                </a:solidFill>
                <a:latin typeface="Segoe UI Black" panose="020B0A02040204020203" pitchFamily="34" charset="0"/>
                <a:ea typeface="Segoe UI Black" panose="020B0A02040204020203" pitchFamily="34" charset="0"/>
              </a:rPr>
              <a:t>THANK YOU</a:t>
            </a:r>
          </a:p>
        </p:txBody>
      </p:sp>
      <p:sp>
        <p:nvSpPr>
          <p:cNvPr id="5" name="Arc 4">
            <a:extLst>
              <a:ext uri="{FF2B5EF4-FFF2-40B4-BE49-F238E27FC236}">
                <a16:creationId xmlns:a16="http://schemas.microsoft.com/office/drawing/2014/main" id="{8225EAF2-F344-7EDB-774F-C3F03CEB590B}"/>
              </a:ext>
            </a:extLst>
          </p:cNvPr>
          <p:cNvSpPr/>
          <p:nvPr/>
        </p:nvSpPr>
        <p:spPr>
          <a:xfrm>
            <a:off x="7319817" y="2422236"/>
            <a:ext cx="1071419" cy="1006763"/>
          </a:xfrm>
          <a:prstGeom prst="arc">
            <a:avLst/>
          </a:prstGeom>
          <a:solidFill>
            <a:schemeClr val="bg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989AE963-224F-39E1-E53D-E44F0307C00E}"/>
              </a:ext>
            </a:extLst>
          </p:cNvPr>
          <p:cNvSpPr/>
          <p:nvPr/>
        </p:nvSpPr>
        <p:spPr>
          <a:xfrm rot="10800000">
            <a:off x="3519054" y="2925617"/>
            <a:ext cx="1071419" cy="1006763"/>
          </a:xfrm>
          <a:prstGeom prst="arc">
            <a:avLst/>
          </a:prstGeom>
          <a:solidFill>
            <a:schemeClr val="bg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Half Frame 6">
            <a:extLst>
              <a:ext uri="{FF2B5EF4-FFF2-40B4-BE49-F238E27FC236}">
                <a16:creationId xmlns:a16="http://schemas.microsoft.com/office/drawing/2014/main" id="{11C0553A-BD38-F564-0854-A4FCE72E3AD7}"/>
              </a:ext>
            </a:extLst>
          </p:cNvPr>
          <p:cNvSpPr/>
          <p:nvPr/>
        </p:nvSpPr>
        <p:spPr>
          <a:xfrm>
            <a:off x="157018" y="147782"/>
            <a:ext cx="1246909" cy="1191491"/>
          </a:xfrm>
          <a:prstGeom prst="halfFram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Half Frame 7">
            <a:extLst>
              <a:ext uri="{FF2B5EF4-FFF2-40B4-BE49-F238E27FC236}">
                <a16:creationId xmlns:a16="http://schemas.microsoft.com/office/drawing/2014/main" id="{A14CB7CC-7F56-F47F-802A-A41F40D4DC7C}"/>
              </a:ext>
            </a:extLst>
          </p:cNvPr>
          <p:cNvSpPr/>
          <p:nvPr/>
        </p:nvSpPr>
        <p:spPr>
          <a:xfrm rot="16200000">
            <a:off x="184727" y="5361711"/>
            <a:ext cx="1246909" cy="1191491"/>
          </a:xfrm>
          <a:prstGeom prst="halfFram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6A1F95FD-90CB-E864-DCAA-279A5B515574}"/>
              </a:ext>
            </a:extLst>
          </p:cNvPr>
          <p:cNvSpPr/>
          <p:nvPr/>
        </p:nvSpPr>
        <p:spPr>
          <a:xfrm rot="5400000">
            <a:off x="10815782" y="175491"/>
            <a:ext cx="1246909" cy="1191491"/>
          </a:xfrm>
          <a:prstGeom prst="halfFram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lf Frame 9">
            <a:extLst>
              <a:ext uri="{FF2B5EF4-FFF2-40B4-BE49-F238E27FC236}">
                <a16:creationId xmlns:a16="http://schemas.microsoft.com/office/drawing/2014/main" id="{91C53CF9-1690-F485-9F7C-8A0C3C950863}"/>
              </a:ext>
            </a:extLst>
          </p:cNvPr>
          <p:cNvSpPr/>
          <p:nvPr/>
        </p:nvSpPr>
        <p:spPr>
          <a:xfrm rot="10800000">
            <a:off x="10755745" y="5389419"/>
            <a:ext cx="1246909" cy="1191491"/>
          </a:xfrm>
          <a:prstGeom prst="halfFram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137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4084A-DFF6-4E50-BF33-2E5F567A50C3}"/>
              </a:ext>
            </a:extLst>
          </p:cNvPr>
          <p:cNvSpPr txBox="1"/>
          <p:nvPr/>
        </p:nvSpPr>
        <p:spPr>
          <a:xfrm>
            <a:off x="1054101" y="3078931"/>
            <a:ext cx="3524250" cy="492443"/>
          </a:xfrm>
          <a:prstGeom prst="rect">
            <a:avLst/>
          </a:prstGeom>
          <a:noFill/>
        </p:spPr>
        <p:txBody>
          <a:bodyPr wrap="square" lIns="0" tIns="0" rIns="0" bIns="0" rtlCol="0">
            <a:spAutoFit/>
          </a:bodyPr>
          <a:lstStyle/>
          <a:p>
            <a:r>
              <a:rPr lang="en-ID" sz="3200" dirty="0">
                <a:solidFill>
                  <a:schemeClr val="tx1">
                    <a:lumMod val="75000"/>
                    <a:lumOff val="25000"/>
                  </a:schemeClr>
                </a:solidFill>
                <a:latin typeface="Segoe UI Black" panose="020B0A02040204020203" pitchFamily="34" charset="0"/>
                <a:ea typeface="Segoe UI Black" panose="020B0A02040204020203" pitchFamily="34" charset="0"/>
              </a:rPr>
              <a:t>Agenda. </a:t>
            </a:r>
          </a:p>
        </p:txBody>
      </p:sp>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03</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4578351" y="0"/>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817819-D861-48A4-A120-5723DA77629A}"/>
              </a:ext>
            </a:extLst>
          </p:cNvPr>
          <p:cNvSpPr txBox="1"/>
          <p:nvPr/>
        </p:nvSpPr>
        <p:spPr>
          <a:xfrm>
            <a:off x="5897575" y="1849958"/>
            <a:ext cx="5756262" cy="553998"/>
          </a:xfrm>
          <a:prstGeom prst="rect">
            <a:avLst/>
          </a:prstGeom>
          <a:noFill/>
        </p:spPr>
        <p:txBody>
          <a:bodyPr wrap="square" lIns="0" tIns="0" rIns="0" bIns="0" rtlCol="0">
            <a:spAutoFit/>
          </a:bodyPr>
          <a:lstStyle/>
          <a:p>
            <a:pPr marL="305435" indent="-305435"/>
            <a:r>
              <a:rPr lang="en-GB" sz="1800" dirty="0">
                <a:latin typeface="Berlin Sans FB" panose="020E0602020502020306" pitchFamily="34" charset="0"/>
                <a:cs typeface="Arial"/>
              </a:rPr>
              <a:t>In this presentation, we will be discuss about  our</a:t>
            </a:r>
          </a:p>
          <a:p>
            <a:pPr marL="305435" indent="-305435"/>
            <a:r>
              <a:rPr lang="en-GB" sz="1800" dirty="0">
                <a:latin typeface="Berlin Sans FB" panose="020E0602020502020306" pitchFamily="34" charset="0"/>
                <a:cs typeface="Arial"/>
              </a:rPr>
              <a:t>project  DOS attack and its value proposition.</a:t>
            </a:r>
            <a:endParaRPr lang="en-US" sz="1800" dirty="0">
              <a:latin typeface="Berlin Sans FB" panose="020E0602020502020306" pitchFamily="34" charset="0"/>
              <a:cs typeface="Arial"/>
            </a:endParaRPr>
          </a:p>
        </p:txBody>
      </p:sp>
      <p:sp>
        <p:nvSpPr>
          <p:cNvPr id="9" name="TextBox 8">
            <a:extLst>
              <a:ext uri="{FF2B5EF4-FFF2-40B4-BE49-F238E27FC236}">
                <a16:creationId xmlns:a16="http://schemas.microsoft.com/office/drawing/2014/main" id="{7C3E29CA-526E-4452-B873-19F956268071}"/>
              </a:ext>
            </a:extLst>
          </p:cNvPr>
          <p:cNvSpPr txBox="1"/>
          <p:nvPr/>
        </p:nvSpPr>
        <p:spPr>
          <a:xfrm>
            <a:off x="5332427" y="1849958"/>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970147D-1579-41C6-985C-4DB79CF604F0}"/>
              </a:ext>
            </a:extLst>
          </p:cNvPr>
          <p:cNvSpPr txBox="1"/>
          <p:nvPr/>
        </p:nvSpPr>
        <p:spPr>
          <a:xfrm>
            <a:off x="5332427" y="3958112"/>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02</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62B08EA-7C37-4939-89CF-990C04C97CBD}"/>
              </a:ext>
            </a:extLst>
          </p:cNvPr>
          <p:cNvSpPr txBox="1"/>
          <p:nvPr/>
        </p:nvSpPr>
        <p:spPr>
          <a:xfrm>
            <a:off x="5615001" y="3979454"/>
            <a:ext cx="5756262" cy="830997"/>
          </a:xfrm>
          <a:prstGeom prst="rect">
            <a:avLst/>
          </a:prstGeom>
          <a:noFill/>
        </p:spPr>
        <p:txBody>
          <a:bodyPr wrap="square" lIns="0" tIns="0" rIns="0" bIns="0" rtlCol="0">
            <a:spAutoFit/>
          </a:bodyPr>
          <a:lstStyle/>
          <a:p>
            <a:pPr marL="305435" indent="-305435" algn="just"/>
            <a:r>
              <a:rPr lang="en-GB" sz="1800" dirty="0">
                <a:latin typeface="Berlin Sans FB" panose="020E0602020502020306" pitchFamily="34" charset="0"/>
                <a:cs typeface="Arial"/>
              </a:rPr>
              <a:t>     We will also talk about how we customized the project to make it our own, as well as the modelling and results of the project.</a:t>
            </a:r>
            <a:endParaRPr lang="en-US" sz="1800" dirty="0">
              <a:latin typeface="Berlin Sans FB" panose="020E0602020502020306" pitchFamily="34" charset="0"/>
              <a:cs typeface="Arial"/>
            </a:endParaRPr>
          </a:p>
        </p:txBody>
      </p: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Rectangle 26">
            <a:extLst>
              <a:ext uri="{FF2B5EF4-FFF2-40B4-BE49-F238E27FC236}">
                <a16:creationId xmlns:a16="http://schemas.microsoft.com/office/drawing/2014/main" id="{4B595976-8775-4DD8-962C-D8B1296F8D74}"/>
              </a:ext>
            </a:extLst>
          </p:cNvPr>
          <p:cNvSpPr/>
          <p:nvPr/>
        </p:nvSpPr>
        <p:spPr>
          <a:xfrm>
            <a:off x="1055688" y="3709784"/>
            <a:ext cx="1096942" cy="12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55316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4084A-DFF6-4E50-BF33-2E5F567A50C3}"/>
              </a:ext>
            </a:extLst>
          </p:cNvPr>
          <p:cNvSpPr txBox="1"/>
          <p:nvPr/>
        </p:nvSpPr>
        <p:spPr>
          <a:xfrm>
            <a:off x="1054101" y="2681767"/>
            <a:ext cx="3524250" cy="984885"/>
          </a:xfrm>
          <a:prstGeom prst="rect">
            <a:avLst/>
          </a:prstGeom>
          <a:noFill/>
        </p:spPr>
        <p:txBody>
          <a:bodyPr wrap="square" lIns="0" tIns="0" rIns="0" bIns="0" rtlCol="0">
            <a:spAutoFit/>
          </a:bodyPr>
          <a:lstStyle/>
          <a:p>
            <a:r>
              <a:rPr lang="en-ID" sz="3200" dirty="0">
                <a:solidFill>
                  <a:schemeClr val="tx1">
                    <a:lumMod val="75000"/>
                    <a:lumOff val="25000"/>
                  </a:schemeClr>
                </a:solidFill>
                <a:latin typeface="Segoe UI Black" panose="020B0A02040204020203" pitchFamily="34" charset="0"/>
                <a:ea typeface="Segoe UI Black" panose="020B0A02040204020203" pitchFamily="34" charset="0"/>
              </a:rPr>
              <a:t>Project Overview. </a:t>
            </a:r>
          </a:p>
        </p:txBody>
      </p:sp>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04</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4578351" y="0"/>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817819-D861-48A4-A120-5723DA77629A}"/>
              </a:ext>
            </a:extLst>
          </p:cNvPr>
          <p:cNvSpPr txBox="1"/>
          <p:nvPr/>
        </p:nvSpPr>
        <p:spPr>
          <a:xfrm>
            <a:off x="5897575" y="1849958"/>
            <a:ext cx="5756262" cy="553998"/>
          </a:xfrm>
          <a:prstGeom prst="rect">
            <a:avLst/>
          </a:prstGeom>
          <a:noFill/>
        </p:spPr>
        <p:txBody>
          <a:bodyPr wrap="square" lIns="0" tIns="0" rIns="0" bIns="0" rtlCol="0">
            <a:spAutoFit/>
          </a:bodyPr>
          <a:lstStyle/>
          <a:p>
            <a:r>
              <a:rPr lang="en-US" b="0" i="0" dirty="0">
                <a:effectLst/>
                <a:latin typeface="Berlin Sans FB" panose="020E0602020502020306" pitchFamily="34" charset="0"/>
                <a:ea typeface="Calibri" panose="020F0502020204030204" pitchFamily="34" charset="0"/>
                <a:cs typeface="Calibri" panose="020F0502020204030204" pitchFamily="34" charset="0"/>
              </a:rPr>
              <a:t>Our project focuses on simulating and analyzing DoS attacks using the NS2 (Network Simulator 2) tool</a:t>
            </a:r>
            <a:r>
              <a:rPr lang="en-US" dirty="0">
                <a:latin typeface="Berlin Sans FB" panose="020E0602020502020306" pitchFamily="34" charset="0"/>
              </a:rPr>
              <a:t>.</a:t>
            </a:r>
            <a:endParaRPr lang="en-ID" dirty="0">
              <a:solidFill>
                <a:schemeClr val="tx1">
                  <a:lumMod val="75000"/>
                  <a:lumOff val="25000"/>
                </a:schemeClr>
              </a:solidFill>
              <a:latin typeface="Berlin Sans FB" panose="020E0602020502020306" pitchFamily="34" charset="0"/>
              <a:ea typeface="Segoe UI Black" panose="020B0A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7C3E29CA-526E-4452-B873-19F956268071}"/>
              </a:ext>
            </a:extLst>
          </p:cNvPr>
          <p:cNvSpPr txBox="1"/>
          <p:nvPr/>
        </p:nvSpPr>
        <p:spPr>
          <a:xfrm>
            <a:off x="5332427" y="1849958"/>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970147D-1579-41C6-985C-4DB79CF604F0}"/>
              </a:ext>
            </a:extLst>
          </p:cNvPr>
          <p:cNvSpPr txBox="1"/>
          <p:nvPr/>
        </p:nvSpPr>
        <p:spPr>
          <a:xfrm>
            <a:off x="5332427" y="3958112"/>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02</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62B08EA-7C37-4939-89CF-990C04C97CBD}"/>
              </a:ext>
            </a:extLst>
          </p:cNvPr>
          <p:cNvSpPr txBox="1"/>
          <p:nvPr/>
        </p:nvSpPr>
        <p:spPr>
          <a:xfrm>
            <a:off x="5897575" y="4023158"/>
            <a:ext cx="5756262" cy="1107996"/>
          </a:xfrm>
          <a:prstGeom prst="rect">
            <a:avLst/>
          </a:prstGeom>
          <a:noFill/>
        </p:spPr>
        <p:txBody>
          <a:bodyPr wrap="square" lIns="0" tIns="0" rIns="0" bIns="0" rtlCol="0">
            <a:spAutoFit/>
          </a:bodyPr>
          <a:lstStyle/>
          <a:p>
            <a:r>
              <a:rPr lang="en-US" b="0" i="0" dirty="0">
                <a:effectLst/>
                <a:latin typeface="Berlin Sans FB" panose="020E0602020502020306" pitchFamily="34" charset="0"/>
                <a:ea typeface="Calibri" panose="020F0502020204030204" pitchFamily="34" charset="0"/>
                <a:cs typeface="Calibri" panose="020F0502020204030204" pitchFamily="34" charset="0"/>
              </a:rPr>
              <a:t>NS2 is a widely-used open-source network simulation software that allows researchers and network engineers to study network protocols, simulate network scenarios, and evaluate the performance of various network components.</a:t>
            </a:r>
            <a:endParaRPr lang="en-ID" dirty="0">
              <a:solidFill>
                <a:schemeClr val="tx1">
                  <a:lumMod val="75000"/>
                  <a:lumOff val="25000"/>
                </a:schemeClr>
              </a:solidFill>
              <a:latin typeface="Berlin Sans FB" panose="020E0602020502020306" pitchFamily="34" charset="0"/>
              <a:ea typeface="Segoe UI Black" panose="020B0A02040204020203" pitchFamily="34" charset="0"/>
              <a:cs typeface="Segoe UI Light" panose="020B0502040204020203" pitchFamily="34" charset="0"/>
            </a:endParaRPr>
          </a:p>
        </p:txBody>
      </p: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Rectangle 26">
            <a:extLst>
              <a:ext uri="{FF2B5EF4-FFF2-40B4-BE49-F238E27FC236}">
                <a16:creationId xmlns:a16="http://schemas.microsoft.com/office/drawing/2014/main" id="{4B595976-8775-4DD8-962C-D8B1296F8D74}"/>
              </a:ext>
            </a:extLst>
          </p:cNvPr>
          <p:cNvSpPr/>
          <p:nvPr/>
        </p:nvSpPr>
        <p:spPr>
          <a:xfrm>
            <a:off x="1055688" y="3709784"/>
            <a:ext cx="1096942" cy="12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69111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4084A-DFF6-4E50-BF33-2E5F567A50C3}"/>
              </a:ext>
            </a:extLst>
          </p:cNvPr>
          <p:cNvSpPr txBox="1"/>
          <p:nvPr/>
        </p:nvSpPr>
        <p:spPr>
          <a:xfrm>
            <a:off x="1054101" y="2065401"/>
            <a:ext cx="3524250" cy="1477328"/>
          </a:xfrm>
          <a:prstGeom prst="rect">
            <a:avLst/>
          </a:prstGeom>
          <a:noFill/>
        </p:spPr>
        <p:txBody>
          <a:bodyPr wrap="square" lIns="0" tIns="0" rIns="0" bIns="0" rtlCol="0">
            <a:spAutoFit/>
          </a:bodyPr>
          <a:lstStyle/>
          <a:p>
            <a:r>
              <a:rPr lang="en-ID" sz="3200" dirty="0">
                <a:solidFill>
                  <a:schemeClr val="tx1">
                    <a:lumMod val="75000"/>
                    <a:lumOff val="25000"/>
                  </a:schemeClr>
                </a:solidFill>
                <a:latin typeface="Segoe UI Black" panose="020B0A02040204020203" pitchFamily="34" charset="0"/>
                <a:ea typeface="Segoe UI Black" panose="020B0A02040204020203" pitchFamily="34" charset="0"/>
              </a:rPr>
              <a:t>Who are the END USERS of the Projects?</a:t>
            </a:r>
          </a:p>
        </p:txBody>
      </p:sp>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05</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4578351" y="0"/>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817819-D861-48A4-A120-5723DA77629A}"/>
              </a:ext>
            </a:extLst>
          </p:cNvPr>
          <p:cNvSpPr txBox="1"/>
          <p:nvPr/>
        </p:nvSpPr>
        <p:spPr>
          <a:xfrm>
            <a:off x="5756916" y="1893902"/>
            <a:ext cx="5756262" cy="988156"/>
          </a:xfrm>
          <a:prstGeom prst="rect">
            <a:avLst/>
          </a:prstGeom>
          <a:noFill/>
        </p:spPr>
        <p:txBody>
          <a:bodyPr wrap="square" lIns="0" tIns="0" rIns="0" bIns="0" rtlCol="0">
            <a:spAutoFit/>
          </a:bodyPr>
          <a:lstStyle/>
          <a:p>
            <a:pPr marL="114300" defTabSz="914400">
              <a:lnSpc>
                <a:spcPct val="110000"/>
              </a:lnSpc>
              <a:spcAft>
                <a:spcPts val="600"/>
              </a:spcAft>
              <a:buSzPct val="125000"/>
            </a:pPr>
            <a:r>
              <a:rPr lang="en-US" sz="2000" b="0" i="0" dirty="0">
                <a:effectLst/>
                <a:latin typeface="Berlin Sans FB" panose="020E0602020502020306" pitchFamily="34" charset="0"/>
                <a:ea typeface="Calibri" panose="020F0502020204030204" pitchFamily="34" charset="0"/>
                <a:cs typeface="Calibri" panose="020F0502020204030204" pitchFamily="34" charset="0"/>
              </a:rPr>
              <a:t>Network administrators: To gain a deeper understanding of DoS attacks, their effects, and strategies to mitigate them.</a:t>
            </a:r>
          </a:p>
        </p:txBody>
      </p:sp>
      <p:sp>
        <p:nvSpPr>
          <p:cNvPr id="9" name="TextBox 8">
            <a:extLst>
              <a:ext uri="{FF2B5EF4-FFF2-40B4-BE49-F238E27FC236}">
                <a16:creationId xmlns:a16="http://schemas.microsoft.com/office/drawing/2014/main" id="{7C3E29CA-526E-4452-B873-19F956268071}"/>
              </a:ext>
            </a:extLst>
          </p:cNvPr>
          <p:cNvSpPr txBox="1"/>
          <p:nvPr/>
        </p:nvSpPr>
        <p:spPr>
          <a:xfrm>
            <a:off x="5332427" y="1861960"/>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970147D-1579-41C6-985C-4DB79CF604F0}"/>
              </a:ext>
            </a:extLst>
          </p:cNvPr>
          <p:cNvSpPr txBox="1"/>
          <p:nvPr/>
        </p:nvSpPr>
        <p:spPr>
          <a:xfrm>
            <a:off x="5332427" y="3303711"/>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02</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62B08EA-7C37-4939-89CF-990C04C97CBD}"/>
              </a:ext>
            </a:extLst>
          </p:cNvPr>
          <p:cNvSpPr txBox="1"/>
          <p:nvPr/>
        </p:nvSpPr>
        <p:spPr>
          <a:xfrm>
            <a:off x="5756916" y="3333527"/>
            <a:ext cx="5756262" cy="998735"/>
          </a:xfrm>
          <a:prstGeom prst="rect">
            <a:avLst/>
          </a:prstGeom>
          <a:noFill/>
        </p:spPr>
        <p:txBody>
          <a:bodyPr wrap="square" lIns="0" tIns="0" rIns="0" bIns="0" rtlCol="0">
            <a:spAutoFit/>
          </a:bodyPr>
          <a:lstStyle/>
          <a:p>
            <a:pPr marL="114300" defTabSz="914400">
              <a:lnSpc>
                <a:spcPct val="110000"/>
              </a:lnSpc>
              <a:spcAft>
                <a:spcPts val="600"/>
              </a:spcAft>
              <a:buSzPct val="125000"/>
            </a:pPr>
            <a:r>
              <a:rPr lang="en-US" sz="2000" b="0" i="0" dirty="0">
                <a:effectLst/>
                <a:latin typeface="Berlin Sans FB" panose="020E0602020502020306" pitchFamily="34" charset="0"/>
                <a:ea typeface="Calibri" panose="020F0502020204030204" pitchFamily="34" charset="0"/>
                <a:cs typeface="Calibri" panose="020F0502020204030204" pitchFamily="34" charset="0"/>
              </a:rPr>
              <a:t>Security analysts: To assess the vulnerability of network infrastructures to DoS attacks and develop effective defense mechanisms.</a:t>
            </a:r>
          </a:p>
        </p:txBody>
      </p: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Rectangle 26">
            <a:extLst>
              <a:ext uri="{FF2B5EF4-FFF2-40B4-BE49-F238E27FC236}">
                <a16:creationId xmlns:a16="http://schemas.microsoft.com/office/drawing/2014/main" id="{4B595976-8775-4DD8-962C-D8B1296F8D74}"/>
              </a:ext>
            </a:extLst>
          </p:cNvPr>
          <p:cNvSpPr/>
          <p:nvPr/>
        </p:nvSpPr>
        <p:spPr>
          <a:xfrm>
            <a:off x="1055688" y="3709784"/>
            <a:ext cx="1096942" cy="12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id="{AB2D2266-D533-2B9C-6BCF-0027EFDE6336}"/>
              </a:ext>
            </a:extLst>
          </p:cNvPr>
          <p:cNvSpPr txBox="1"/>
          <p:nvPr/>
        </p:nvSpPr>
        <p:spPr>
          <a:xfrm>
            <a:off x="5126181" y="840700"/>
            <a:ext cx="5477162" cy="311047"/>
          </a:xfrm>
          <a:prstGeom prst="rect">
            <a:avLst/>
          </a:prstGeom>
          <a:noFill/>
        </p:spPr>
        <p:txBody>
          <a:bodyPr wrap="square" lIns="0" tIns="0" rIns="0" bIns="0" rtlCol="0">
            <a:spAutoFit/>
          </a:bodyPr>
          <a:lstStyle/>
          <a:p>
            <a:pPr defTabSz="914400">
              <a:lnSpc>
                <a:spcPct val="110000"/>
              </a:lnSpc>
              <a:spcAft>
                <a:spcPts val="600"/>
              </a:spcAft>
              <a:buSzPct val="125000"/>
            </a:pPr>
            <a:r>
              <a:rPr lang="en-US" sz="2000" b="0" i="0" dirty="0">
                <a:effectLst/>
                <a:latin typeface="Berlin Sans FB" panose="020E0602020502020306" pitchFamily="34" charset="0"/>
                <a:ea typeface="Calibri" panose="020F0502020204030204" pitchFamily="34" charset="0"/>
                <a:cs typeface="Calibri" panose="020F0502020204030204" pitchFamily="34" charset="0"/>
              </a:rPr>
              <a:t>The End users of our project include:</a:t>
            </a:r>
          </a:p>
        </p:txBody>
      </p:sp>
      <p:sp>
        <p:nvSpPr>
          <p:cNvPr id="4" name="TextBox 3">
            <a:extLst>
              <a:ext uri="{FF2B5EF4-FFF2-40B4-BE49-F238E27FC236}">
                <a16:creationId xmlns:a16="http://schemas.microsoft.com/office/drawing/2014/main" id="{4DF9BAE7-E6DA-025D-F853-CC806FC73CCA}"/>
              </a:ext>
            </a:extLst>
          </p:cNvPr>
          <p:cNvSpPr txBox="1"/>
          <p:nvPr/>
        </p:nvSpPr>
        <p:spPr>
          <a:xfrm>
            <a:off x="5332427" y="4568287"/>
            <a:ext cx="609599"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03</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BCD24E09-602E-DE7F-3DDB-BD716C43C220}"/>
              </a:ext>
            </a:extLst>
          </p:cNvPr>
          <p:cNvSpPr txBox="1"/>
          <p:nvPr/>
        </p:nvSpPr>
        <p:spPr>
          <a:xfrm>
            <a:off x="5897575" y="4619646"/>
            <a:ext cx="4922981" cy="1231106"/>
          </a:xfrm>
          <a:prstGeom prst="rect">
            <a:avLst/>
          </a:prstGeom>
          <a:noFill/>
        </p:spPr>
        <p:txBody>
          <a:bodyPr wrap="square" lIns="0" tIns="0" rIns="0" bIns="0" rtlCol="0">
            <a:spAutoFit/>
          </a:bodyPr>
          <a:lstStyle/>
          <a:p>
            <a:r>
              <a:rPr lang="en-US" sz="2000" b="0" i="0" dirty="0">
                <a:effectLst/>
                <a:latin typeface="Berlin Sans FB" panose="020E0602020502020306" pitchFamily="34" charset="0"/>
                <a:ea typeface="Calibri" panose="020F0502020204030204" pitchFamily="34" charset="0"/>
                <a:cs typeface="Calibri" panose="020F0502020204030204" pitchFamily="34" charset="0"/>
              </a:rPr>
              <a:t>Researchers: To analyze the impact of DoS attacks on network protocols and propose novel solutions.</a:t>
            </a:r>
          </a:p>
          <a:p>
            <a:pPr algn="l"/>
            <a:endParaRPr lang="en-US" sz="2000" dirty="0">
              <a:latin typeface="Berlin Sans FB" panose="020E0602020502020306" pitchFamily="34" charset="0"/>
              <a:ea typeface="Segoe UI Black" panose="020B0A02040204020203" pitchFamily="34" charset="0"/>
            </a:endParaRPr>
          </a:p>
        </p:txBody>
      </p:sp>
    </p:spTree>
    <p:extLst>
      <p:ext uri="{BB962C8B-B14F-4D97-AF65-F5344CB8AC3E}">
        <p14:creationId xmlns:p14="http://schemas.microsoft.com/office/powerpoint/2010/main" val="103069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4084A-DFF6-4E50-BF33-2E5F567A50C3}"/>
              </a:ext>
            </a:extLst>
          </p:cNvPr>
          <p:cNvSpPr txBox="1"/>
          <p:nvPr/>
        </p:nvSpPr>
        <p:spPr>
          <a:xfrm>
            <a:off x="1054101" y="2232456"/>
            <a:ext cx="3524250" cy="1477328"/>
          </a:xfrm>
          <a:prstGeom prst="rect">
            <a:avLst/>
          </a:prstGeom>
          <a:noFill/>
        </p:spPr>
        <p:txBody>
          <a:bodyPr wrap="square" lIns="0" tIns="0" rIns="0" bIns="0" rtlCol="0">
            <a:spAutoFit/>
          </a:bodyPr>
          <a:lstStyle/>
          <a:p>
            <a:r>
              <a:rPr lang="en-ID" sz="3200" dirty="0">
                <a:solidFill>
                  <a:schemeClr val="tx1">
                    <a:lumMod val="75000"/>
                    <a:lumOff val="25000"/>
                  </a:schemeClr>
                </a:solidFill>
                <a:latin typeface="Segoe UI Black" panose="020B0A02040204020203" pitchFamily="34" charset="0"/>
                <a:ea typeface="Segoe UI Black" panose="020B0A02040204020203" pitchFamily="34" charset="0"/>
              </a:rPr>
              <a:t>Your Solution and Its Value Proposition. </a:t>
            </a:r>
          </a:p>
        </p:txBody>
      </p:sp>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06</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4578351" y="0"/>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817819-D861-48A4-A120-5723DA77629A}"/>
              </a:ext>
            </a:extLst>
          </p:cNvPr>
          <p:cNvSpPr txBox="1"/>
          <p:nvPr/>
        </p:nvSpPr>
        <p:spPr>
          <a:xfrm>
            <a:off x="5777503" y="1553343"/>
            <a:ext cx="5756262" cy="307777"/>
          </a:xfrm>
          <a:prstGeom prst="rect">
            <a:avLst/>
          </a:prstGeom>
          <a:noFill/>
        </p:spPr>
        <p:txBody>
          <a:bodyPr wrap="square" lIns="0" tIns="0" rIns="0" bIns="0" rtlCol="0">
            <a:spAutoFit/>
          </a:bodyPr>
          <a:lstStyle/>
          <a:p>
            <a:pPr marL="305435" indent="-305435" algn="just"/>
            <a:r>
              <a:rPr lang="en-US" sz="2000" dirty="0">
                <a:solidFill>
                  <a:srgbClr val="2C2C2C"/>
                </a:solidFill>
                <a:latin typeface="Berlin Sans FB" panose="020E0602020502020306" pitchFamily="34" charset="0"/>
                <a:ea typeface="+mn-lt"/>
                <a:cs typeface="+mn-lt"/>
              </a:rPr>
              <a:t>Install Antivirus software with the latest updates.</a:t>
            </a:r>
            <a:endParaRPr lang="en-US" sz="2000" dirty="0">
              <a:latin typeface="Berlin Sans FB" panose="020E0602020502020306" pitchFamily="34" charset="0"/>
            </a:endParaRPr>
          </a:p>
        </p:txBody>
      </p:sp>
      <p:sp>
        <p:nvSpPr>
          <p:cNvPr id="9" name="TextBox 8">
            <a:extLst>
              <a:ext uri="{FF2B5EF4-FFF2-40B4-BE49-F238E27FC236}">
                <a16:creationId xmlns:a16="http://schemas.microsoft.com/office/drawing/2014/main" id="{7C3E29CA-526E-4452-B873-19F956268071}"/>
              </a:ext>
            </a:extLst>
          </p:cNvPr>
          <p:cNvSpPr txBox="1"/>
          <p:nvPr/>
        </p:nvSpPr>
        <p:spPr>
          <a:xfrm>
            <a:off x="5212355" y="1519370"/>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970147D-1579-41C6-985C-4DB79CF604F0}"/>
              </a:ext>
            </a:extLst>
          </p:cNvPr>
          <p:cNvSpPr txBox="1"/>
          <p:nvPr/>
        </p:nvSpPr>
        <p:spPr>
          <a:xfrm>
            <a:off x="5212355" y="2928378"/>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02</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62B08EA-7C37-4939-89CF-990C04C97CBD}"/>
              </a:ext>
            </a:extLst>
          </p:cNvPr>
          <p:cNvSpPr txBox="1"/>
          <p:nvPr/>
        </p:nvSpPr>
        <p:spPr>
          <a:xfrm>
            <a:off x="5739605" y="2932771"/>
            <a:ext cx="5756262" cy="1538883"/>
          </a:xfrm>
          <a:prstGeom prst="rect">
            <a:avLst/>
          </a:prstGeom>
          <a:noFill/>
        </p:spPr>
        <p:txBody>
          <a:bodyPr wrap="square" lIns="0" tIns="0" rIns="0" bIns="0" rtlCol="0">
            <a:spAutoFit/>
          </a:bodyPr>
          <a:lstStyle/>
          <a:p>
            <a:pPr marL="305435" indent="-305435" algn="just"/>
            <a:r>
              <a:rPr lang="en-US" sz="2000" dirty="0">
                <a:solidFill>
                  <a:srgbClr val="2C2C2C"/>
                </a:solidFill>
                <a:latin typeface="Berlin Sans FB" panose="020E0602020502020306" pitchFamily="34" charset="0"/>
                <a:ea typeface="+mn-lt"/>
                <a:cs typeface="+mn-lt"/>
              </a:rPr>
              <a:t>Install a firewall and try to configure it with the most </a:t>
            </a:r>
          </a:p>
          <a:p>
            <a:pPr marL="305435" indent="-305435" algn="just"/>
            <a:r>
              <a:rPr lang="en-US" sz="2000" dirty="0">
                <a:solidFill>
                  <a:srgbClr val="2C2C2C"/>
                </a:solidFill>
                <a:latin typeface="Berlin Sans FB" panose="020E0602020502020306" pitchFamily="34" charset="0"/>
                <a:ea typeface="+mn-lt"/>
                <a:cs typeface="+mn-lt"/>
              </a:rPr>
              <a:t>recent updates to restrict traffic.</a:t>
            </a:r>
          </a:p>
          <a:p>
            <a:pPr marL="305435" indent="-305435" algn="just"/>
            <a:r>
              <a:rPr lang="en-US" sz="2000" dirty="0">
                <a:solidFill>
                  <a:srgbClr val="2C2C2C"/>
                </a:solidFill>
                <a:latin typeface="Berlin Sans FB" panose="020E0602020502020306" pitchFamily="34" charset="0"/>
                <a:ea typeface="+mn-lt"/>
                <a:cs typeface="+mn-lt"/>
              </a:rPr>
              <a:t>Apply filtering of emails to manage unwanted traffic.</a:t>
            </a:r>
            <a:endParaRPr lang="en-US" sz="2000" dirty="0">
              <a:latin typeface="Berlin Sans FB" panose="020E0602020502020306" pitchFamily="34" charset="0"/>
            </a:endParaRPr>
          </a:p>
          <a:p>
            <a:pPr marL="305435" indent="-305435" algn="just"/>
            <a:endParaRPr lang="en-US" sz="2000" dirty="0">
              <a:solidFill>
                <a:srgbClr val="2C2C2C"/>
              </a:solidFill>
              <a:latin typeface="Berlin Sans FB" panose="020E0602020502020306" pitchFamily="34" charset="0"/>
              <a:ea typeface="+mn-lt"/>
              <a:cs typeface="+mn-lt"/>
            </a:endParaRPr>
          </a:p>
          <a:p>
            <a:pPr marL="305435" indent="-305435" algn="just"/>
            <a:endParaRPr lang="en-US" sz="2000" dirty="0">
              <a:latin typeface="Berlin Sans FB" panose="020E0602020502020306" pitchFamily="34" charset="0"/>
            </a:endParaRPr>
          </a:p>
        </p:txBody>
      </p: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Rectangle 26">
            <a:extLst>
              <a:ext uri="{FF2B5EF4-FFF2-40B4-BE49-F238E27FC236}">
                <a16:creationId xmlns:a16="http://schemas.microsoft.com/office/drawing/2014/main" id="{4B595976-8775-4DD8-962C-D8B1296F8D74}"/>
              </a:ext>
            </a:extLst>
          </p:cNvPr>
          <p:cNvSpPr/>
          <p:nvPr/>
        </p:nvSpPr>
        <p:spPr>
          <a:xfrm>
            <a:off x="1055688" y="3709784"/>
            <a:ext cx="1096942" cy="12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FB997D56-551A-041A-2AC1-DE0056DCDCF4}"/>
              </a:ext>
            </a:extLst>
          </p:cNvPr>
          <p:cNvSpPr txBox="1"/>
          <p:nvPr/>
        </p:nvSpPr>
        <p:spPr>
          <a:xfrm>
            <a:off x="5212355" y="4458126"/>
            <a:ext cx="774128" cy="861774"/>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03</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2800" dirty="0">
              <a:latin typeface="Segoe UI Black" panose="020B0A02040204020203" pitchFamily="34" charset="0"/>
              <a:ea typeface="Segoe UI Black" panose="020B0A02040204020203" pitchFamily="34" charset="0"/>
            </a:endParaRPr>
          </a:p>
        </p:txBody>
      </p:sp>
      <p:sp>
        <p:nvSpPr>
          <p:cNvPr id="8" name="TextBox 7">
            <a:extLst>
              <a:ext uri="{FF2B5EF4-FFF2-40B4-BE49-F238E27FC236}">
                <a16:creationId xmlns:a16="http://schemas.microsoft.com/office/drawing/2014/main" id="{8CF158D4-424B-A4FA-16AE-B083BDDBBB6C}"/>
              </a:ext>
            </a:extLst>
          </p:cNvPr>
          <p:cNvSpPr txBox="1"/>
          <p:nvPr/>
        </p:nvSpPr>
        <p:spPr>
          <a:xfrm>
            <a:off x="5739604" y="4522110"/>
            <a:ext cx="5794159" cy="1231106"/>
          </a:xfrm>
          <a:prstGeom prst="rect">
            <a:avLst/>
          </a:prstGeom>
          <a:noFill/>
        </p:spPr>
        <p:txBody>
          <a:bodyPr wrap="square" lIns="0" tIns="0" rIns="0" bIns="0" rtlCol="0">
            <a:spAutoFit/>
          </a:bodyPr>
          <a:lstStyle/>
          <a:p>
            <a:pPr marL="305435" indent="-305435" algn="just"/>
            <a:r>
              <a:rPr lang="en-US" sz="2000" dirty="0">
                <a:latin typeface="Berlin Sans FB" panose="020E0602020502020306" pitchFamily="34" charset="0"/>
              </a:rPr>
              <a:t>Install IPS (Intrusion Prevention System) and IDS </a:t>
            </a:r>
          </a:p>
          <a:p>
            <a:pPr marL="305435" indent="-305435" algn="just"/>
            <a:r>
              <a:rPr lang="en-US" sz="2000" dirty="0">
                <a:latin typeface="Berlin Sans FB" panose="020E0602020502020306" pitchFamily="34" charset="0"/>
              </a:rPr>
              <a:t>(Intrusion Detection System)  and configure it  to drop </a:t>
            </a:r>
          </a:p>
          <a:p>
            <a:pPr marL="305435" indent="-305435" algn="just"/>
            <a:r>
              <a:rPr lang="en-US" sz="2000" dirty="0">
                <a:latin typeface="Berlin Sans FB" panose="020E0602020502020306" pitchFamily="34" charset="0"/>
              </a:rPr>
              <a:t>the malicious packets before entering  into </a:t>
            </a:r>
          </a:p>
          <a:p>
            <a:pPr marL="305435" indent="-305435" algn="just"/>
            <a:r>
              <a:rPr lang="en-US" sz="2000" dirty="0">
                <a:latin typeface="Berlin Sans FB" panose="020E0602020502020306" pitchFamily="34" charset="0"/>
              </a:rPr>
              <a:t>the organization network  </a:t>
            </a:r>
          </a:p>
        </p:txBody>
      </p:sp>
    </p:spTree>
    <p:extLst>
      <p:ext uri="{BB962C8B-B14F-4D97-AF65-F5344CB8AC3E}">
        <p14:creationId xmlns:p14="http://schemas.microsoft.com/office/powerpoint/2010/main" val="313420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4084A-DFF6-4E50-BF33-2E5F567A50C3}"/>
              </a:ext>
            </a:extLst>
          </p:cNvPr>
          <p:cNvSpPr txBox="1"/>
          <p:nvPr/>
        </p:nvSpPr>
        <p:spPr>
          <a:xfrm>
            <a:off x="1054101" y="1740014"/>
            <a:ext cx="3524250" cy="1969770"/>
          </a:xfrm>
          <a:prstGeom prst="rect">
            <a:avLst/>
          </a:prstGeom>
          <a:noFill/>
        </p:spPr>
        <p:txBody>
          <a:bodyPr wrap="square" lIns="0" tIns="0" rIns="0" bIns="0" rtlCol="0">
            <a:spAutoFit/>
          </a:bodyPr>
          <a:lstStyle/>
          <a:p>
            <a:r>
              <a:rPr lang="en-ID" sz="3200" dirty="0">
                <a:solidFill>
                  <a:schemeClr val="tx1">
                    <a:lumMod val="75000"/>
                    <a:lumOff val="25000"/>
                  </a:schemeClr>
                </a:solidFill>
                <a:latin typeface="Segoe UI Black" panose="020B0A02040204020203" pitchFamily="34" charset="0"/>
                <a:ea typeface="Segoe UI Black" panose="020B0A02040204020203" pitchFamily="34" charset="0"/>
              </a:rPr>
              <a:t>How did you customize the project and make it your own ?</a:t>
            </a:r>
          </a:p>
        </p:txBody>
      </p:sp>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07</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4578351" y="0"/>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817819-D861-48A4-A120-5723DA77629A}"/>
              </a:ext>
            </a:extLst>
          </p:cNvPr>
          <p:cNvSpPr txBox="1"/>
          <p:nvPr/>
        </p:nvSpPr>
        <p:spPr>
          <a:xfrm>
            <a:off x="5777503" y="1553343"/>
            <a:ext cx="5756262" cy="923330"/>
          </a:xfrm>
          <a:prstGeom prst="rect">
            <a:avLst/>
          </a:prstGeom>
          <a:noFill/>
        </p:spPr>
        <p:txBody>
          <a:bodyPr wrap="square" lIns="0" tIns="0" rIns="0" bIns="0" rtlCol="0">
            <a:spAutoFit/>
          </a:bodyPr>
          <a:lstStyle/>
          <a:p>
            <a:pPr marL="305435" indent="-305435" algn="just"/>
            <a:r>
              <a:rPr lang="en-US" sz="2000" dirty="0">
                <a:latin typeface="Berlin Sans FB" panose="020E0602020502020306" pitchFamily="34" charset="0"/>
              </a:rPr>
              <a:t>By using parrot OS I performed this project.</a:t>
            </a:r>
          </a:p>
          <a:p>
            <a:pPr marL="305435" indent="-305435" algn="just"/>
            <a:r>
              <a:rPr lang="en-US" sz="2000" dirty="0">
                <a:latin typeface="Berlin Sans FB" panose="020E0602020502020306" pitchFamily="34" charset="0"/>
              </a:rPr>
              <a:t>Installed NS2 and NAM.</a:t>
            </a:r>
          </a:p>
          <a:p>
            <a:pPr marL="305435" indent="-305435" algn="just"/>
            <a:endParaRPr lang="en-US" sz="2000" dirty="0">
              <a:latin typeface="Berlin Sans FB" panose="020E0602020502020306" pitchFamily="34" charset="0"/>
            </a:endParaRPr>
          </a:p>
        </p:txBody>
      </p:sp>
      <p:sp>
        <p:nvSpPr>
          <p:cNvPr id="9" name="TextBox 8">
            <a:extLst>
              <a:ext uri="{FF2B5EF4-FFF2-40B4-BE49-F238E27FC236}">
                <a16:creationId xmlns:a16="http://schemas.microsoft.com/office/drawing/2014/main" id="{7C3E29CA-526E-4452-B873-19F956268071}"/>
              </a:ext>
            </a:extLst>
          </p:cNvPr>
          <p:cNvSpPr txBox="1"/>
          <p:nvPr/>
        </p:nvSpPr>
        <p:spPr>
          <a:xfrm>
            <a:off x="5212355" y="1519370"/>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970147D-1579-41C6-985C-4DB79CF604F0}"/>
              </a:ext>
            </a:extLst>
          </p:cNvPr>
          <p:cNvSpPr txBox="1"/>
          <p:nvPr/>
        </p:nvSpPr>
        <p:spPr>
          <a:xfrm>
            <a:off x="5212355" y="2928378"/>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02</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62B08EA-7C37-4939-89CF-990C04C97CBD}"/>
              </a:ext>
            </a:extLst>
          </p:cNvPr>
          <p:cNvSpPr txBox="1"/>
          <p:nvPr/>
        </p:nvSpPr>
        <p:spPr>
          <a:xfrm>
            <a:off x="5739605" y="2932771"/>
            <a:ext cx="5756262" cy="615553"/>
          </a:xfrm>
          <a:prstGeom prst="rect">
            <a:avLst/>
          </a:prstGeom>
          <a:noFill/>
        </p:spPr>
        <p:txBody>
          <a:bodyPr wrap="square" lIns="0" tIns="0" rIns="0" bIns="0" rtlCol="0">
            <a:spAutoFit/>
          </a:bodyPr>
          <a:lstStyle/>
          <a:p>
            <a:pPr marL="305435" indent="-305435" algn="just"/>
            <a:r>
              <a:rPr lang="en-US" sz="2000" dirty="0">
                <a:latin typeface="Berlin Sans FB" panose="020E0602020502020306" pitchFamily="34" charset="0"/>
              </a:rPr>
              <a:t>Developed TCL files to understand about network </a:t>
            </a:r>
          </a:p>
          <a:p>
            <a:pPr marL="305435" indent="-305435" algn="just"/>
            <a:r>
              <a:rPr lang="en-US" sz="2000" dirty="0">
                <a:latin typeface="Berlin Sans FB" panose="020E0602020502020306" pitchFamily="34" charset="0"/>
              </a:rPr>
              <a:t>topology.</a:t>
            </a:r>
          </a:p>
        </p:txBody>
      </p: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Rectangle 26">
            <a:extLst>
              <a:ext uri="{FF2B5EF4-FFF2-40B4-BE49-F238E27FC236}">
                <a16:creationId xmlns:a16="http://schemas.microsoft.com/office/drawing/2014/main" id="{4B595976-8775-4DD8-962C-D8B1296F8D74}"/>
              </a:ext>
            </a:extLst>
          </p:cNvPr>
          <p:cNvSpPr/>
          <p:nvPr/>
        </p:nvSpPr>
        <p:spPr>
          <a:xfrm>
            <a:off x="1055688" y="3709784"/>
            <a:ext cx="1096942" cy="12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FB997D56-551A-041A-2AC1-DE0056DCDCF4}"/>
              </a:ext>
            </a:extLst>
          </p:cNvPr>
          <p:cNvSpPr txBox="1"/>
          <p:nvPr/>
        </p:nvSpPr>
        <p:spPr>
          <a:xfrm>
            <a:off x="5212355" y="4458126"/>
            <a:ext cx="774128" cy="861774"/>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03</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2800" dirty="0">
              <a:latin typeface="Segoe UI Black" panose="020B0A02040204020203" pitchFamily="34" charset="0"/>
              <a:ea typeface="Segoe UI Black" panose="020B0A02040204020203" pitchFamily="34" charset="0"/>
            </a:endParaRPr>
          </a:p>
        </p:txBody>
      </p:sp>
      <p:sp>
        <p:nvSpPr>
          <p:cNvPr id="8" name="TextBox 7">
            <a:extLst>
              <a:ext uri="{FF2B5EF4-FFF2-40B4-BE49-F238E27FC236}">
                <a16:creationId xmlns:a16="http://schemas.microsoft.com/office/drawing/2014/main" id="{8CF158D4-424B-A4FA-16AE-B083BDDBBB6C}"/>
              </a:ext>
            </a:extLst>
          </p:cNvPr>
          <p:cNvSpPr txBox="1"/>
          <p:nvPr/>
        </p:nvSpPr>
        <p:spPr>
          <a:xfrm>
            <a:off x="5701708" y="4486270"/>
            <a:ext cx="5794159" cy="615553"/>
          </a:xfrm>
          <a:prstGeom prst="rect">
            <a:avLst/>
          </a:prstGeom>
          <a:noFill/>
        </p:spPr>
        <p:txBody>
          <a:bodyPr wrap="square" lIns="0" tIns="0" rIns="0" bIns="0" rtlCol="0">
            <a:spAutoFit/>
          </a:bodyPr>
          <a:lstStyle/>
          <a:p>
            <a:pPr marL="305435" indent="-305435" algn="just"/>
            <a:r>
              <a:rPr lang="en-US" sz="2000" dirty="0">
                <a:latin typeface="Berlin Sans FB" panose="020E0602020502020306" pitchFamily="34" charset="0"/>
              </a:rPr>
              <a:t>Captured the packets  to understand how the devices </a:t>
            </a:r>
          </a:p>
          <a:p>
            <a:pPr marL="305435" indent="-305435" algn="just"/>
            <a:r>
              <a:rPr lang="en-US" sz="2000" dirty="0">
                <a:latin typeface="Berlin Sans FB" panose="020E0602020502020306" pitchFamily="34" charset="0"/>
              </a:rPr>
              <a:t>communicate through internet.</a:t>
            </a:r>
          </a:p>
        </p:txBody>
      </p:sp>
    </p:spTree>
    <p:extLst>
      <p:ext uri="{BB962C8B-B14F-4D97-AF65-F5344CB8AC3E}">
        <p14:creationId xmlns:p14="http://schemas.microsoft.com/office/powerpoint/2010/main" val="266929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4084A-DFF6-4E50-BF33-2E5F567A50C3}"/>
              </a:ext>
            </a:extLst>
          </p:cNvPr>
          <p:cNvSpPr txBox="1"/>
          <p:nvPr/>
        </p:nvSpPr>
        <p:spPr>
          <a:xfrm>
            <a:off x="1054101" y="1740014"/>
            <a:ext cx="3524250" cy="1969770"/>
          </a:xfrm>
          <a:prstGeom prst="rect">
            <a:avLst/>
          </a:prstGeom>
          <a:noFill/>
        </p:spPr>
        <p:txBody>
          <a:bodyPr wrap="square" lIns="0" tIns="0" rIns="0" bIns="0" rtlCol="0">
            <a:spAutoFit/>
          </a:bodyPr>
          <a:lstStyle/>
          <a:p>
            <a:r>
              <a:rPr lang="en-ID" sz="3200" dirty="0">
                <a:solidFill>
                  <a:schemeClr val="tx1">
                    <a:lumMod val="75000"/>
                    <a:lumOff val="25000"/>
                  </a:schemeClr>
                </a:solidFill>
                <a:latin typeface="Segoe UI Black" panose="020B0A02040204020203" pitchFamily="34" charset="0"/>
                <a:ea typeface="Segoe UI Black" panose="020B0A02040204020203" pitchFamily="34" charset="0"/>
              </a:rPr>
              <a:t>Introduction to Denial-Of-Services(DOS) Attacks.</a:t>
            </a:r>
          </a:p>
        </p:txBody>
      </p:sp>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08</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4578351" y="0"/>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817819-D861-48A4-A120-5723DA77629A}"/>
              </a:ext>
            </a:extLst>
          </p:cNvPr>
          <p:cNvSpPr txBox="1"/>
          <p:nvPr/>
        </p:nvSpPr>
        <p:spPr>
          <a:xfrm>
            <a:off x="5777503" y="1553343"/>
            <a:ext cx="5756262" cy="1231106"/>
          </a:xfrm>
          <a:prstGeom prst="rect">
            <a:avLst/>
          </a:prstGeom>
          <a:noFill/>
        </p:spPr>
        <p:txBody>
          <a:bodyPr wrap="square" lIns="0" tIns="0" rIns="0" bIns="0" rtlCol="0">
            <a:spAutoFit/>
          </a:bodyPr>
          <a:lstStyle/>
          <a:p>
            <a:pPr marL="305435" indent="-305435" algn="just"/>
            <a:r>
              <a:rPr lang="en-US" sz="2000" b="0" i="0" dirty="0">
                <a:effectLst/>
                <a:latin typeface="Berlin Sans FB" panose="020E0602020502020306" pitchFamily="34" charset="0"/>
                <a:ea typeface="Calibri" panose="020F0502020204030204" pitchFamily="34" charset="0"/>
                <a:cs typeface="Calibri" panose="020F0502020204030204" pitchFamily="34" charset="0"/>
              </a:rPr>
              <a:t>Denial-of-Service (DoS) attacks are malicious </a:t>
            </a:r>
          </a:p>
          <a:p>
            <a:pPr marL="305435" indent="-305435" algn="just"/>
            <a:r>
              <a:rPr lang="en-US" sz="2000" b="0" i="0" dirty="0">
                <a:effectLst/>
                <a:latin typeface="Berlin Sans FB" panose="020E0602020502020306" pitchFamily="34" charset="0"/>
                <a:ea typeface="Calibri" panose="020F0502020204030204" pitchFamily="34" charset="0"/>
                <a:cs typeface="Calibri" panose="020F0502020204030204" pitchFamily="34" charset="0"/>
              </a:rPr>
              <a:t>attempts to disrupt the availability of a computer </a:t>
            </a:r>
          </a:p>
          <a:p>
            <a:pPr marL="305435" indent="-305435" algn="just"/>
            <a:r>
              <a:rPr lang="en-US" sz="2000" b="0" i="0" dirty="0">
                <a:effectLst/>
                <a:latin typeface="Berlin Sans FB" panose="020E0602020502020306" pitchFamily="34" charset="0"/>
                <a:ea typeface="Calibri" panose="020F0502020204030204" pitchFamily="34" charset="0"/>
                <a:cs typeface="Calibri" panose="020F0502020204030204" pitchFamily="34" charset="0"/>
              </a:rPr>
              <a:t>system, network, or service, making it inaccessible to its </a:t>
            </a:r>
          </a:p>
          <a:p>
            <a:pPr marL="305435" indent="-305435" algn="just"/>
            <a:r>
              <a:rPr lang="en-US" sz="2000" b="0" i="0" dirty="0">
                <a:effectLst/>
                <a:latin typeface="Berlin Sans FB" panose="020E0602020502020306" pitchFamily="34" charset="0"/>
                <a:ea typeface="Calibri" panose="020F0502020204030204" pitchFamily="34" charset="0"/>
                <a:cs typeface="Calibri" panose="020F0502020204030204" pitchFamily="34" charset="0"/>
              </a:rPr>
              <a:t>intended users</a:t>
            </a:r>
            <a:endParaRPr lang="en-US" sz="2000" dirty="0">
              <a:latin typeface="Berlin Sans FB" panose="020E0602020502020306" pitchFamily="34" charset="0"/>
            </a:endParaRPr>
          </a:p>
        </p:txBody>
      </p:sp>
      <p:sp>
        <p:nvSpPr>
          <p:cNvPr id="9" name="TextBox 8">
            <a:extLst>
              <a:ext uri="{FF2B5EF4-FFF2-40B4-BE49-F238E27FC236}">
                <a16:creationId xmlns:a16="http://schemas.microsoft.com/office/drawing/2014/main" id="{7C3E29CA-526E-4452-B873-19F956268071}"/>
              </a:ext>
            </a:extLst>
          </p:cNvPr>
          <p:cNvSpPr txBox="1"/>
          <p:nvPr/>
        </p:nvSpPr>
        <p:spPr>
          <a:xfrm>
            <a:off x="5212355" y="1519370"/>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970147D-1579-41C6-985C-4DB79CF604F0}"/>
              </a:ext>
            </a:extLst>
          </p:cNvPr>
          <p:cNvSpPr txBox="1"/>
          <p:nvPr/>
        </p:nvSpPr>
        <p:spPr>
          <a:xfrm>
            <a:off x="5174456" y="3131578"/>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02</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62B08EA-7C37-4939-89CF-990C04C97CBD}"/>
              </a:ext>
            </a:extLst>
          </p:cNvPr>
          <p:cNvSpPr txBox="1"/>
          <p:nvPr/>
        </p:nvSpPr>
        <p:spPr>
          <a:xfrm>
            <a:off x="5739604" y="3131578"/>
            <a:ext cx="5756262" cy="1452705"/>
          </a:xfrm>
          <a:prstGeom prst="rect">
            <a:avLst/>
          </a:prstGeom>
          <a:noFill/>
        </p:spPr>
        <p:txBody>
          <a:bodyPr wrap="square" lIns="0" tIns="0" rIns="0" bIns="0" rtlCol="0">
            <a:spAutoFit/>
          </a:bodyPr>
          <a:lstStyle/>
          <a:p>
            <a:pPr defTabSz="914400">
              <a:lnSpc>
                <a:spcPct val="120000"/>
              </a:lnSpc>
              <a:spcAft>
                <a:spcPts val="600"/>
              </a:spcAft>
              <a:buSzPct val="125000"/>
            </a:pPr>
            <a:r>
              <a:rPr lang="en-US" sz="2000" b="0" i="0" dirty="0">
                <a:effectLst/>
                <a:latin typeface="Berlin Sans FB" panose="020E0602020502020306" pitchFamily="34" charset="0"/>
                <a:ea typeface="Calibri" panose="020F0502020204030204" pitchFamily="34" charset="0"/>
                <a:cs typeface="Calibri" panose="020F0502020204030204" pitchFamily="34" charset="0"/>
              </a:rPr>
              <a:t>These attacks overwhelm the target system with a flood of illegitimate traffic or by exploiting vulnerabilities to exhaust its resources, causing service disruptions and impacting productivity.</a:t>
            </a:r>
            <a:endParaRPr lang="en-US" sz="2000" dirty="0">
              <a:latin typeface="Berlin Sans FB" panose="020E0602020502020306" pitchFamily="34" charset="0"/>
              <a:ea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Rectangle 26">
            <a:extLst>
              <a:ext uri="{FF2B5EF4-FFF2-40B4-BE49-F238E27FC236}">
                <a16:creationId xmlns:a16="http://schemas.microsoft.com/office/drawing/2014/main" id="{4B595976-8775-4DD8-962C-D8B1296F8D74}"/>
              </a:ext>
            </a:extLst>
          </p:cNvPr>
          <p:cNvSpPr/>
          <p:nvPr/>
        </p:nvSpPr>
        <p:spPr>
          <a:xfrm>
            <a:off x="1055688" y="3709784"/>
            <a:ext cx="1096942" cy="12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28043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4084A-DFF6-4E50-BF33-2E5F567A50C3}"/>
              </a:ext>
            </a:extLst>
          </p:cNvPr>
          <p:cNvSpPr txBox="1"/>
          <p:nvPr/>
        </p:nvSpPr>
        <p:spPr>
          <a:xfrm>
            <a:off x="1054101" y="2651378"/>
            <a:ext cx="3524250" cy="984885"/>
          </a:xfrm>
          <a:prstGeom prst="rect">
            <a:avLst/>
          </a:prstGeom>
          <a:noFill/>
        </p:spPr>
        <p:txBody>
          <a:bodyPr wrap="square" lIns="0" tIns="0" rIns="0" bIns="0" rtlCol="0">
            <a:spAutoFit/>
          </a:bodyPr>
          <a:lstStyle/>
          <a:p>
            <a:r>
              <a:rPr lang="en-ID" sz="3200" dirty="0">
                <a:solidFill>
                  <a:schemeClr val="tx1">
                    <a:lumMod val="75000"/>
                    <a:lumOff val="25000"/>
                  </a:schemeClr>
                </a:solidFill>
                <a:latin typeface="Segoe UI Black" panose="020B0A02040204020203" pitchFamily="34" charset="0"/>
                <a:ea typeface="Segoe UI Black" panose="020B0A02040204020203" pitchFamily="34" charset="0"/>
              </a:rPr>
              <a:t>Types of DDOS Attacks.</a:t>
            </a:r>
          </a:p>
        </p:txBody>
      </p:sp>
      <p:sp>
        <p:nvSpPr>
          <p:cNvPr id="6" name="TextBox 5">
            <a:extLst>
              <a:ext uri="{FF2B5EF4-FFF2-40B4-BE49-F238E27FC236}">
                <a16:creationId xmlns:a16="http://schemas.microsoft.com/office/drawing/2014/main" id="{832683F7-1459-4AC2-8090-F1DE2976A0CE}"/>
              </a:ext>
            </a:extLst>
          </p:cNvPr>
          <p:cNvSpPr txBox="1"/>
          <p:nvPr/>
        </p:nvSpPr>
        <p:spPr>
          <a:xfrm>
            <a:off x="330202" y="5517118"/>
            <a:ext cx="723899" cy="738664"/>
          </a:xfrm>
          <a:prstGeom prst="rect">
            <a:avLst/>
          </a:prstGeom>
          <a:noFill/>
        </p:spPr>
        <p:txBody>
          <a:bodyPr wrap="square" lIns="0" tIns="0" rIns="0" bIns="0" rtlCol="0">
            <a:spAutoFit/>
          </a:bodyPr>
          <a:lstStyle/>
          <a:p>
            <a:pPr algn="ctr"/>
            <a:r>
              <a:rPr lang="en-US"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09</a:t>
            </a:r>
            <a:endParaRPr lang="en-ID" sz="4800"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8549BD2-8A23-47AD-A878-D5017792BB62}"/>
              </a:ext>
            </a:extLst>
          </p:cNvPr>
          <p:cNvCxnSpPr/>
          <p:nvPr/>
        </p:nvCxnSpPr>
        <p:spPr>
          <a:xfrm>
            <a:off x="4578351" y="0"/>
            <a:ext cx="0" cy="6985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817819-D861-48A4-A120-5723DA77629A}"/>
              </a:ext>
            </a:extLst>
          </p:cNvPr>
          <p:cNvSpPr txBox="1"/>
          <p:nvPr/>
        </p:nvSpPr>
        <p:spPr>
          <a:xfrm>
            <a:off x="5739605" y="991079"/>
            <a:ext cx="5756262" cy="2003818"/>
          </a:xfrm>
          <a:prstGeom prst="rect">
            <a:avLst/>
          </a:prstGeom>
          <a:noFill/>
        </p:spPr>
        <p:txBody>
          <a:bodyPr wrap="square" lIns="0" tIns="0" rIns="0" bIns="0" rtlCol="0">
            <a:spAutoFit/>
          </a:bodyPr>
          <a:lstStyle/>
          <a:p>
            <a:pPr defTabSz="914400">
              <a:lnSpc>
                <a:spcPct val="110000"/>
              </a:lnSpc>
              <a:spcAft>
                <a:spcPts val="600"/>
              </a:spcAft>
              <a:buSzPct val="125000"/>
            </a:pPr>
            <a:r>
              <a:rPr lang="en-US" sz="2000" dirty="0">
                <a:effectLst/>
                <a:latin typeface="Berlin Sans FB" panose="020E0602020502020306" pitchFamily="34" charset="0"/>
                <a:ea typeface="Calibri" panose="020F0502020204030204" pitchFamily="34" charset="0"/>
                <a:cs typeface="Calibri" panose="020F0502020204030204" pitchFamily="34" charset="0"/>
              </a:rPr>
              <a:t>TCP SYN flood is a type of DOS attack that exploits the TCP handshake process. The attacker sends multiple SYN packets to the target server, but never completes the handshake by sending an ACK packet. This causes the server to wait indefinitely for the ACK packet.</a:t>
            </a:r>
          </a:p>
        </p:txBody>
      </p:sp>
      <p:sp>
        <p:nvSpPr>
          <p:cNvPr id="9" name="TextBox 8">
            <a:extLst>
              <a:ext uri="{FF2B5EF4-FFF2-40B4-BE49-F238E27FC236}">
                <a16:creationId xmlns:a16="http://schemas.microsoft.com/office/drawing/2014/main" id="{7C3E29CA-526E-4452-B873-19F956268071}"/>
              </a:ext>
            </a:extLst>
          </p:cNvPr>
          <p:cNvSpPr txBox="1"/>
          <p:nvPr/>
        </p:nvSpPr>
        <p:spPr>
          <a:xfrm>
            <a:off x="5212355" y="942108"/>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01</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970147D-1579-41C6-985C-4DB79CF604F0}"/>
              </a:ext>
            </a:extLst>
          </p:cNvPr>
          <p:cNvSpPr txBox="1"/>
          <p:nvPr/>
        </p:nvSpPr>
        <p:spPr>
          <a:xfrm>
            <a:off x="5205301" y="3027617"/>
            <a:ext cx="565148" cy="430887"/>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02</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62B08EA-7C37-4939-89CF-990C04C97CBD}"/>
              </a:ext>
            </a:extLst>
          </p:cNvPr>
          <p:cNvSpPr txBox="1"/>
          <p:nvPr/>
        </p:nvSpPr>
        <p:spPr>
          <a:xfrm>
            <a:off x="5739605" y="3093058"/>
            <a:ext cx="5756262" cy="1337289"/>
          </a:xfrm>
          <a:prstGeom prst="rect">
            <a:avLst/>
          </a:prstGeom>
          <a:noFill/>
        </p:spPr>
        <p:txBody>
          <a:bodyPr wrap="square" lIns="0" tIns="0" rIns="0" bIns="0" rtlCol="0">
            <a:spAutoFit/>
          </a:bodyPr>
          <a:lstStyle/>
          <a:p>
            <a:pPr defTabSz="914400">
              <a:lnSpc>
                <a:spcPct val="110000"/>
              </a:lnSpc>
              <a:spcAft>
                <a:spcPts val="600"/>
              </a:spcAft>
              <a:buSzPct val="125000"/>
            </a:pPr>
            <a:r>
              <a:rPr lang="en-US" sz="2000" dirty="0">
                <a:effectLst/>
                <a:latin typeface="Berlin Sans FB" panose="020E0602020502020306" pitchFamily="34" charset="0"/>
                <a:ea typeface="Calibri" panose="020F0502020204030204" pitchFamily="34" charset="0"/>
                <a:cs typeface="Calibri" panose="020F0502020204030204" pitchFamily="34" charset="0"/>
              </a:rPr>
              <a:t>UDP floods the target server with UDP packets. Unlike TCP, UDP does not have a handshake process, so the attacker can send as many packets as they want without waiting for a response.</a:t>
            </a:r>
            <a:endParaRPr lang="en-US" sz="2000" dirty="0">
              <a:latin typeface="Berlin Sans FB" panose="020E0602020502020306" pitchFamily="34" charset="0"/>
              <a:ea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93D37D14-7162-429B-AE97-69CB07D647F4}"/>
              </a:ext>
            </a:extLst>
          </p:cNvPr>
          <p:cNvSpPr/>
          <p:nvPr/>
        </p:nvSpPr>
        <p:spPr>
          <a:xfrm>
            <a:off x="10668000" y="6296086"/>
            <a:ext cx="845178" cy="260228"/>
          </a:xfrm>
          <a:custGeom>
            <a:avLst/>
            <a:gdLst>
              <a:gd name="connsiteX0" fmla="*/ 1165081 w 7567987"/>
              <a:gd name="connsiteY0" fmla="*/ 0 h 2330162"/>
              <a:gd name="connsiteX1" fmla="*/ 2330162 w 7567987"/>
              <a:gd name="connsiteY1" fmla="*/ 1165081 h 2330162"/>
              <a:gd name="connsiteX2" fmla="*/ 2327544 w 7567987"/>
              <a:gd name="connsiteY2" fmla="*/ 1165081 h 2330162"/>
              <a:gd name="connsiteX3" fmla="*/ 2910085 w 7567987"/>
              <a:gd name="connsiteY3" fmla="*/ 1747622 h 2330162"/>
              <a:gd name="connsiteX4" fmla="*/ 3492626 w 7567987"/>
              <a:gd name="connsiteY4" fmla="*/ 1165081 h 2330162"/>
              <a:gd name="connsiteX5" fmla="*/ 3492822 w 7567987"/>
              <a:gd name="connsiteY5" fmla="*/ 1165081 h 2330162"/>
              <a:gd name="connsiteX6" fmla="*/ 4657903 w 7567987"/>
              <a:gd name="connsiteY6" fmla="*/ 0 h 2330162"/>
              <a:gd name="connsiteX7" fmla="*/ 5822983 w 7567987"/>
              <a:gd name="connsiteY7" fmla="*/ 1165081 h 2330162"/>
              <a:gd name="connsiteX8" fmla="*/ 5820367 w 7567987"/>
              <a:gd name="connsiteY8" fmla="*/ 1165081 h 2330162"/>
              <a:gd name="connsiteX9" fmla="*/ 6402907 w 7567987"/>
              <a:gd name="connsiteY9" fmla="*/ 1747622 h 2330162"/>
              <a:gd name="connsiteX10" fmla="*/ 6985447 w 7567987"/>
              <a:gd name="connsiteY10" fmla="*/ 1165081 h 2330162"/>
              <a:gd name="connsiteX11" fmla="*/ 7567987 w 7567987"/>
              <a:gd name="connsiteY11" fmla="*/ 1165081 h 2330162"/>
              <a:gd name="connsiteX12" fmla="*/ 6402907 w 7567987"/>
              <a:gd name="connsiteY12" fmla="*/ 2330162 h 2330162"/>
              <a:gd name="connsiteX13" fmla="*/ 5237827 w 7567987"/>
              <a:gd name="connsiteY13" fmla="*/ 1165081 h 2330162"/>
              <a:gd name="connsiteX14" fmla="*/ 5240443 w 7567987"/>
              <a:gd name="connsiteY14" fmla="*/ 1165081 h 2330162"/>
              <a:gd name="connsiteX15" fmla="*/ 4657903 w 7567987"/>
              <a:gd name="connsiteY15" fmla="*/ 582540 h 2330162"/>
              <a:gd name="connsiteX16" fmla="*/ 4075362 w 7567987"/>
              <a:gd name="connsiteY16" fmla="*/ 1165081 h 2330162"/>
              <a:gd name="connsiteX17" fmla="*/ 4075166 w 7567987"/>
              <a:gd name="connsiteY17" fmla="*/ 1165081 h 2330162"/>
              <a:gd name="connsiteX18" fmla="*/ 2910085 w 7567987"/>
              <a:gd name="connsiteY18" fmla="*/ 2330162 h 2330162"/>
              <a:gd name="connsiteX19" fmla="*/ 1745004 w 7567987"/>
              <a:gd name="connsiteY19" fmla="*/ 1165081 h 2330162"/>
              <a:gd name="connsiteX20" fmla="*/ 1747622 w 7567987"/>
              <a:gd name="connsiteY20" fmla="*/ 1165081 h 2330162"/>
              <a:gd name="connsiteX21" fmla="*/ 1165081 w 7567987"/>
              <a:gd name="connsiteY21" fmla="*/ 582540 h 2330162"/>
              <a:gd name="connsiteX22" fmla="*/ 582540 w 7567987"/>
              <a:gd name="connsiteY22" fmla="*/ 1165081 h 2330162"/>
              <a:gd name="connsiteX23" fmla="*/ 0 w 7567987"/>
              <a:gd name="connsiteY23" fmla="*/ 1165081 h 2330162"/>
              <a:gd name="connsiteX24" fmla="*/ 1165081 w 7567987"/>
              <a:gd name="connsiteY24" fmla="*/ 0 h 23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67987" h="2330162">
                <a:moveTo>
                  <a:pt x="1165081" y="0"/>
                </a:moveTo>
                <a:cubicBezTo>
                  <a:pt x="1808537" y="0"/>
                  <a:pt x="2330162" y="521625"/>
                  <a:pt x="2330162" y="1165081"/>
                </a:cubicBezTo>
                <a:lnTo>
                  <a:pt x="2327544" y="1165081"/>
                </a:lnTo>
                <a:cubicBezTo>
                  <a:pt x="2327544" y="1486810"/>
                  <a:pt x="2588356" y="1747622"/>
                  <a:pt x="2910085" y="1747622"/>
                </a:cubicBezTo>
                <a:cubicBezTo>
                  <a:pt x="3231814" y="1747622"/>
                  <a:pt x="3492626" y="1486810"/>
                  <a:pt x="3492626" y="1165081"/>
                </a:cubicBezTo>
                <a:lnTo>
                  <a:pt x="3492822" y="1165081"/>
                </a:lnTo>
                <a:cubicBezTo>
                  <a:pt x="3492822" y="521625"/>
                  <a:pt x="4014447" y="0"/>
                  <a:pt x="4657903" y="0"/>
                </a:cubicBezTo>
                <a:cubicBezTo>
                  <a:pt x="5301359" y="0"/>
                  <a:pt x="5822983" y="521625"/>
                  <a:pt x="5822983" y="1165081"/>
                </a:cubicBezTo>
                <a:lnTo>
                  <a:pt x="5820367" y="1165081"/>
                </a:lnTo>
                <a:cubicBezTo>
                  <a:pt x="5820367" y="1486810"/>
                  <a:pt x="6081179" y="1747622"/>
                  <a:pt x="6402907" y="1747622"/>
                </a:cubicBezTo>
                <a:cubicBezTo>
                  <a:pt x="6724635" y="1747622"/>
                  <a:pt x="6985447" y="1486810"/>
                  <a:pt x="6985447" y="1165081"/>
                </a:cubicBezTo>
                <a:lnTo>
                  <a:pt x="7567987" y="1165081"/>
                </a:lnTo>
                <a:cubicBezTo>
                  <a:pt x="7567987" y="1808537"/>
                  <a:pt x="7046363" y="2330162"/>
                  <a:pt x="6402907" y="2330162"/>
                </a:cubicBezTo>
                <a:cubicBezTo>
                  <a:pt x="5759451" y="2330162"/>
                  <a:pt x="5237827" y="1808537"/>
                  <a:pt x="5237827" y="1165081"/>
                </a:cubicBezTo>
                <a:lnTo>
                  <a:pt x="5240443" y="1165081"/>
                </a:lnTo>
                <a:cubicBezTo>
                  <a:pt x="5240443" y="843352"/>
                  <a:pt x="4979631" y="582540"/>
                  <a:pt x="4657903" y="582540"/>
                </a:cubicBezTo>
                <a:cubicBezTo>
                  <a:pt x="4336174" y="582540"/>
                  <a:pt x="4075362" y="843352"/>
                  <a:pt x="4075362" y="1165081"/>
                </a:cubicBezTo>
                <a:lnTo>
                  <a:pt x="4075166" y="1165081"/>
                </a:lnTo>
                <a:cubicBezTo>
                  <a:pt x="4075166" y="1808537"/>
                  <a:pt x="3553541" y="2330162"/>
                  <a:pt x="2910085" y="2330162"/>
                </a:cubicBezTo>
                <a:cubicBezTo>
                  <a:pt x="2266629" y="2330162"/>
                  <a:pt x="1745004" y="1808537"/>
                  <a:pt x="1745004" y="1165081"/>
                </a:cubicBezTo>
                <a:lnTo>
                  <a:pt x="1747622" y="1165081"/>
                </a:lnTo>
                <a:cubicBezTo>
                  <a:pt x="1747622" y="843352"/>
                  <a:pt x="1486810" y="582540"/>
                  <a:pt x="1165081" y="582540"/>
                </a:cubicBezTo>
                <a:cubicBezTo>
                  <a:pt x="843352" y="582540"/>
                  <a:pt x="582540" y="843352"/>
                  <a:pt x="582540" y="1165081"/>
                </a:cubicBezTo>
                <a:lnTo>
                  <a:pt x="0" y="1165081"/>
                </a:lnTo>
                <a:cubicBezTo>
                  <a:pt x="0" y="521625"/>
                  <a:pt x="521625" y="0"/>
                  <a:pt x="116508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Rectangle 26">
            <a:extLst>
              <a:ext uri="{FF2B5EF4-FFF2-40B4-BE49-F238E27FC236}">
                <a16:creationId xmlns:a16="http://schemas.microsoft.com/office/drawing/2014/main" id="{4B595976-8775-4DD8-962C-D8B1296F8D74}"/>
              </a:ext>
            </a:extLst>
          </p:cNvPr>
          <p:cNvSpPr/>
          <p:nvPr/>
        </p:nvSpPr>
        <p:spPr>
          <a:xfrm>
            <a:off x="1055688" y="3709784"/>
            <a:ext cx="1096942" cy="12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FB997D56-551A-041A-2AC1-DE0056DCDCF4}"/>
              </a:ext>
            </a:extLst>
          </p:cNvPr>
          <p:cNvSpPr txBox="1"/>
          <p:nvPr/>
        </p:nvSpPr>
        <p:spPr>
          <a:xfrm>
            <a:off x="5212355" y="4641464"/>
            <a:ext cx="774128" cy="861774"/>
          </a:xfrm>
          <a:prstGeom prst="rect">
            <a:avLst/>
          </a:prstGeom>
          <a:noFill/>
        </p:spPr>
        <p:txBody>
          <a:bodyPr wrap="square" lIns="0" tIns="0" rIns="0" bIns="0" rtlCol="0">
            <a:spAutoFit/>
          </a:bodyPr>
          <a:lstStyle/>
          <a:p>
            <a:r>
              <a:rPr lang="en-US"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rPr>
              <a:t>03</a:t>
            </a:r>
            <a:endParaRPr lang="en-ID" sz="2800" b="1" dirty="0">
              <a:solidFill>
                <a:schemeClr val="tx1">
                  <a:lumMod val="75000"/>
                  <a:lumOff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2800" dirty="0">
              <a:latin typeface="Segoe UI Black" panose="020B0A02040204020203" pitchFamily="34" charset="0"/>
              <a:ea typeface="Segoe UI Black" panose="020B0A02040204020203" pitchFamily="34" charset="0"/>
            </a:endParaRPr>
          </a:p>
        </p:txBody>
      </p:sp>
      <p:sp>
        <p:nvSpPr>
          <p:cNvPr id="8" name="TextBox 7">
            <a:extLst>
              <a:ext uri="{FF2B5EF4-FFF2-40B4-BE49-F238E27FC236}">
                <a16:creationId xmlns:a16="http://schemas.microsoft.com/office/drawing/2014/main" id="{8CF158D4-424B-A4FA-16AE-B083BDDBBB6C}"/>
              </a:ext>
            </a:extLst>
          </p:cNvPr>
          <p:cNvSpPr txBox="1"/>
          <p:nvPr/>
        </p:nvSpPr>
        <p:spPr>
          <a:xfrm>
            <a:off x="5701708" y="4649589"/>
            <a:ext cx="5794159" cy="998735"/>
          </a:xfrm>
          <a:prstGeom prst="rect">
            <a:avLst/>
          </a:prstGeom>
          <a:noFill/>
        </p:spPr>
        <p:txBody>
          <a:bodyPr wrap="square" lIns="0" tIns="0" rIns="0" bIns="0" rtlCol="0">
            <a:spAutoFit/>
          </a:bodyPr>
          <a:lstStyle/>
          <a:p>
            <a:pPr defTabSz="914400">
              <a:lnSpc>
                <a:spcPct val="110000"/>
              </a:lnSpc>
              <a:spcAft>
                <a:spcPts val="600"/>
              </a:spcAft>
              <a:buSzPct val="125000"/>
            </a:pPr>
            <a:r>
              <a:rPr lang="en-US" sz="2000" dirty="0">
                <a:effectLst/>
                <a:latin typeface="Berlin Sans FB" panose="020E0602020502020306" pitchFamily="34" charset="0"/>
                <a:ea typeface="Calibri" panose="020F0502020204030204" pitchFamily="34" charset="0"/>
                <a:cs typeface="Calibri" panose="020F0502020204030204" pitchFamily="34" charset="0"/>
              </a:rPr>
              <a:t>HTTP flood targets web servers. The attacker sends a large number of HTTP requests to the server, often using multiple IP addresses to evade detection. </a:t>
            </a:r>
            <a:endParaRPr lang="en-US" sz="2000" dirty="0">
              <a:latin typeface="Berlin Sans FB" panose="020E0602020502020306"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278715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4800" dirty="0" smtClean="0">
            <a:latin typeface="Segoe UI Black" panose="020B0A02040204020203" pitchFamily="34" charset="0"/>
            <a:ea typeface="Segoe UI Black" panose="020B0A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1916</Words>
  <Application>Microsoft Office PowerPoint</Application>
  <PresentationFormat>Widescreen</PresentationFormat>
  <Paragraphs>202</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Berlin Sans FB</vt:lpstr>
      <vt:lpstr>Calibri</vt:lpstr>
      <vt:lpstr>Calibri Light</vt:lpstr>
      <vt:lpstr>Segoe UI</vt:lpstr>
      <vt:lpstr>Segoe UI Black</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rakesh rocky</cp:lastModifiedBy>
  <cp:revision>26</cp:revision>
  <dcterms:created xsi:type="dcterms:W3CDTF">2019-08-15T08:51:54Z</dcterms:created>
  <dcterms:modified xsi:type="dcterms:W3CDTF">2023-07-23T11:20:44Z</dcterms:modified>
</cp:coreProperties>
</file>