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21"/>
  </p:notesMasterIdLst>
  <p:handoutMasterIdLst>
    <p:handoutMasterId r:id="rId22"/>
  </p:handoutMasterIdLst>
  <p:sldIdLst>
    <p:sldId id="442" r:id="rId4"/>
    <p:sldId id="728" r:id="rId5"/>
    <p:sldId id="746" r:id="rId6"/>
    <p:sldId id="730" r:id="rId7"/>
    <p:sldId id="757" r:id="rId8"/>
    <p:sldId id="758" r:id="rId9"/>
    <p:sldId id="759" r:id="rId10"/>
    <p:sldId id="754" r:id="rId11"/>
    <p:sldId id="747" r:id="rId12"/>
    <p:sldId id="736" r:id="rId13"/>
    <p:sldId id="760" r:id="rId14"/>
    <p:sldId id="761" r:id="rId15"/>
    <p:sldId id="762" r:id="rId16"/>
    <p:sldId id="763" r:id="rId17"/>
    <p:sldId id="764" r:id="rId18"/>
    <p:sldId id="765" r:id="rId19"/>
    <p:sldId id="725" r:id="rId20"/>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94394" autoAdjust="0"/>
  </p:normalViewPr>
  <p:slideViewPr>
    <p:cSldViewPr>
      <p:cViewPr varScale="1">
        <p:scale>
          <a:sx n="85" d="100"/>
          <a:sy n="85" d="100"/>
        </p:scale>
        <p:origin x="797" y="77"/>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25 April 2025</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25 April 2025</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25 April 2025</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347159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25-Apr-25</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25-Apr-25</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25-Apr-25</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25-Apr-25</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25-Apr-25</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25-Apr-25</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25-Apr-25</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25-Apr-25</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25-Apr-25</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25-Apr-25</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25-Apr-25</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25-Apr-25</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25-Apr-25</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25-Apr-25</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25-Apr-25</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25-Apr-25</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25-Apr-25</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25-Apr-25</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25-Apr-25</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25-Apr-25</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25-Apr-25</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25-Apr-25</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25-Apr-25</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25-Apr-25</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25-Apr-25</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25-Apr-25</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25-Apr-25</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25-Apr-25</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25-Apr-25</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25-Apr-25</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25-Apr-25</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25-Apr-25</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25-Apr-25</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25-Apr-25</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25-Apr-25</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25-Apr-25</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25-Apr-25</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533400" y="3228536"/>
            <a:ext cx="7924800" cy="1953064"/>
          </a:xfrm>
        </p:spPr>
        <p:txBody>
          <a:bodyPr/>
          <a:lstStyle/>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p>
        </p:txBody>
      </p:sp>
      <p:sp>
        <p:nvSpPr>
          <p:cNvPr id="6" name="TextBox 5"/>
          <p:cNvSpPr txBox="1"/>
          <p:nvPr/>
        </p:nvSpPr>
        <p:spPr>
          <a:xfrm>
            <a:off x="2784389" y="256757"/>
            <a:ext cx="6108091" cy="1754326"/>
          </a:xfrm>
          <a:prstGeom prst="rect">
            <a:avLst/>
          </a:prstGeom>
          <a:noFill/>
        </p:spPr>
        <p:txBody>
          <a:bodyPr wrap="square" rtlCol="0">
            <a:spAutoFit/>
          </a:bodyPr>
          <a:lstStyle/>
          <a:p>
            <a:pPr algn="ctr">
              <a:lnSpc>
                <a:spcPct val="150000"/>
              </a:lnSpc>
            </a:pPr>
            <a:r>
              <a:rPr lang="en-US" sz="2400" b="1" dirty="0">
                <a:solidFill>
                  <a:srgbClr val="FF0000"/>
                </a:solidFill>
                <a:latin typeface="Times New Roman" panose="02020603050405020304" pitchFamily="18" charset="0"/>
                <a:cs typeface="Times New Roman" panose="02020603050405020304" pitchFamily="18" charset="0"/>
              </a:rPr>
              <a:t>KONGU ENGINEERING COLLEGE </a:t>
            </a:r>
          </a:p>
          <a:p>
            <a:pPr algn="ctr">
              <a:lnSpc>
                <a:spcPct val="150000"/>
              </a:lnSpc>
            </a:pPr>
            <a:r>
              <a:rPr lang="en-US" sz="2400" b="1" dirty="0">
                <a:solidFill>
                  <a:srgbClr val="FF0000"/>
                </a:solidFill>
                <a:latin typeface="Times New Roman" panose="02020603050405020304" pitchFamily="18" charset="0"/>
                <a:cs typeface="Times New Roman" panose="02020603050405020304" pitchFamily="18" charset="0"/>
              </a:rPr>
              <a:t>DEPARTMENT OF MCA </a:t>
            </a:r>
          </a:p>
          <a:p>
            <a:pPr algn="ctr">
              <a:lnSpc>
                <a:spcPct val="150000"/>
              </a:lnSpc>
            </a:pPr>
            <a:r>
              <a:rPr lang="en-US" sz="2400" b="1" dirty="0">
                <a:solidFill>
                  <a:srgbClr val="FF0000"/>
                </a:solidFill>
                <a:latin typeface="Times New Roman" panose="02020603050405020304" pitchFamily="18" charset="0"/>
                <a:cs typeface="Times New Roman" panose="02020603050405020304" pitchFamily="18" charset="0"/>
              </a:rPr>
              <a:t>PERUNDURAI </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058024" y="2020086"/>
            <a:ext cx="8158691" cy="461665"/>
          </a:xfrm>
          <a:prstGeom prst="rect">
            <a:avLst/>
          </a:prstGeom>
          <a:noFill/>
        </p:spPr>
        <p:txBody>
          <a:bodyPr wrap="square" rtlCol="0">
            <a:spAutoFit/>
          </a:bodyPr>
          <a:lstStyle/>
          <a:p>
            <a:pPr algn="ctr"/>
            <a:r>
              <a:rPr lang="en-IN" sz="2400" b="1" dirty="0">
                <a:latin typeface="Times New Roman" pitchFamily="18" charset="0"/>
                <a:cs typeface="Times New Roman" pitchFamily="18" charset="0"/>
              </a:rPr>
              <a:t>TITLE:  </a:t>
            </a:r>
            <a:r>
              <a:rPr lang="en-IN" sz="2400" b="1" dirty="0">
                <a:solidFill>
                  <a:schemeClr val="accent1">
                    <a:lumMod val="75000"/>
                  </a:schemeClr>
                </a:solidFill>
                <a:latin typeface="Times New Roman" pitchFamily="18" charset="0"/>
                <a:cs typeface="Times New Roman" pitchFamily="18" charset="0"/>
              </a:rPr>
              <a:t>ONLINE FOOD ORDERING SYSTEM </a:t>
            </a:r>
            <a:endParaRPr lang="en-US" sz="3200" b="1" dirty="0">
              <a:solidFill>
                <a:schemeClr val="accent1">
                  <a:lumMod val="75000"/>
                </a:schemeClr>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AF02AFFD-8CB1-4416-B227-37B6A21D8984}"/>
              </a:ext>
            </a:extLst>
          </p:cNvPr>
          <p:cNvSpPr txBox="1"/>
          <p:nvPr/>
        </p:nvSpPr>
        <p:spPr>
          <a:xfrm>
            <a:off x="3035909" y="2780928"/>
            <a:ext cx="6108091" cy="3708708"/>
          </a:xfrm>
          <a:prstGeom prst="rect">
            <a:avLst/>
          </a:prstGeom>
          <a:noFill/>
        </p:spPr>
        <p:txBody>
          <a:bodyPr wrap="square" rtlCol="0">
            <a:spAutoFit/>
          </a:bodyPr>
          <a:lstStyle/>
          <a:p>
            <a:pPr lvl="0" algn="just"/>
            <a:endParaRPr lang="en-US" sz="1600" b="1" dirty="0">
              <a:solidFill>
                <a:schemeClr val="dk1"/>
              </a:solidFill>
              <a:latin typeface="Times New Roman"/>
              <a:ea typeface="Times New Roman"/>
              <a:cs typeface="Times New Roman"/>
              <a:sym typeface="Times New Roman"/>
            </a:endParaRPr>
          </a:p>
          <a:p>
            <a:pPr lvl="0" algn="just"/>
            <a:r>
              <a:rPr lang="en-US" sz="1600" b="1" dirty="0">
                <a:solidFill>
                  <a:schemeClr val="dk1"/>
                </a:solidFill>
                <a:latin typeface="Times New Roman"/>
                <a:ea typeface="Times New Roman"/>
                <a:cs typeface="Times New Roman"/>
                <a:sym typeface="Times New Roman"/>
              </a:rPr>
              <a:t>TEAM NO:14 </a:t>
            </a:r>
          </a:p>
          <a:p>
            <a:pPr lvl="0" algn="just"/>
            <a:endParaRPr lang="en-US" sz="1600" b="1" dirty="0">
              <a:solidFill>
                <a:schemeClr val="dk1"/>
              </a:solidFill>
              <a:latin typeface="Times New Roman"/>
              <a:ea typeface="Times New Roman"/>
              <a:cs typeface="Times New Roman"/>
              <a:sym typeface="Times New Roman"/>
            </a:endParaRPr>
          </a:p>
          <a:p>
            <a:pPr algn="just"/>
            <a:r>
              <a:rPr lang="en-US" sz="1600" b="1" dirty="0">
                <a:solidFill>
                  <a:schemeClr val="dk1"/>
                </a:solidFill>
                <a:latin typeface="Times New Roman"/>
                <a:ea typeface="Times New Roman"/>
                <a:cs typeface="Times New Roman"/>
                <a:sym typeface="Times New Roman"/>
              </a:rPr>
              <a:t>GUIDED BY</a:t>
            </a:r>
            <a:r>
              <a:rPr lang="en-US" sz="1400" b="1" dirty="0">
                <a:solidFill>
                  <a:schemeClr val="dk1"/>
                </a:solidFill>
                <a:latin typeface="Times New Roman"/>
                <a:ea typeface="Times New Roman"/>
                <a:cs typeface="Times New Roman"/>
                <a:sym typeface="Times New Roman"/>
              </a:rPr>
              <a:t>: </a:t>
            </a:r>
            <a:r>
              <a:rPr lang="en-US" sz="1600" b="1" dirty="0">
                <a:solidFill>
                  <a:schemeClr val="tx1">
                    <a:lumMod val="95000"/>
                    <a:lumOff val="5000"/>
                  </a:schemeClr>
                </a:solidFill>
                <a:latin typeface="Times New Roman" pitchFamily="18" charset="0"/>
                <a:ea typeface="Cambria" panose="02040503050406030204" pitchFamily="18" charset="0"/>
                <a:cs typeface="Times New Roman" pitchFamily="18" charset="0"/>
                <a:sym typeface="Times New Roman"/>
              </a:rPr>
              <a:t>Dr. Chitra</a:t>
            </a:r>
            <a:r>
              <a:rPr lang="en-US" sz="1400" b="1" dirty="0">
                <a:solidFill>
                  <a:schemeClr val="tx1">
                    <a:lumMod val="95000"/>
                    <a:lumOff val="5000"/>
                  </a:schemeClr>
                </a:solidFill>
                <a:latin typeface="Times New Roman" pitchFamily="18" charset="0"/>
                <a:ea typeface="Cambria" panose="02040503050406030204" pitchFamily="18" charset="0"/>
                <a:cs typeface="Times New Roman" pitchFamily="18" charset="0"/>
              </a:rPr>
              <a:t>[ASSISTANT PROFESSOR]</a:t>
            </a:r>
          </a:p>
          <a:p>
            <a:pPr algn="just"/>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pPr marL="53339" lvl="0" algn="just">
              <a:spcBef>
                <a:spcPts val="0"/>
              </a:spcBef>
              <a:spcAft>
                <a:spcPts val="0"/>
              </a:spcAft>
            </a:pPr>
            <a:r>
              <a:rPr lang="en-US" b="1" dirty="0">
                <a:solidFill>
                  <a:schemeClr val="dk1"/>
                </a:solidFill>
                <a:latin typeface="Times New Roman"/>
                <a:ea typeface="Times New Roman"/>
                <a:cs typeface="Times New Roman"/>
                <a:sym typeface="Times New Roman"/>
              </a:rPr>
              <a:t>Team Members:</a:t>
            </a:r>
            <a:endParaRPr lang="en-US" dirty="0">
              <a:solidFill>
                <a:schemeClr val="dk1"/>
              </a:solidFill>
              <a:latin typeface="Times New Roman"/>
              <a:ea typeface="Times New Roman"/>
              <a:cs typeface="Times New Roman"/>
              <a:sym typeface="Times New Roman"/>
            </a:endParaRPr>
          </a:p>
          <a:p>
            <a:pPr marL="624840" marR="935989" lvl="0" algn="just">
              <a:lnSpc>
                <a:spcPct val="150000"/>
              </a:lnSpc>
              <a:spcBef>
                <a:spcPts val="0"/>
              </a:spcBef>
              <a:spcAft>
                <a:spcPts val="0"/>
              </a:spcAft>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Dhanushya V (24MCR017)</a:t>
            </a:r>
            <a:endParaRPr lang="en-US" dirty="0">
              <a:latin typeface="Times New Roman" panose="02020603050405020304" pitchFamily="18" charset="0"/>
              <a:cs typeface="Times New Roman" panose="02020603050405020304" pitchFamily="18" charset="0"/>
            </a:endParaRPr>
          </a:p>
          <a:p>
            <a:pPr marL="624840" marR="935989" lvl="0" algn="just">
              <a:lnSpc>
                <a:spcPct val="150000"/>
              </a:lnSpc>
              <a:spcBef>
                <a:spcPts val="0"/>
              </a:spcBef>
              <a:spcAft>
                <a:spcPts val="0"/>
              </a:spcAft>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Karthik Santhosh S(24MCR050)</a:t>
            </a:r>
          </a:p>
          <a:p>
            <a:pPr marL="624840" marR="935989" lvl="0" algn="just">
              <a:lnSpc>
                <a:spcPct val="150000"/>
              </a:lnSpc>
              <a:spcBef>
                <a:spcPts val="0"/>
              </a:spcBef>
              <a:spcAft>
                <a:spcPts val="0"/>
              </a:spcAft>
            </a:pPr>
            <a:r>
              <a:rPr lang="en-US" dirty="0">
                <a:solidFill>
                  <a:schemeClr val="dk1"/>
                </a:solidFill>
                <a:latin typeface="Times New Roman" panose="02020603050405020304" pitchFamily="18" charset="0"/>
                <a:ea typeface="Calibri"/>
                <a:cs typeface="Times New Roman" panose="02020603050405020304" pitchFamily="18" charset="0"/>
                <a:sym typeface="Times New Roman"/>
              </a:rPr>
              <a:t>Kiruthiga M(24MCR057)</a:t>
            </a: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algn="just"/>
            <a:endPar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IN"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4" name="Google Shape;52;p7"/>
          <p:cNvSpPr/>
          <p:nvPr/>
        </p:nvSpPr>
        <p:spPr>
          <a:xfrm>
            <a:off x="297583" y="4093404"/>
            <a:ext cx="1520882" cy="202953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Picture 2"/>
          <p:cNvPicPr>
            <a:picLocks noChangeAspect="1"/>
          </p:cNvPicPr>
          <p:nvPr/>
        </p:nvPicPr>
        <p:blipFill>
          <a:blip r:embed="rId5"/>
          <a:stretch>
            <a:fillRect/>
          </a:stretch>
        </p:blipFill>
        <p:spPr>
          <a:xfrm>
            <a:off x="251520" y="232571"/>
            <a:ext cx="1085182" cy="908383"/>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Date Placeholder 3"/>
          <p:cNvSpPr>
            <a:spLocks noGrp="1"/>
          </p:cNvSpPr>
          <p:nvPr>
            <p:ph type="dt" sz="half" idx="10"/>
          </p:nvPr>
        </p:nvSpPr>
        <p:spPr bwMode="auto">
          <a:xfrm>
            <a:off x="713147" y="6356350"/>
            <a:ext cx="1018456"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a:defRPr/>
            </a:pPr>
            <a:r>
              <a:rPr lang="en-US" sz="1000" b="1" dirty="0">
                <a:latin typeface="Times New Roman" panose="02020603050405020304" pitchFamily="18" charset="0"/>
                <a:cs typeface="Times New Roman" panose="02020603050405020304" pitchFamily="18" charset="0"/>
              </a:rPr>
              <a:t>24.12.2024</a:t>
            </a:r>
          </a:p>
          <a:p>
            <a:pPr>
              <a:defRPr/>
            </a:pPr>
            <a:r>
              <a:rPr lang="en-US" sz="1000" b="1" dirty="0">
                <a:latin typeface="Times New Roman" panose="02020603050405020304" pitchFamily="18" charset="0"/>
                <a:cs typeface="Times New Roman" panose="02020603050405020304" pitchFamily="18" charset="0"/>
              </a:rPr>
              <a:t>TEAM NO:14</a:t>
            </a:r>
          </a:p>
          <a:p>
            <a:endParaRPr lang="en-US" altLang="en-US" dirty="0">
              <a:solidFill>
                <a:schemeClr val="tx2"/>
              </a:solidFill>
            </a:endParaRPr>
          </a:p>
        </p:txBody>
      </p:sp>
      <p:sp>
        <p:nvSpPr>
          <p:cNvPr id="23556" name="Slide Number Placeholder 4"/>
          <p:cNvSpPr>
            <a:spLocks noGrp="1"/>
          </p:cNvSpPr>
          <p:nvPr>
            <p:ph type="sldNum" sz="quarter" idx="4294967295"/>
          </p:nvPr>
        </p:nvSpPr>
        <p:spPr bwMode="auto">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B2582B8F-EDB6-4EB6-BECB-F4AE82629125}" type="slidenum">
              <a:rPr lang="en-US" altLang="en-US">
                <a:solidFill>
                  <a:srgbClr val="FFFFFF"/>
                </a:solidFill>
              </a:rPr>
              <a:pPr/>
              <a:t>10</a:t>
            </a:fld>
            <a:endParaRPr lang="en-US" altLang="en-US">
              <a:solidFill>
                <a:srgbClr val="FFFFFF"/>
              </a:solidFill>
            </a:endParaRPr>
          </a:p>
        </p:txBody>
      </p:sp>
      <p:sp>
        <p:nvSpPr>
          <p:cNvPr id="23557" name="Content Placeholder 2"/>
          <p:cNvSpPr>
            <a:spLocks noGrp="1"/>
          </p:cNvSpPr>
          <p:nvPr>
            <p:ph sz="quarter" idx="4294967295"/>
          </p:nvPr>
        </p:nvSpPr>
        <p:spPr>
          <a:xfrm>
            <a:off x="1222375" y="1146175"/>
            <a:ext cx="7921625" cy="4154488"/>
          </a:xfrm>
        </p:spPr>
        <p:txBody>
          <a:bodyPr/>
          <a:lstStyle/>
          <a:p>
            <a:pPr marL="0" indent="0" eaLnBrk="1" hangingPunct="1">
              <a:lnSpc>
                <a:spcPct val="90000"/>
              </a:lnSpc>
              <a:buNone/>
            </a:pPr>
            <a:endParaRPr lang="en-US" altLang="en-US" dirty="0">
              <a:latin typeface="Times New Roman" panose="02020603050405020304" pitchFamily="18" charset="0"/>
              <a:ea typeface="MS PGothic" panose="020B0600070205080204" pitchFamily="34" charset="-128"/>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p:txBody>
      </p:sp>
      <p:pic>
        <p:nvPicPr>
          <p:cNvPr id="7" name="Picture 6" descr="kec2blackborder png.PNG"/>
          <p:cNvPicPr>
            <a:picLocks noChangeAspect="1"/>
          </p:cNvPicPr>
          <p:nvPr/>
        </p:nvPicPr>
        <p:blipFill>
          <a:blip r:embed="rId2" cstate="print"/>
          <a:stretch>
            <a:fillRect/>
          </a:stretch>
        </p:blipFill>
        <p:spPr>
          <a:xfrm>
            <a:off x="0" y="52612"/>
            <a:ext cx="508210" cy="632726"/>
          </a:xfrm>
          <a:prstGeom prst="rect">
            <a:avLst/>
          </a:prstGeom>
        </p:spPr>
      </p:pic>
      <p:pic>
        <p:nvPicPr>
          <p:cNvPr id="5" name="Picture 4">
            <a:extLst>
              <a:ext uri="{FF2B5EF4-FFF2-40B4-BE49-F238E27FC236}">
                <a16:creationId xmlns:a16="http://schemas.microsoft.com/office/drawing/2014/main" id="{8760EFB9-F456-9730-5E0E-9667292EEC56}"/>
              </a:ext>
            </a:extLst>
          </p:cNvPr>
          <p:cNvPicPr>
            <a:picLocks noChangeAspect="1"/>
          </p:cNvPicPr>
          <p:nvPr/>
        </p:nvPicPr>
        <p:blipFill>
          <a:blip r:embed="rId3"/>
          <a:stretch>
            <a:fillRect/>
          </a:stretch>
        </p:blipFill>
        <p:spPr>
          <a:xfrm>
            <a:off x="899592" y="1011135"/>
            <a:ext cx="8107810" cy="4610758"/>
          </a:xfrm>
          <a:prstGeom prst="rect">
            <a:avLst/>
          </a:prstGeom>
        </p:spPr>
      </p:pic>
      <p:sp>
        <p:nvSpPr>
          <p:cNvPr id="9" name="TextBox 8">
            <a:extLst>
              <a:ext uri="{FF2B5EF4-FFF2-40B4-BE49-F238E27FC236}">
                <a16:creationId xmlns:a16="http://schemas.microsoft.com/office/drawing/2014/main" id="{766DBC09-C701-5982-3279-A77D27D2AA22}"/>
              </a:ext>
            </a:extLst>
          </p:cNvPr>
          <p:cNvSpPr txBox="1"/>
          <p:nvPr/>
        </p:nvSpPr>
        <p:spPr>
          <a:xfrm>
            <a:off x="2483768" y="5987018"/>
            <a:ext cx="4643716"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DFD LEVEL – 2(ADMIN)</a:t>
            </a:r>
          </a:p>
        </p:txBody>
      </p:sp>
      <p:sp>
        <p:nvSpPr>
          <p:cNvPr id="10" name="TextBox 9">
            <a:extLst>
              <a:ext uri="{FF2B5EF4-FFF2-40B4-BE49-F238E27FC236}">
                <a16:creationId xmlns:a16="http://schemas.microsoft.com/office/drawing/2014/main" id="{AB0B8E57-1FDA-B1EE-D401-C7002BB73366}"/>
              </a:ext>
            </a:extLst>
          </p:cNvPr>
          <p:cNvSpPr txBox="1"/>
          <p:nvPr/>
        </p:nvSpPr>
        <p:spPr>
          <a:xfrm>
            <a:off x="8417024" y="450652"/>
            <a:ext cx="269776" cy="307777"/>
          </a:xfrm>
          <a:prstGeom prst="rect">
            <a:avLst/>
          </a:prstGeom>
          <a:noFill/>
        </p:spPr>
        <p:txBody>
          <a:bodyPr wrap="square">
            <a:spAutoFit/>
          </a:bodyPr>
          <a:lstStyle/>
          <a:p>
            <a:r>
              <a:rPr lang="en-IN" sz="1400" dirty="0"/>
              <a:t>9</a:t>
            </a:r>
          </a:p>
        </p:txBody>
      </p:sp>
    </p:spTree>
    <p:extLst>
      <p:ext uri="{BB962C8B-B14F-4D97-AF65-F5344CB8AC3E}">
        <p14:creationId xmlns:p14="http://schemas.microsoft.com/office/powerpoint/2010/main" val="251808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E267-DDE4-A9D7-D443-25A8573C3A83}"/>
              </a:ext>
            </a:extLst>
          </p:cNvPr>
          <p:cNvSpPr>
            <a:spLocks noGrp="1"/>
          </p:cNvSpPr>
          <p:nvPr>
            <p:ph type="title" idx="4294967295"/>
          </p:nvPr>
        </p:nvSpPr>
        <p:spPr>
          <a:xfrm>
            <a:off x="1524000" y="-99392"/>
            <a:ext cx="6936432" cy="722313"/>
          </a:xfrm>
        </p:spPr>
        <p:txBody>
          <a:bodyPr/>
          <a:lstStyle/>
          <a:p>
            <a:pPr algn="ctr"/>
            <a:r>
              <a:rPr lang="en-IN" sz="2400" b="1" dirty="0">
                <a:solidFill>
                  <a:srgbClr val="FF0000"/>
                </a:solidFill>
                <a:latin typeface="Times New Roman" panose="02020603050405020304" pitchFamily="18" charset="0"/>
              </a:rPr>
              <a:t>FORM DESIGN</a:t>
            </a:r>
            <a:endParaRPr lang="en-IN" dirty="0">
              <a:solidFill>
                <a:srgbClr val="FF0000"/>
              </a:solidFill>
            </a:endParaRPr>
          </a:p>
        </p:txBody>
      </p:sp>
      <p:pic>
        <p:nvPicPr>
          <p:cNvPr id="8" name="Picture 7">
            <a:extLst>
              <a:ext uri="{FF2B5EF4-FFF2-40B4-BE49-F238E27FC236}">
                <a16:creationId xmlns:a16="http://schemas.microsoft.com/office/drawing/2014/main" id="{7E525BB5-B6C7-4CA6-2EC4-5B4865154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002417"/>
            <a:ext cx="2658645" cy="5767908"/>
          </a:xfrm>
          <a:prstGeom prst="rect">
            <a:avLst/>
          </a:prstGeom>
        </p:spPr>
      </p:pic>
      <p:pic>
        <p:nvPicPr>
          <p:cNvPr id="12" name="Picture 11">
            <a:extLst>
              <a:ext uri="{FF2B5EF4-FFF2-40B4-BE49-F238E27FC236}">
                <a16:creationId xmlns:a16="http://schemas.microsoft.com/office/drawing/2014/main" id="{AD428425-F4BB-0F36-E28F-C3AC97646A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2" y="936637"/>
            <a:ext cx="2660448" cy="5767907"/>
          </a:xfrm>
          <a:prstGeom prst="rect">
            <a:avLst/>
          </a:prstGeom>
        </p:spPr>
      </p:pic>
      <p:sp>
        <p:nvSpPr>
          <p:cNvPr id="13" name="TextBox 12">
            <a:extLst>
              <a:ext uri="{FF2B5EF4-FFF2-40B4-BE49-F238E27FC236}">
                <a16:creationId xmlns:a16="http://schemas.microsoft.com/office/drawing/2014/main" id="{DA7B09A0-5C2A-63A3-E01F-101E4D83C031}"/>
              </a:ext>
            </a:extLst>
          </p:cNvPr>
          <p:cNvSpPr txBox="1"/>
          <p:nvPr/>
        </p:nvSpPr>
        <p:spPr>
          <a:xfrm>
            <a:off x="8417024" y="450652"/>
            <a:ext cx="403448" cy="314052"/>
          </a:xfrm>
          <a:prstGeom prst="rect">
            <a:avLst/>
          </a:prstGeom>
          <a:noFill/>
        </p:spPr>
        <p:txBody>
          <a:bodyPr wrap="square">
            <a:spAutoFit/>
          </a:bodyPr>
          <a:lstStyle/>
          <a:p>
            <a:r>
              <a:rPr lang="en-IN" sz="1400" dirty="0"/>
              <a:t>10</a:t>
            </a:r>
          </a:p>
        </p:txBody>
      </p:sp>
      <p:pic>
        <p:nvPicPr>
          <p:cNvPr id="14" name="Picture 13" descr="kec2blackborder png.PNG">
            <a:extLst>
              <a:ext uri="{FF2B5EF4-FFF2-40B4-BE49-F238E27FC236}">
                <a16:creationId xmlns:a16="http://schemas.microsoft.com/office/drawing/2014/main" id="{06AB2A67-D207-1C43-3CD4-2824B6143061}"/>
              </a:ext>
            </a:extLst>
          </p:cNvPr>
          <p:cNvPicPr>
            <a:picLocks noChangeAspect="1"/>
          </p:cNvPicPr>
          <p:nvPr/>
        </p:nvPicPr>
        <p:blipFill>
          <a:blip r:embed="rId4" cstate="print"/>
          <a:stretch>
            <a:fillRect/>
          </a:stretch>
        </p:blipFill>
        <p:spPr>
          <a:xfrm>
            <a:off x="227005" y="68279"/>
            <a:ext cx="508210" cy="632726"/>
          </a:xfrm>
          <a:prstGeom prst="rect">
            <a:avLst/>
          </a:prstGeom>
        </p:spPr>
      </p:pic>
    </p:spTree>
    <p:extLst>
      <p:ext uri="{BB962C8B-B14F-4D97-AF65-F5344CB8AC3E}">
        <p14:creationId xmlns:p14="http://schemas.microsoft.com/office/powerpoint/2010/main" val="37904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63233D-52E9-19B8-64E5-4435E71936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777810"/>
            <a:ext cx="2445723" cy="5302380"/>
          </a:xfrm>
          <a:prstGeom prst="rect">
            <a:avLst/>
          </a:prstGeom>
        </p:spPr>
      </p:pic>
      <p:pic>
        <p:nvPicPr>
          <p:cNvPr id="6" name="Picture 5">
            <a:extLst>
              <a:ext uri="{FF2B5EF4-FFF2-40B4-BE49-F238E27FC236}">
                <a16:creationId xmlns:a16="http://schemas.microsoft.com/office/drawing/2014/main" id="{7DB4C923-A729-98FB-97EF-9FF637FCAD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9892" y="777810"/>
            <a:ext cx="2445723" cy="5302380"/>
          </a:xfrm>
          <a:prstGeom prst="rect">
            <a:avLst/>
          </a:prstGeom>
        </p:spPr>
      </p:pic>
      <p:pic>
        <p:nvPicPr>
          <p:cNvPr id="7" name="Picture 6">
            <a:extLst>
              <a:ext uri="{FF2B5EF4-FFF2-40B4-BE49-F238E27FC236}">
                <a16:creationId xmlns:a16="http://schemas.microsoft.com/office/drawing/2014/main" id="{1A001C06-5221-30A8-F24B-5C9F1A0661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2200" y="777810"/>
            <a:ext cx="2477287" cy="5370810"/>
          </a:xfrm>
          <a:prstGeom prst="rect">
            <a:avLst/>
          </a:prstGeom>
        </p:spPr>
      </p:pic>
      <p:sp>
        <p:nvSpPr>
          <p:cNvPr id="8" name="TextBox 7">
            <a:extLst>
              <a:ext uri="{FF2B5EF4-FFF2-40B4-BE49-F238E27FC236}">
                <a16:creationId xmlns:a16="http://schemas.microsoft.com/office/drawing/2014/main" id="{52ACA201-B797-603A-E2CF-F556A17F28C4}"/>
              </a:ext>
            </a:extLst>
          </p:cNvPr>
          <p:cNvSpPr txBox="1"/>
          <p:nvPr/>
        </p:nvSpPr>
        <p:spPr>
          <a:xfrm>
            <a:off x="8417023" y="450653"/>
            <a:ext cx="432464" cy="307777"/>
          </a:xfrm>
          <a:prstGeom prst="rect">
            <a:avLst/>
          </a:prstGeom>
          <a:noFill/>
        </p:spPr>
        <p:txBody>
          <a:bodyPr wrap="square">
            <a:spAutoFit/>
          </a:bodyPr>
          <a:lstStyle/>
          <a:p>
            <a:r>
              <a:rPr lang="en-IN" sz="1400" dirty="0"/>
              <a:t>11</a:t>
            </a:r>
          </a:p>
        </p:txBody>
      </p:sp>
      <p:pic>
        <p:nvPicPr>
          <p:cNvPr id="9" name="Picture 8" descr="kec2blackborder png.PNG">
            <a:extLst>
              <a:ext uri="{FF2B5EF4-FFF2-40B4-BE49-F238E27FC236}">
                <a16:creationId xmlns:a16="http://schemas.microsoft.com/office/drawing/2014/main" id="{8CBA22C4-1B0A-204C-58D9-4779E27E6FF6}"/>
              </a:ext>
            </a:extLst>
          </p:cNvPr>
          <p:cNvPicPr>
            <a:picLocks noChangeAspect="1"/>
          </p:cNvPicPr>
          <p:nvPr/>
        </p:nvPicPr>
        <p:blipFill>
          <a:blip r:embed="rId5" cstate="print"/>
          <a:stretch>
            <a:fillRect/>
          </a:stretch>
        </p:blipFill>
        <p:spPr>
          <a:xfrm>
            <a:off x="227005" y="68279"/>
            <a:ext cx="508210" cy="632726"/>
          </a:xfrm>
          <a:prstGeom prst="rect">
            <a:avLst/>
          </a:prstGeom>
        </p:spPr>
      </p:pic>
    </p:spTree>
    <p:extLst>
      <p:ext uri="{BB962C8B-B14F-4D97-AF65-F5344CB8AC3E}">
        <p14:creationId xmlns:p14="http://schemas.microsoft.com/office/powerpoint/2010/main" val="420753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CF0A8F-15F9-0194-E336-63D7F3D529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7904" y="1052735"/>
            <a:ext cx="2376264" cy="5155285"/>
          </a:xfrm>
          <a:prstGeom prst="rect">
            <a:avLst/>
          </a:prstGeom>
        </p:spPr>
      </p:pic>
      <p:pic>
        <p:nvPicPr>
          <p:cNvPr id="8" name="Picture 7">
            <a:extLst>
              <a:ext uri="{FF2B5EF4-FFF2-40B4-BE49-F238E27FC236}">
                <a16:creationId xmlns:a16="http://schemas.microsoft.com/office/drawing/2014/main" id="{08BE6B5E-7663-C4F5-BDF3-BA3D5B94B5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1052736"/>
            <a:ext cx="2381097" cy="5155285"/>
          </a:xfrm>
          <a:prstGeom prst="rect">
            <a:avLst/>
          </a:prstGeom>
        </p:spPr>
      </p:pic>
      <p:sp>
        <p:nvSpPr>
          <p:cNvPr id="12" name="TextBox 11">
            <a:extLst>
              <a:ext uri="{FF2B5EF4-FFF2-40B4-BE49-F238E27FC236}">
                <a16:creationId xmlns:a16="http://schemas.microsoft.com/office/drawing/2014/main" id="{43017A86-D5F0-3B80-B222-AA810012C0A2}"/>
              </a:ext>
            </a:extLst>
          </p:cNvPr>
          <p:cNvSpPr txBox="1"/>
          <p:nvPr/>
        </p:nvSpPr>
        <p:spPr>
          <a:xfrm>
            <a:off x="8470360" y="408569"/>
            <a:ext cx="432464" cy="307777"/>
          </a:xfrm>
          <a:prstGeom prst="rect">
            <a:avLst/>
          </a:prstGeom>
          <a:noFill/>
        </p:spPr>
        <p:txBody>
          <a:bodyPr wrap="square">
            <a:spAutoFit/>
          </a:bodyPr>
          <a:lstStyle/>
          <a:p>
            <a:r>
              <a:rPr lang="en-IN" sz="1400" dirty="0"/>
              <a:t>12</a:t>
            </a:r>
          </a:p>
        </p:txBody>
      </p:sp>
      <p:pic>
        <p:nvPicPr>
          <p:cNvPr id="13" name="Picture 12" descr="kec2blackborder png.PNG">
            <a:extLst>
              <a:ext uri="{FF2B5EF4-FFF2-40B4-BE49-F238E27FC236}">
                <a16:creationId xmlns:a16="http://schemas.microsoft.com/office/drawing/2014/main" id="{39744AAB-059F-7D47-B225-4F11F12DA6C9}"/>
              </a:ext>
            </a:extLst>
          </p:cNvPr>
          <p:cNvPicPr>
            <a:picLocks noChangeAspect="1"/>
          </p:cNvPicPr>
          <p:nvPr/>
        </p:nvPicPr>
        <p:blipFill>
          <a:blip r:embed="rId4" cstate="print"/>
          <a:stretch>
            <a:fillRect/>
          </a:stretch>
        </p:blipFill>
        <p:spPr>
          <a:xfrm>
            <a:off x="227005" y="68279"/>
            <a:ext cx="508210" cy="632726"/>
          </a:xfrm>
          <a:prstGeom prst="rect">
            <a:avLst/>
          </a:prstGeom>
        </p:spPr>
      </p:pic>
      <p:pic>
        <p:nvPicPr>
          <p:cNvPr id="2" name="Picture 1">
            <a:extLst>
              <a:ext uri="{FF2B5EF4-FFF2-40B4-BE49-F238E27FC236}">
                <a16:creationId xmlns:a16="http://schemas.microsoft.com/office/drawing/2014/main" id="{EE4D99F0-2290-0D92-A9EC-816E2AF24B1A}"/>
              </a:ext>
            </a:extLst>
          </p:cNvPr>
          <p:cNvPicPr>
            <a:picLocks noChangeAspect="1"/>
          </p:cNvPicPr>
          <p:nvPr/>
        </p:nvPicPr>
        <p:blipFill>
          <a:blip r:embed="rId5"/>
          <a:stretch>
            <a:fillRect/>
          </a:stretch>
        </p:blipFill>
        <p:spPr>
          <a:xfrm>
            <a:off x="6266018" y="1052735"/>
            <a:ext cx="2708813" cy="5155286"/>
          </a:xfrm>
          <a:prstGeom prst="rect">
            <a:avLst/>
          </a:prstGeom>
        </p:spPr>
      </p:pic>
    </p:spTree>
    <p:extLst>
      <p:ext uri="{BB962C8B-B14F-4D97-AF65-F5344CB8AC3E}">
        <p14:creationId xmlns:p14="http://schemas.microsoft.com/office/powerpoint/2010/main" val="371879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7E6DE-A7C7-5759-7B8B-BBC1B6BFEE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1201064"/>
            <a:ext cx="2381098" cy="5155286"/>
          </a:xfrm>
          <a:prstGeom prst="rect">
            <a:avLst/>
          </a:prstGeom>
        </p:spPr>
      </p:pic>
      <p:pic>
        <p:nvPicPr>
          <p:cNvPr id="6" name="Picture 5">
            <a:extLst>
              <a:ext uri="{FF2B5EF4-FFF2-40B4-BE49-F238E27FC236}">
                <a16:creationId xmlns:a16="http://schemas.microsoft.com/office/drawing/2014/main" id="{D58BE653-C5C3-AB20-32DD-35CD429B69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3449" y="1114460"/>
            <a:ext cx="2381098" cy="5157031"/>
          </a:xfrm>
          <a:prstGeom prst="rect">
            <a:avLst/>
          </a:prstGeom>
        </p:spPr>
      </p:pic>
      <p:pic>
        <p:nvPicPr>
          <p:cNvPr id="8" name="Picture 7">
            <a:extLst>
              <a:ext uri="{FF2B5EF4-FFF2-40B4-BE49-F238E27FC236}">
                <a16:creationId xmlns:a16="http://schemas.microsoft.com/office/drawing/2014/main" id="{44E3047D-856C-9B46-393D-C6CF416D77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9774" y="1124744"/>
            <a:ext cx="2454063" cy="5320461"/>
          </a:xfrm>
          <a:prstGeom prst="rect">
            <a:avLst/>
          </a:prstGeom>
        </p:spPr>
      </p:pic>
      <p:sp>
        <p:nvSpPr>
          <p:cNvPr id="9" name="TextBox 8">
            <a:extLst>
              <a:ext uri="{FF2B5EF4-FFF2-40B4-BE49-F238E27FC236}">
                <a16:creationId xmlns:a16="http://schemas.microsoft.com/office/drawing/2014/main" id="{C0D98413-0CED-8EF4-F180-D245705B2FBE}"/>
              </a:ext>
            </a:extLst>
          </p:cNvPr>
          <p:cNvSpPr txBox="1"/>
          <p:nvPr/>
        </p:nvSpPr>
        <p:spPr>
          <a:xfrm>
            <a:off x="8417023" y="450653"/>
            <a:ext cx="432464" cy="307777"/>
          </a:xfrm>
          <a:prstGeom prst="rect">
            <a:avLst/>
          </a:prstGeom>
          <a:noFill/>
        </p:spPr>
        <p:txBody>
          <a:bodyPr wrap="square">
            <a:spAutoFit/>
          </a:bodyPr>
          <a:lstStyle/>
          <a:p>
            <a:r>
              <a:rPr lang="en-IN" sz="1400" dirty="0"/>
              <a:t>13</a:t>
            </a:r>
          </a:p>
        </p:txBody>
      </p:sp>
      <p:pic>
        <p:nvPicPr>
          <p:cNvPr id="11" name="Picture 10" descr="kec2blackborder png.PNG">
            <a:extLst>
              <a:ext uri="{FF2B5EF4-FFF2-40B4-BE49-F238E27FC236}">
                <a16:creationId xmlns:a16="http://schemas.microsoft.com/office/drawing/2014/main" id="{19D461A7-B464-9691-14C9-20F3A821BB10}"/>
              </a:ext>
            </a:extLst>
          </p:cNvPr>
          <p:cNvPicPr>
            <a:picLocks noChangeAspect="1"/>
          </p:cNvPicPr>
          <p:nvPr/>
        </p:nvPicPr>
        <p:blipFill>
          <a:blip r:embed="rId5" cstate="print"/>
          <a:stretch>
            <a:fillRect/>
          </a:stretch>
        </p:blipFill>
        <p:spPr>
          <a:xfrm>
            <a:off x="227005" y="68279"/>
            <a:ext cx="508210" cy="632726"/>
          </a:xfrm>
          <a:prstGeom prst="rect">
            <a:avLst/>
          </a:prstGeom>
        </p:spPr>
      </p:pic>
    </p:spTree>
    <p:extLst>
      <p:ext uri="{BB962C8B-B14F-4D97-AF65-F5344CB8AC3E}">
        <p14:creationId xmlns:p14="http://schemas.microsoft.com/office/powerpoint/2010/main" val="53920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84B09D-50CA-6E51-E5DA-9E8680B253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5543" y="550992"/>
            <a:ext cx="2299697" cy="4985792"/>
          </a:xfrm>
          <a:prstGeom prst="rect">
            <a:avLst/>
          </a:prstGeom>
        </p:spPr>
      </p:pic>
      <p:pic>
        <p:nvPicPr>
          <p:cNvPr id="6" name="Picture 5">
            <a:extLst>
              <a:ext uri="{FF2B5EF4-FFF2-40B4-BE49-F238E27FC236}">
                <a16:creationId xmlns:a16="http://schemas.microsoft.com/office/drawing/2014/main" id="{E936360E-D3D9-971E-81CC-9E74D9B764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6766" y="610032"/>
            <a:ext cx="2378755" cy="5157192"/>
          </a:xfrm>
          <a:prstGeom prst="rect">
            <a:avLst/>
          </a:prstGeom>
        </p:spPr>
      </p:pic>
      <p:sp>
        <p:nvSpPr>
          <p:cNvPr id="9" name="TextBox 8">
            <a:extLst>
              <a:ext uri="{FF2B5EF4-FFF2-40B4-BE49-F238E27FC236}">
                <a16:creationId xmlns:a16="http://schemas.microsoft.com/office/drawing/2014/main" id="{C64D730E-AD24-F743-D0B4-074F1E0D8723}"/>
              </a:ext>
            </a:extLst>
          </p:cNvPr>
          <p:cNvSpPr txBox="1"/>
          <p:nvPr/>
        </p:nvSpPr>
        <p:spPr>
          <a:xfrm>
            <a:off x="8369813" y="302255"/>
            <a:ext cx="432464" cy="307777"/>
          </a:xfrm>
          <a:prstGeom prst="rect">
            <a:avLst/>
          </a:prstGeom>
          <a:noFill/>
        </p:spPr>
        <p:txBody>
          <a:bodyPr wrap="square">
            <a:spAutoFit/>
          </a:bodyPr>
          <a:lstStyle/>
          <a:p>
            <a:r>
              <a:rPr lang="en-IN" sz="1400" dirty="0"/>
              <a:t>14</a:t>
            </a:r>
          </a:p>
        </p:txBody>
      </p:sp>
      <p:pic>
        <p:nvPicPr>
          <p:cNvPr id="10" name="Picture 9" descr="kec2blackborder png.PNG">
            <a:extLst>
              <a:ext uri="{FF2B5EF4-FFF2-40B4-BE49-F238E27FC236}">
                <a16:creationId xmlns:a16="http://schemas.microsoft.com/office/drawing/2014/main" id="{FD0843DB-921D-BD6B-8B04-D7E7251CDF0A}"/>
              </a:ext>
            </a:extLst>
          </p:cNvPr>
          <p:cNvPicPr>
            <a:picLocks noChangeAspect="1"/>
          </p:cNvPicPr>
          <p:nvPr/>
        </p:nvPicPr>
        <p:blipFill>
          <a:blip r:embed="rId4" cstate="print"/>
          <a:stretch>
            <a:fillRect/>
          </a:stretch>
        </p:blipFill>
        <p:spPr>
          <a:xfrm>
            <a:off x="227005" y="68279"/>
            <a:ext cx="508210" cy="632726"/>
          </a:xfrm>
          <a:prstGeom prst="rect">
            <a:avLst/>
          </a:prstGeom>
        </p:spPr>
      </p:pic>
      <p:pic>
        <p:nvPicPr>
          <p:cNvPr id="2" name="Picture 1">
            <a:extLst>
              <a:ext uri="{FF2B5EF4-FFF2-40B4-BE49-F238E27FC236}">
                <a16:creationId xmlns:a16="http://schemas.microsoft.com/office/drawing/2014/main" id="{8557E207-AC26-F7E5-DF29-7ED8D52AB256}"/>
              </a:ext>
            </a:extLst>
          </p:cNvPr>
          <p:cNvPicPr>
            <a:picLocks noChangeAspect="1"/>
          </p:cNvPicPr>
          <p:nvPr/>
        </p:nvPicPr>
        <p:blipFill>
          <a:blip r:embed="rId5"/>
          <a:stretch>
            <a:fillRect/>
          </a:stretch>
        </p:blipFill>
        <p:spPr>
          <a:xfrm>
            <a:off x="6347047" y="701005"/>
            <a:ext cx="2688811" cy="5066219"/>
          </a:xfrm>
          <a:prstGeom prst="rect">
            <a:avLst/>
          </a:prstGeom>
        </p:spPr>
      </p:pic>
    </p:spTree>
    <p:extLst>
      <p:ext uri="{BB962C8B-B14F-4D97-AF65-F5344CB8AC3E}">
        <p14:creationId xmlns:p14="http://schemas.microsoft.com/office/powerpoint/2010/main" val="3104288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5C3B-B847-E5E8-4D17-80A0C6BCF43A}"/>
              </a:ext>
            </a:extLst>
          </p:cNvPr>
          <p:cNvSpPr>
            <a:spLocks noGrp="1"/>
          </p:cNvSpPr>
          <p:nvPr>
            <p:ph type="title"/>
          </p:nvPr>
        </p:nvSpPr>
        <p:spPr>
          <a:xfrm>
            <a:off x="895256" y="692696"/>
            <a:ext cx="8229600" cy="1143000"/>
          </a:xfrm>
        </p:spPr>
        <p:txBody>
          <a:bodyPr/>
          <a:lstStyle/>
          <a:p>
            <a:r>
              <a:rPr lang="en-IN" sz="3200" b="1" dirty="0">
                <a:solidFill>
                  <a:srgbClr val="FF0000"/>
                </a:solidFill>
                <a:latin typeface="Times New Roman" panose="02020603050405020304" pitchFamily="18" charset="0"/>
              </a:rPr>
              <a:t>CONCLUSION</a:t>
            </a:r>
            <a:r>
              <a:rPr lang="en-IN" dirty="0"/>
              <a:t> </a:t>
            </a:r>
          </a:p>
        </p:txBody>
      </p:sp>
      <p:sp>
        <p:nvSpPr>
          <p:cNvPr id="3" name="Content Placeholder 2">
            <a:extLst>
              <a:ext uri="{FF2B5EF4-FFF2-40B4-BE49-F238E27FC236}">
                <a16:creationId xmlns:a16="http://schemas.microsoft.com/office/drawing/2014/main" id="{7F8ED9E1-3439-CEAF-B047-D474EFFB45F3}"/>
              </a:ext>
            </a:extLst>
          </p:cNvPr>
          <p:cNvSpPr>
            <a:spLocks noGrp="1"/>
          </p:cNvSpPr>
          <p:nvPr>
            <p:ph idx="1"/>
          </p:nvPr>
        </p:nvSpPr>
        <p:spPr>
          <a:xfrm>
            <a:off x="754480" y="1935163"/>
            <a:ext cx="8229600" cy="4389437"/>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"FoodQ" system simplifies and enhances the dining experience for students, faculty, and staff. By enabling meal pre-orders, providing nutritional details, and offering secure payment options, it reduces wait times and promotes convenience. </a:t>
            </a:r>
          </a:p>
          <a:p>
            <a:pPr algn="just">
              <a:lnSpc>
                <a:spcPct val="150000"/>
              </a:lnSpc>
            </a:pPr>
            <a:r>
              <a:rPr lang="en-US" dirty="0">
                <a:latin typeface="Times New Roman" panose="02020603050405020304" pitchFamily="18" charset="0"/>
                <a:cs typeface="Times New Roman" panose="02020603050405020304" pitchFamily="18" charset="0"/>
              </a:rPr>
              <a:t>With features like personalized favorites and a focus on health-conscious choices, FoodQ adapts to the changing needs of the campus community, making dining more efficient and enjoyable.</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3F101C9-A8F0-5A39-78DD-1E203712EF3E}"/>
              </a:ext>
            </a:extLst>
          </p:cNvPr>
          <p:cNvSpPr>
            <a:spLocks noGrp="1"/>
          </p:cNvSpPr>
          <p:nvPr>
            <p:ph type="dt" sz="half" idx="10"/>
          </p:nvPr>
        </p:nvSpPr>
        <p:spPr>
          <a:xfrm>
            <a:off x="755576" y="6324600"/>
            <a:ext cx="1080120" cy="446088"/>
          </a:xfrm>
        </p:spPr>
        <p:txBody>
          <a:bodyPr/>
          <a:lstStyle/>
          <a:p>
            <a:pPr>
              <a:defRPr/>
            </a:pPr>
            <a:r>
              <a:rPr lang="en-US" sz="1000" b="1" dirty="0">
                <a:latin typeface="Times New Roman" panose="02020603050405020304" pitchFamily="18" charset="0"/>
                <a:cs typeface="Times New Roman" panose="02020603050405020304" pitchFamily="18" charset="0"/>
              </a:rPr>
              <a:t>24.12.2024</a:t>
            </a:r>
          </a:p>
          <a:p>
            <a:pPr>
              <a:defRPr/>
            </a:pPr>
            <a:r>
              <a:rPr lang="en-US" sz="1000" b="1" dirty="0">
                <a:latin typeface="Times New Roman" panose="02020603050405020304" pitchFamily="18" charset="0"/>
                <a:cs typeface="Times New Roman" panose="02020603050405020304" pitchFamily="18" charset="0"/>
              </a:rPr>
              <a:t>TEAM NO:14</a:t>
            </a:r>
          </a:p>
          <a:p>
            <a:pPr>
              <a:defRPr/>
            </a:pPr>
            <a:endParaRPr lang="en-US" dirty="0"/>
          </a:p>
        </p:txBody>
      </p:sp>
      <p:sp>
        <p:nvSpPr>
          <p:cNvPr id="7" name="TextBox 6">
            <a:extLst>
              <a:ext uri="{FF2B5EF4-FFF2-40B4-BE49-F238E27FC236}">
                <a16:creationId xmlns:a16="http://schemas.microsoft.com/office/drawing/2014/main" id="{EB0967B4-CFC9-3F07-67AE-7707FACB6C0B}"/>
              </a:ext>
            </a:extLst>
          </p:cNvPr>
          <p:cNvSpPr txBox="1"/>
          <p:nvPr/>
        </p:nvSpPr>
        <p:spPr>
          <a:xfrm>
            <a:off x="8417023" y="450653"/>
            <a:ext cx="432464" cy="307777"/>
          </a:xfrm>
          <a:prstGeom prst="rect">
            <a:avLst/>
          </a:prstGeom>
          <a:noFill/>
        </p:spPr>
        <p:txBody>
          <a:bodyPr wrap="square">
            <a:spAutoFit/>
          </a:bodyPr>
          <a:lstStyle/>
          <a:p>
            <a:r>
              <a:rPr lang="en-IN" sz="1400" dirty="0"/>
              <a:t>15</a:t>
            </a:r>
          </a:p>
        </p:txBody>
      </p:sp>
      <p:pic>
        <p:nvPicPr>
          <p:cNvPr id="8" name="Picture 7" descr="kec2blackborder png.PNG">
            <a:extLst>
              <a:ext uri="{FF2B5EF4-FFF2-40B4-BE49-F238E27FC236}">
                <a16:creationId xmlns:a16="http://schemas.microsoft.com/office/drawing/2014/main" id="{BDA36583-3478-9CDD-69DF-809F72C690FD}"/>
              </a:ext>
            </a:extLst>
          </p:cNvPr>
          <p:cNvPicPr>
            <a:picLocks noChangeAspect="1"/>
          </p:cNvPicPr>
          <p:nvPr/>
        </p:nvPicPr>
        <p:blipFill>
          <a:blip r:embed="rId2" cstate="print"/>
          <a:stretch>
            <a:fillRect/>
          </a:stretch>
        </p:blipFill>
        <p:spPr>
          <a:xfrm>
            <a:off x="227005" y="68279"/>
            <a:ext cx="508210" cy="632726"/>
          </a:xfrm>
          <a:prstGeom prst="rect">
            <a:avLst/>
          </a:prstGeom>
        </p:spPr>
      </p:pic>
    </p:spTree>
    <p:extLst>
      <p:ext uri="{BB962C8B-B14F-4D97-AF65-F5344CB8AC3E}">
        <p14:creationId xmlns:p14="http://schemas.microsoft.com/office/powerpoint/2010/main" val="391038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4659D-7D15-4636-BED0-AAF4BE80FA7F}"/>
              </a:ext>
            </a:extLst>
          </p:cNvPr>
          <p:cNvSpPr>
            <a:spLocks noGrp="1"/>
          </p:cNvSpPr>
          <p:nvPr>
            <p:ph idx="1"/>
          </p:nvPr>
        </p:nvSpPr>
        <p:spPr>
          <a:xfrm>
            <a:off x="899592" y="2708920"/>
            <a:ext cx="7787208" cy="1152128"/>
          </a:xfrm>
        </p:spPr>
        <p:txBody>
          <a:bodyPr/>
          <a:lstStyle/>
          <a:p>
            <a:pPr marL="0" indent="0" algn="ctr">
              <a:buNone/>
            </a:pPr>
            <a:r>
              <a:rPr lang="en-IN" sz="6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THANK YOU !!</a:t>
            </a:r>
            <a:endParaRPr lang="en-US" sz="6600" b="1"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8080226-49C8-4CEA-9F30-3C02E011CB7D}"/>
              </a:ext>
            </a:extLst>
          </p:cNvPr>
          <p:cNvSpPr>
            <a:spLocks noGrp="1"/>
          </p:cNvSpPr>
          <p:nvPr>
            <p:ph type="dt" sz="half" idx="10"/>
          </p:nvPr>
        </p:nvSpPr>
        <p:spPr/>
        <p:txBody>
          <a:bodyPr/>
          <a:lstStyle/>
          <a:p>
            <a:pPr>
              <a:defRPr/>
            </a:pPr>
            <a:fld id="{E1413D5B-0279-47B2-AB44-E806A00ECAC5}" type="datetime5">
              <a:rPr lang="en-US" smtClean="0"/>
              <a:pPr>
                <a:defRPr/>
              </a:pPr>
              <a:t>25-Apr-25</a:t>
            </a:fld>
            <a:endParaRPr lang="en-US" dirty="0"/>
          </a:p>
        </p:txBody>
      </p:sp>
      <p:pic>
        <p:nvPicPr>
          <p:cNvPr id="2" name="Picture 1" descr="kec2blackborder png.PNG">
            <a:extLst>
              <a:ext uri="{FF2B5EF4-FFF2-40B4-BE49-F238E27FC236}">
                <a16:creationId xmlns:a16="http://schemas.microsoft.com/office/drawing/2014/main" id="{8D74EF80-219A-018D-997E-F9F6740DB9F6}"/>
              </a:ext>
            </a:extLst>
          </p:cNvPr>
          <p:cNvPicPr>
            <a:picLocks noChangeAspect="1"/>
          </p:cNvPicPr>
          <p:nvPr/>
        </p:nvPicPr>
        <p:blipFill>
          <a:blip r:embed="rId2" cstate="print"/>
          <a:stretch>
            <a:fillRect/>
          </a:stretch>
        </p:blipFill>
        <p:spPr>
          <a:xfrm>
            <a:off x="227005" y="68279"/>
            <a:ext cx="508210" cy="632726"/>
          </a:xfrm>
          <a:prstGeom prst="rect">
            <a:avLst/>
          </a:prstGeom>
        </p:spPr>
      </p:pic>
    </p:spTree>
    <p:extLst>
      <p:ext uri="{BB962C8B-B14F-4D97-AF65-F5344CB8AC3E}">
        <p14:creationId xmlns:p14="http://schemas.microsoft.com/office/powerpoint/2010/main" val="108883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42020" y="265175"/>
            <a:ext cx="7659960" cy="411968"/>
          </a:xfrm>
        </p:spPr>
        <p:txBody>
          <a:bodyPr/>
          <a:lstStyle/>
          <a:p>
            <a:pPr algn="ctr" eaLnBrk="1" hangingPunct="1"/>
            <a:r>
              <a:rPr lang="en-US" altLang="en-US" sz="2400" b="1" dirty="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OVERVIEW OF THE PROJECT</a:t>
            </a:r>
            <a:endParaRPr lang="en-US" altLang="en-US" sz="2400" b="1" dirty="0">
              <a:solidFill>
                <a:srgbClr val="FF0000"/>
              </a:solidFill>
              <a:latin typeface="Times New Roman" panose="02020603050405020304" pitchFamily="18" charset="0"/>
              <a:cs typeface="Times New Roman" panose="02020603050405020304" pitchFamily="18" charset="0"/>
            </a:endParaRPr>
          </a:p>
        </p:txBody>
      </p:sp>
      <p:sp>
        <p:nvSpPr>
          <p:cNvPr id="153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endParaRPr lang="en-US" altLang="en-US" dirty="0">
              <a:solidFill>
                <a:srgbClr val="FFFFFF"/>
              </a:solidFill>
            </a:endParaRPr>
          </a:p>
        </p:txBody>
      </p:sp>
      <p:sp>
        <p:nvSpPr>
          <p:cNvPr id="3" name="Content Placeholder 2"/>
          <p:cNvSpPr>
            <a:spLocks noGrp="1"/>
          </p:cNvSpPr>
          <p:nvPr>
            <p:ph sz="quarter" idx="1"/>
          </p:nvPr>
        </p:nvSpPr>
        <p:spPr>
          <a:xfrm>
            <a:off x="707069" y="857202"/>
            <a:ext cx="7969388" cy="5812158"/>
          </a:xfrm>
        </p:spPr>
        <p:txBody>
          <a:bodyPr>
            <a:normAutofit fontScale="92500" lnSpcReduction="10000"/>
          </a:bodyPr>
          <a:lstStyle/>
          <a:p>
            <a:pPr marL="708660" lvl="1" indent="-342900" algn="just" eaLnBrk="1" fontAlgn="auto" hangingPunct="1">
              <a:lnSpc>
                <a:spcPct val="150000"/>
              </a:lnSpc>
              <a:spcAft>
                <a:spcPts val="0"/>
              </a:spcAft>
              <a:defRPr/>
            </a:pPr>
            <a:r>
              <a:rPr lang="en-US" dirty="0">
                <a:latin typeface="Times New Roman" panose="02020603050405020304" pitchFamily="18" charset="0"/>
                <a:cs typeface="Times New Roman" panose="02020603050405020304" pitchFamily="18" charset="0"/>
              </a:rPr>
              <a:t>The online food pre-ordering system</a:t>
            </a:r>
            <a:r>
              <a:rPr lang="en-US" b="1" dirty="0">
                <a:latin typeface="Times New Roman" panose="02020603050405020304" pitchFamily="18" charset="0"/>
                <a:cs typeface="Times New Roman" panose="02020603050405020304" pitchFamily="18" charset="0"/>
              </a:rPr>
              <a:t>(FoodQ) </a:t>
            </a:r>
            <a:r>
              <a:rPr lang="en-US" dirty="0">
                <a:latin typeface="Times New Roman" panose="02020603050405020304" pitchFamily="18" charset="0"/>
                <a:cs typeface="Times New Roman" panose="02020603050405020304" pitchFamily="18" charset="0"/>
              </a:rPr>
              <a:t>for our college food court is designed to streamline the dining experience for students, faculty, and staff.</a:t>
            </a:r>
          </a:p>
          <a:p>
            <a:pPr marL="708660" lvl="1" indent="-342900" algn="just" eaLnBrk="1" fontAlgn="auto" hangingPunct="1">
              <a:lnSpc>
                <a:spcPct val="150000"/>
              </a:lnSpc>
              <a:spcAft>
                <a:spcPts val="0"/>
              </a:spcAft>
              <a:defRPr/>
            </a:pPr>
            <a:r>
              <a:rPr lang="en-US" sz="2100" dirty="0">
                <a:latin typeface="Times New Roman" panose="02020603050405020304" pitchFamily="18" charset="0"/>
                <a:cs typeface="Times New Roman" panose="02020603050405020304" pitchFamily="18" charset="0"/>
              </a:rPr>
              <a:t>This system, developed using React Native for the frontend and Firebase as the database, </a:t>
            </a:r>
            <a:r>
              <a:rPr lang="en-US" dirty="0">
                <a:latin typeface="Times New Roman" panose="02020603050405020304" pitchFamily="18" charset="0"/>
                <a:cs typeface="Times New Roman" panose="02020603050405020304" pitchFamily="18" charset="0"/>
              </a:rPr>
              <a:t>allows users to pre-order their meals, view nutritional information for each dish, and make secure online payments, significantly reducing wait times.</a:t>
            </a:r>
          </a:p>
          <a:p>
            <a:pPr marL="708660" lvl="1" indent="-342900" algn="just" eaLnBrk="1" fontAlgn="auto" hangingPunct="1">
              <a:lnSpc>
                <a:spcPct val="150000"/>
              </a:lnSpc>
              <a:spcAft>
                <a:spcPts val="0"/>
              </a:spcAft>
              <a:defRPr/>
            </a:pPr>
            <a:r>
              <a:rPr lang="en-US" dirty="0">
                <a:latin typeface="Times New Roman" panose="02020603050405020304" pitchFamily="18" charset="0"/>
                <a:cs typeface="Times New Roman" panose="02020603050405020304" pitchFamily="18" charset="0"/>
              </a:rPr>
              <a:t>Users can also add favorite items to their profile for quick access in the future.</a:t>
            </a:r>
          </a:p>
          <a:p>
            <a:pPr marL="708660" lvl="1" indent="-342900" algn="just" eaLnBrk="1" fontAlgn="auto" hangingPunct="1">
              <a:lnSpc>
                <a:spcPct val="150000"/>
              </a:lnSpc>
              <a:spcAft>
                <a:spcPts val="0"/>
              </a:spcAft>
              <a:defRPr/>
            </a:pPr>
            <a:r>
              <a:rPr lang="en-US" dirty="0">
                <a:latin typeface="Times New Roman" panose="02020603050405020304" pitchFamily="18" charset="0"/>
                <a:cs typeface="Times New Roman" panose="02020603050405020304" pitchFamily="18" charset="0"/>
              </a:rPr>
              <a:t>The system enhances the overall dining experience by combining convenience, health-conscious options, and operational efficiency.</a:t>
            </a:r>
          </a:p>
          <a:p>
            <a:pPr marL="708660" lvl="1" indent="-342900" algn="just" eaLnBrk="1" fontAlgn="auto" hangingPunct="1">
              <a:lnSpc>
                <a:spcPct val="150000"/>
              </a:lnSpc>
              <a:spcAft>
                <a:spcPts val="0"/>
              </a:spcAft>
              <a:defRP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makes dining easier and better while keeping up with the changing needs of the campus community.</a:t>
            </a:r>
            <a:endParaRPr lang="en-US" dirty="0">
              <a:latin typeface="Times New Roman" panose="02020603050405020304" pitchFamily="18" charset="0"/>
              <a:cs typeface="Times New Roman" panose="02020603050405020304" pitchFamily="18" charset="0"/>
            </a:endParaRPr>
          </a:p>
          <a:p>
            <a:pPr marL="708660" lvl="1" indent="-342900" algn="just" eaLnBrk="1" fontAlgn="auto" hangingPunct="1">
              <a:spcAft>
                <a:spcPts val="0"/>
              </a:spcAft>
              <a:defRPr/>
            </a:pPr>
            <a:endParaRPr lang="en-US" dirty="0">
              <a:latin typeface="Times New Roman" panose="02020603050405020304" pitchFamily="18" charset="0"/>
              <a:ea typeface="ＭＳ Ｐゴシック" pitchFamily="34" charset="-128"/>
              <a:cs typeface="Times New Roman" panose="02020603050405020304" pitchFamily="18" charset="0"/>
            </a:endParaRPr>
          </a:p>
          <a:p>
            <a:pPr algn="just" eaLnBrk="1" fontAlgn="auto" hangingPunct="1">
              <a:lnSpc>
                <a:spcPct val="150000"/>
              </a:lnSpc>
              <a:spcAft>
                <a:spcPts val="0"/>
              </a:spcAft>
              <a:defRPr/>
            </a:pPr>
            <a:endParaRPr lang="en-US" sz="1800" dirty="0">
              <a:latin typeface="Times New Roman" panose="02020603050405020304" pitchFamily="18" charset="0"/>
              <a:cs typeface="Times New Roman" panose="02020603050405020304" pitchFamily="18" charset="0"/>
            </a:endParaRPr>
          </a:p>
        </p:txBody>
      </p:sp>
      <p:pic>
        <p:nvPicPr>
          <p:cNvPr id="6" name="Picture 5" descr="kec2blackborder png.PNG"/>
          <p:cNvPicPr>
            <a:picLocks noChangeAspect="1"/>
          </p:cNvPicPr>
          <p:nvPr/>
        </p:nvPicPr>
        <p:blipFill>
          <a:blip r:embed="rId3" cstate="print"/>
          <a:stretch>
            <a:fillRect/>
          </a:stretch>
        </p:blipFill>
        <p:spPr>
          <a:xfrm>
            <a:off x="170355" y="52841"/>
            <a:ext cx="508210" cy="632726"/>
          </a:xfrm>
          <a:prstGeom prst="rect">
            <a:avLst/>
          </a:prstGeom>
        </p:spPr>
      </p:pic>
      <p:sp>
        <p:nvSpPr>
          <p:cNvPr id="9" name="TextBox 8">
            <a:extLst>
              <a:ext uri="{FF2B5EF4-FFF2-40B4-BE49-F238E27FC236}">
                <a16:creationId xmlns:a16="http://schemas.microsoft.com/office/drawing/2014/main" id="{D075E186-EEF5-A26B-5625-04A3ED2F6AE6}"/>
              </a:ext>
            </a:extLst>
          </p:cNvPr>
          <p:cNvSpPr txBox="1"/>
          <p:nvPr/>
        </p:nvSpPr>
        <p:spPr>
          <a:xfrm>
            <a:off x="678565" y="6392770"/>
            <a:ext cx="1024528" cy="400110"/>
          </a:xfrm>
          <a:prstGeom prst="rect">
            <a:avLst/>
          </a:prstGeom>
          <a:noFill/>
        </p:spPr>
        <p:txBody>
          <a:bodyPr wrap="square">
            <a:spAutoFit/>
          </a:bodyPr>
          <a:lstStyle/>
          <a:p>
            <a:pPr>
              <a:defRPr/>
            </a:pPr>
            <a:r>
              <a:rPr lang="en-US" sz="1000" b="1" dirty="0">
                <a:latin typeface="Times New Roman" panose="02020603050405020304" pitchFamily="18" charset="0"/>
                <a:cs typeface="Times New Roman" panose="02020603050405020304" pitchFamily="18" charset="0"/>
              </a:rPr>
              <a:t>24.12.2024</a:t>
            </a:r>
          </a:p>
          <a:p>
            <a:pPr>
              <a:defRPr/>
            </a:pPr>
            <a:r>
              <a:rPr lang="en-US" sz="1000" b="1" dirty="0">
                <a:latin typeface="Times New Roman" panose="02020603050405020304" pitchFamily="18" charset="0"/>
                <a:cs typeface="Times New Roman" panose="02020603050405020304" pitchFamily="18" charset="0"/>
              </a:rPr>
              <a:t>TEAM NO:14</a:t>
            </a:r>
          </a:p>
        </p:txBody>
      </p:sp>
      <p:sp>
        <p:nvSpPr>
          <p:cNvPr id="11" name="TextBox 10">
            <a:extLst>
              <a:ext uri="{FF2B5EF4-FFF2-40B4-BE49-F238E27FC236}">
                <a16:creationId xmlns:a16="http://schemas.microsoft.com/office/drawing/2014/main" id="{EA8B235F-B19C-D5E1-EF65-A39DF96A6438}"/>
              </a:ext>
            </a:extLst>
          </p:cNvPr>
          <p:cNvSpPr txBox="1"/>
          <p:nvPr/>
        </p:nvSpPr>
        <p:spPr>
          <a:xfrm>
            <a:off x="8415092" y="307811"/>
            <a:ext cx="304448" cy="307777"/>
          </a:xfrm>
          <a:prstGeom prst="rect">
            <a:avLst/>
          </a:prstGeom>
          <a:noFill/>
        </p:spPr>
        <p:txBody>
          <a:bodyPr wrap="square">
            <a:spAutoFit/>
          </a:bodyPr>
          <a:lstStyle/>
          <a:p>
            <a:r>
              <a:rPr lang="en-IN" sz="1400" dirty="0"/>
              <a:t>1</a:t>
            </a:r>
          </a:p>
        </p:txBody>
      </p:sp>
    </p:spTree>
    <p:extLst>
      <p:ext uri="{BB962C8B-B14F-4D97-AF65-F5344CB8AC3E}">
        <p14:creationId xmlns:p14="http://schemas.microsoft.com/office/powerpoint/2010/main" val="178449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403122" y="382227"/>
            <a:ext cx="7160583" cy="403572"/>
          </a:xfrm>
        </p:spPr>
        <p:txBody>
          <a:bodyPr/>
          <a:lstStyle/>
          <a:p>
            <a:pPr algn="ctr" eaLnBrk="1" hangingPunct="1"/>
            <a:r>
              <a:rPr lang="en-US" sz="2400" b="1" dirty="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DISADVANTAGES OF EXISTING SYSTEM</a:t>
            </a:r>
            <a:endParaRPr lang="en-US" altLang="en-US" sz="2400" b="1" dirty="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endParaRPr lang="en-US" altLang="en-US" dirty="0">
              <a:solidFill>
                <a:srgbClr val="FFFFFF"/>
              </a:solidFill>
            </a:endParaRPr>
          </a:p>
        </p:txBody>
      </p:sp>
      <p:sp>
        <p:nvSpPr>
          <p:cNvPr id="17412" name="Content Placeholder 2"/>
          <p:cNvSpPr>
            <a:spLocks noGrp="1"/>
          </p:cNvSpPr>
          <p:nvPr>
            <p:ph sz="quarter" idx="1"/>
          </p:nvPr>
        </p:nvSpPr>
        <p:spPr>
          <a:xfrm>
            <a:off x="868613" y="1412776"/>
            <a:ext cx="7956376" cy="4752528"/>
          </a:xfrm>
        </p:spPr>
        <p:txBody>
          <a:bodyPr/>
          <a:lstStyle/>
          <a:p>
            <a:pPr algn="just">
              <a:lnSpc>
                <a:spcPct val="110000"/>
              </a:lnSpc>
            </a:pPr>
            <a:r>
              <a:rPr lang="en-US" b="1" dirty="0">
                <a:latin typeface="Times New Roman" panose="02020603050405020304" pitchFamily="18" charset="0"/>
                <a:cs typeface="Times New Roman" panose="02020603050405020304" pitchFamily="18" charset="0"/>
              </a:rPr>
              <a:t>Long Wait Times: </a:t>
            </a:r>
            <a:r>
              <a:rPr lang="en-US" dirty="0">
                <a:latin typeface="Times New Roman" panose="02020603050405020304" pitchFamily="18" charset="0"/>
                <a:cs typeface="Times New Roman" panose="02020603050405020304" pitchFamily="18" charset="0"/>
              </a:rPr>
              <a:t>High demand during peak hours leads to extended waiting periods for meals.</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a:p>
            <a:pPr algn="just">
              <a:lnSpc>
                <a:spcPct val="110000"/>
              </a:lnSpc>
            </a:pPr>
            <a:r>
              <a:rPr lang="en-US" b="1" dirty="0">
                <a:latin typeface="Times New Roman" panose="02020603050405020304" pitchFamily="18" charset="0"/>
                <a:cs typeface="Times New Roman" panose="02020603050405020304" pitchFamily="18" charset="0"/>
              </a:rPr>
              <a:t>Lack of Nutritional Information: </a:t>
            </a:r>
            <a:r>
              <a:rPr lang="en-US" dirty="0">
                <a:latin typeface="Times New Roman" panose="02020603050405020304" pitchFamily="18" charset="0"/>
                <a:cs typeface="Times New Roman" panose="02020603050405020304" pitchFamily="18" charset="0"/>
              </a:rPr>
              <a:t>Absence of nutritional details makes it difficult for users to make informed and healthy choices.</a:t>
            </a:r>
          </a:p>
          <a:p>
            <a:pPr algn="just">
              <a:lnSpc>
                <a:spcPct val="110000"/>
              </a:lnSpc>
            </a:pPr>
            <a:endParaRPr lang="en-US" dirty="0">
              <a:latin typeface="Times New Roman" panose="02020603050405020304" pitchFamily="18" charset="0"/>
              <a:cs typeface="Times New Roman" panose="02020603050405020304" pitchFamily="18" charset="0"/>
            </a:endParaRPr>
          </a:p>
          <a:p>
            <a:pPr algn="just">
              <a:lnSpc>
                <a:spcPct val="110000"/>
              </a:lnSpc>
            </a:pPr>
            <a:r>
              <a:rPr lang="en-US" b="1" dirty="0">
                <a:latin typeface="Times New Roman" panose="02020603050405020304" pitchFamily="18" charset="0"/>
                <a:cs typeface="Times New Roman" panose="02020603050405020304" pitchFamily="18" charset="0"/>
              </a:rPr>
              <a:t>Limited Menu Visibility: </a:t>
            </a:r>
            <a:r>
              <a:rPr lang="en-US" dirty="0">
                <a:latin typeface="Times New Roman" panose="02020603050405020304" pitchFamily="18" charset="0"/>
                <a:cs typeface="Times New Roman" panose="02020603050405020304" pitchFamily="18" charset="0"/>
              </a:rPr>
              <a:t>Poorly displayed or inaccessible menus prevent customers from knowing all available food options.</a:t>
            </a:r>
          </a:p>
          <a:p>
            <a:pPr algn="just">
              <a:lnSpc>
                <a:spcPct val="110000"/>
              </a:lnSpc>
            </a:pPr>
            <a:endParaRPr lang="en-US" dirty="0">
              <a:latin typeface="Times New Roman" panose="02020603050405020304" pitchFamily="18" charset="0"/>
              <a:cs typeface="Times New Roman" panose="02020603050405020304" pitchFamily="18" charset="0"/>
            </a:endParaRPr>
          </a:p>
          <a:p>
            <a:pPr algn="just">
              <a:lnSpc>
                <a:spcPct val="110000"/>
              </a:lnSpc>
            </a:pPr>
            <a:r>
              <a:rPr lang="en-US" b="1" dirty="0">
                <a:latin typeface="Times New Roman" panose="02020603050405020304" pitchFamily="18" charset="0"/>
                <a:cs typeface="Times New Roman" panose="02020603050405020304" pitchFamily="18" charset="0"/>
              </a:rPr>
              <a:t>Food Inconvenience for Meal Planning: </a:t>
            </a:r>
            <a:r>
              <a:rPr lang="en-US" dirty="0">
                <a:latin typeface="Times New Roman" panose="02020603050405020304" pitchFamily="18" charset="0"/>
                <a:cs typeface="Times New Roman" panose="02020603050405020304" pitchFamily="18" charset="0"/>
              </a:rPr>
              <a:t>Difficulty in pre-ordering or customizing meals disrupts effective meal planning and healthy eating.</a:t>
            </a:r>
          </a:p>
        </p:txBody>
      </p:sp>
      <p:sp>
        <p:nvSpPr>
          <p:cNvPr id="17413" name="Date Placeholder 3"/>
          <p:cNvSpPr txBox="1">
            <a:spLocks/>
          </p:cNvSpPr>
          <p:nvPr/>
        </p:nvSpPr>
        <p:spPr bwMode="auto">
          <a:xfrm>
            <a:off x="611560" y="6285273"/>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a:defRPr/>
            </a:pPr>
            <a:r>
              <a:rPr lang="en-US" sz="1000" b="1">
                <a:latin typeface="Times New Roman" panose="02020603050405020304" pitchFamily="18" charset="0"/>
                <a:cs typeface="Times New Roman" panose="02020603050405020304" pitchFamily="18" charset="0"/>
              </a:rPr>
              <a:t>24.12.2024</a:t>
            </a:r>
          </a:p>
          <a:p>
            <a:pPr>
              <a:defRPr/>
            </a:pPr>
            <a:r>
              <a:rPr lang="en-US" sz="1000" b="1">
                <a:latin typeface="Times New Roman" panose="02020603050405020304" pitchFamily="18" charset="0"/>
                <a:cs typeface="Times New Roman" panose="02020603050405020304" pitchFamily="18" charset="0"/>
              </a:rPr>
              <a:t>TEAM NO:14</a:t>
            </a:r>
            <a:endParaRPr lang="en-US" sz="1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9D38140-3194-6860-A113-1CC68C844EDD}"/>
              </a:ext>
            </a:extLst>
          </p:cNvPr>
          <p:cNvSpPr>
            <a:spLocks noChangeArrowheads="1"/>
          </p:cNvSpPr>
          <p:nvPr/>
        </p:nvSpPr>
        <p:spPr bwMode="auto">
          <a:xfrm flipV="1">
            <a:off x="1187624" y="-131079"/>
            <a:ext cx="79563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28695F4-CF0A-13BE-D3AB-3B45D3669292}"/>
              </a:ext>
            </a:extLst>
          </p:cNvPr>
          <p:cNvSpPr txBox="1"/>
          <p:nvPr/>
        </p:nvSpPr>
        <p:spPr>
          <a:xfrm>
            <a:off x="8449662" y="416467"/>
            <a:ext cx="291748" cy="307777"/>
          </a:xfrm>
          <a:prstGeom prst="rect">
            <a:avLst/>
          </a:prstGeom>
          <a:noFill/>
        </p:spPr>
        <p:txBody>
          <a:bodyPr wrap="square">
            <a:spAutoFit/>
          </a:bodyPr>
          <a:lstStyle/>
          <a:p>
            <a:r>
              <a:rPr lang="en-IN" sz="1400" dirty="0"/>
              <a:t>2</a:t>
            </a:r>
          </a:p>
        </p:txBody>
      </p:sp>
      <p:pic>
        <p:nvPicPr>
          <p:cNvPr id="5" name="Picture 4" descr="kec2blackborder png.PNG">
            <a:extLst>
              <a:ext uri="{FF2B5EF4-FFF2-40B4-BE49-F238E27FC236}">
                <a16:creationId xmlns:a16="http://schemas.microsoft.com/office/drawing/2014/main" id="{F33D16A2-0F11-E124-A9E8-9452A2D6CAFD}"/>
              </a:ext>
            </a:extLst>
          </p:cNvPr>
          <p:cNvPicPr>
            <a:picLocks noChangeAspect="1"/>
          </p:cNvPicPr>
          <p:nvPr/>
        </p:nvPicPr>
        <p:blipFill>
          <a:blip r:embed="rId2" cstate="print"/>
          <a:stretch>
            <a:fillRect/>
          </a:stretch>
        </p:blipFill>
        <p:spPr>
          <a:xfrm>
            <a:off x="227005" y="68279"/>
            <a:ext cx="508210" cy="632726"/>
          </a:xfrm>
          <a:prstGeom prst="rect">
            <a:avLst/>
          </a:prstGeom>
        </p:spPr>
      </p:pic>
    </p:spTree>
    <p:extLst>
      <p:ext uri="{BB962C8B-B14F-4D97-AF65-F5344CB8AC3E}">
        <p14:creationId xmlns:p14="http://schemas.microsoft.com/office/powerpoint/2010/main" val="295006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23356" y="225425"/>
            <a:ext cx="7333713" cy="475580"/>
          </a:xfrm>
        </p:spPr>
        <p:txBody>
          <a:bodyPr/>
          <a:lstStyle/>
          <a:p>
            <a:pPr algn="ctr" eaLnBrk="1" hangingPunct="1"/>
            <a:r>
              <a:rPr lang="en-US" sz="2400" b="1" dirty="0">
                <a:solidFill>
                  <a:srgbClr val="FF0000"/>
                </a:solidFill>
                <a:latin typeface="Times New Roman" panose="02020603050405020304" pitchFamily="18" charset="0"/>
                <a:cs typeface="Times New Roman" panose="02020603050405020304" pitchFamily="18" charset="0"/>
              </a:rPr>
              <a:t>ADVANTAGES OF PROPOSING SYSTEM</a:t>
            </a:r>
            <a:endParaRPr lang="en-US" altLang="en-US" sz="2400" b="1" dirty="0">
              <a:solidFill>
                <a:srgbClr val="FF0000"/>
              </a:solidFill>
              <a:latin typeface="Times New Roman" panose="02020603050405020304" pitchFamily="18" charset="0"/>
              <a:cs typeface="Times New Roman" panose="02020603050405020304" pitchFamily="18" charset="0"/>
            </a:endParaRPr>
          </a:p>
        </p:txBody>
      </p:sp>
      <p:sp>
        <p:nvSpPr>
          <p:cNvPr id="174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rIns="91440"/>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endParaRPr lang="en-US" altLang="en-US" dirty="0">
              <a:solidFill>
                <a:srgbClr val="FFFFFF"/>
              </a:solidFill>
            </a:endParaRPr>
          </a:p>
        </p:txBody>
      </p:sp>
      <p:sp>
        <p:nvSpPr>
          <p:cNvPr id="17412" name="Content Placeholder 2"/>
          <p:cNvSpPr>
            <a:spLocks noGrp="1"/>
          </p:cNvSpPr>
          <p:nvPr>
            <p:ph sz="quarter" idx="1"/>
          </p:nvPr>
        </p:nvSpPr>
        <p:spPr>
          <a:xfrm>
            <a:off x="750023" y="889667"/>
            <a:ext cx="8208913" cy="5331996"/>
          </a:xfrm>
        </p:spPr>
        <p:txBody>
          <a:bodyPr/>
          <a:lstStyle/>
          <a:p>
            <a:pPr lvl="0" algn="just">
              <a:lnSpc>
                <a:spcPct val="150000"/>
              </a:lnSpc>
              <a:spcAft>
                <a:spcPts val="800"/>
              </a:spcAft>
              <a:buSzPts val="1000"/>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Reduced Waiting Times: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Pre-ordering enables users to avoid long lines and receive their meals faster.</a:t>
            </a:r>
          </a:p>
          <a:p>
            <a:pPr lvl="0" algn="just">
              <a:lnSpc>
                <a:spcPct val="150000"/>
              </a:lnSpc>
              <a:spcAft>
                <a:spcPts val="800"/>
              </a:spcAft>
              <a:buSzPts val="1000"/>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Customization: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Users can personalize their food and beverage orders to suit individual tastes and dietary requirements.</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SzPts val="1000"/>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Time Flexibility for Students: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allows students to place orders at their convenience, accommodating their busy schedules.</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SzPts val="1000"/>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Enhanced User Satisfaction: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Streamlined operations and a user-friendly interface create a seamless and enjoyable dining experience.</a:t>
            </a:r>
          </a:p>
          <a:p>
            <a:pPr algn="just">
              <a:lnSpc>
                <a:spcPct val="150000"/>
              </a:lnSpc>
              <a:spcAft>
                <a:spcPts val="800"/>
              </a:spcAft>
              <a:buSzPts val="1000"/>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Location-Based Services: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Restricting the system to users within the college campus ensures prompt order processing and optimized resource management.</a:t>
            </a:r>
          </a:p>
          <a:p>
            <a:pPr marL="0" lvl="0" indent="0" algn="just">
              <a:lnSpc>
                <a:spcPct val="150000"/>
              </a:lnSpc>
              <a:spcAft>
                <a:spcPts val="800"/>
              </a:spcAft>
              <a:buSzPts val="1000"/>
              <a:buNone/>
              <a:tabLst>
                <a:tab pos="457200" algn="l"/>
              </a:tabLs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413" name="Date Placeholder 3"/>
          <p:cNvSpPr txBox="1">
            <a:spLocks/>
          </p:cNvSpPr>
          <p:nvPr/>
        </p:nvSpPr>
        <p:spPr bwMode="auto">
          <a:xfrm>
            <a:off x="735215" y="628142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pPr>
              <a:defRPr/>
            </a:pPr>
            <a:r>
              <a:rPr lang="en-US" sz="1000" b="1">
                <a:latin typeface="Times New Roman" panose="02020603050405020304" pitchFamily="18" charset="0"/>
                <a:cs typeface="Times New Roman" panose="02020603050405020304" pitchFamily="18" charset="0"/>
              </a:rPr>
              <a:t>24.12.2024</a:t>
            </a:r>
          </a:p>
          <a:p>
            <a:pPr>
              <a:defRPr/>
            </a:pPr>
            <a:r>
              <a:rPr lang="en-US" sz="1000" b="1">
                <a:latin typeface="Times New Roman" panose="02020603050405020304" pitchFamily="18" charset="0"/>
                <a:cs typeface="Times New Roman" panose="02020603050405020304" pitchFamily="18" charset="0"/>
              </a:rPr>
              <a:t>TEAM NO:14</a:t>
            </a:r>
            <a:endParaRPr lang="en-US" sz="1000" b="1" dirty="0">
              <a:latin typeface="Times New Roman" panose="02020603050405020304" pitchFamily="18" charset="0"/>
              <a:cs typeface="Times New Roman" panose="02020603050405020304" pitchFamily="18" charset="0"/>
            </a:endParaRPr>
          </a:p>
        </p:txBody>
      </p:sp>
      <p:pic>
        <p:nvPicPr>
          <p:cNvPr id="7" name="Picture 6" descr="kec2blackborder png.PNG"/>
          <p:cNvPicPr>
            <a:picLocks noChangeAspect="1"/>
          </p:cNvPicPr>
          <p:nvPr/>
        </p:nvPicPr>
        <p:blipFill>
          <a:blip r:embed="rId2" cstate="print"/>
          <a:stretch>
            <a:fillRect/>
          </a:stretch>
        </p:blipFill>
        <p:spPr>
          <a:xfrm>
            <a:off x="227005" y="68279"/>
            <a:ext cx="508210" cy="632726"/>
          </a:xfrm>
          <a:prstGeom prst="rect">
            <a:avLst/>
          </a:prstGeom>
        </p:spPr>
      </p:pic>
      <p:sp>
        <p:nvSpPr>
          <p:cNvPr id="3" name="TextBox 2">
            <a:extLst>
              <a:ext uri="{FF2B5EF4-FFF2-40B4-BE49-F238E27FC236}">
                <a16:creationId xmlns:a16="http://schemas.microsoft.com/office/drawing/2014/main" id="{7C25EBAC-F287-C6AD-5408-16147BCACF3D}"/>
              </a:ext>
            </a:extLst>
          </p:cNvPr>
          <p:cNvSpPr txBox="1"/>
          <p:nvPr/>
        </p:nvSpPr>
        <p:spPr>
          <a:xfrm>
            <a:off x="8504845" y="331673"/>
            <a:ext cx="304448" cy="307777"/>
          </a:xfrm>
          <a:prstGeom prst="rect">
            <a:avLst/>
          </a:prstGeom>
          <a:noFill/>
        </p:spPr>
        <p:txBody>
          <a:bodyPr wrap="square">
            <a:spAutoFit/>
          </a:bodyPr>
          <a:lstStyle/>
          <a:p>
            <a:r>
              <a:rPr lang="en-IN" sz="1400" dirty="0"/>
              <a:t>3</a:t>
            </a:r>
          </a:p>
        </p:txBody>
      </p:sp>
    </p:spTree>
    <p:extLst>
      <p:ext uri="{BB962C8B-B14F-4D97-AF65-F5344CB8AC3E}">
        <p14:creationId xmlns:p14="http://schemas.microsoft.com/office/powerpoint/2010/main" val="265535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5C0B-8FD7-1197-D238-3319EEB9A514}"/>
              </a:ext>
            </a:extLst>
          </p:cNvPr>
          <p:cNvSpPr>
            <a:spLocks noGrp="1"/>
          </p:cNvSpPr>
          <p:nvPr>
            <p:ph type="title"/>
          </p:nvPr>
        </p:nvSpPr>
        <p:spPr>
          <a:xfrm>
            <a:off x="2699792" y="533400"/>
            <a:ext cx="3744416" cy="476180"/>
          </a:xfrm>
        </p:spPr>
        <p:txBody>
          <a:bodyPr/>
          <a:lstStyle/>
          <a:p>
            <a:pPr algn="ctr"/>
            <a:r>
              <a:rPr lang="en-US" sz="2400" b="1" dirty="0">
                <a:solidFill>
                  <a:srgbClr val="FF0000"/>
                </a:solidFill>
                <a:latin typeface="Times New Roman" panose="02020603050405020304" pitchFamily="18" charset="0"/>
                <a:cs typeface="Times New Roman" panose="02020603050405020304" pitchFamily="18" charset="0"/>
              </a:rPr>
              <a:t>MODULE DESCRIPTION</a:t>
            </a:r>
            <a:endParaRPr lang="en-IN" sz="2400" dirty="0"/>
          </a:p>
        </p:txBody>
      </p:sp>
      <p:sp>
        <p:nvSpPr>
          <p:cNvPr id="3" name="Content Placeholder 2">
            <a:extLst>
              <a:ext uri="{FF2B5EF4-FFF2-40B4-BE49-F238E27FC236}">
                <a16:creationId xmlns:a16="http://schemas.microsoft.com/office/drawing/2014/main" id="{C834ADFA-7139-ACA9-ECE4-4F351B4D4052}"/>
              </a:ext>
            </a:extLst>
          </p:cNvPr>
          <p:cNvSpPr>
            <a:spLocks noGrp="1"/>
          </p:cNvSpPr>
          <p:nvPr>
            <p:ph idx="1"/>
          </p:nvPr>
        </p:nvSpPr>
        <p:spPr>
          <a:xfrm>
            <a:off x="755576" y="1340768"/>
            <a:ext cx="8064896" cy="5112568"/>
          </a:xfrm>
        </p:spPr>
        <p:txBody>
          <a:bodyPr/>
          <a:lstStyle/>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Register</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The Register Module allows new users (students or admins) to create an account by providing essential details such as name, email, password, and user role. After successful registration, users can log in to access the app’s features.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Menu Module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The Menu Module presents a wide range of food items with detailed nutritional information, enabling users to make healthier and informed decisions. It includes customization features, such as the ability to modify ice and sugar levels to suit individual preferences. Users can effortlessly add items to their cart with a simple and intuitive interface.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9" name="TextBox 8">
            <a:extLst>
              <a:ext uri="{FF2B5EF4-FFF2-40B4-BE49-F238E27FC236}">
                <a16:creationId xmlns:a16="http://schemas.microsoft.com/office/drawing/2014/main" id="{E479659B-7F52-F844-2C85-FFC40943937F}"/>
              </a:ext>
            </a:extLst>
          </p:cNvPr>
          <p:cNvSpPr txBox="1"/>
          <p:nvPr/>
        </p:nvSpPr>
        <p:spPr>
          <a:xfrm>
            <a:off x="767408" y="6253281"/>
            <a:ext cx="1061864" cy="400110"/>
          </a:xfrm>
          <a:prstGeom prst="rect">
            <a:avLst/>
          </a:prstGeom>
          <a:noFill/>
        </p:spPr>
        <p:txBody>
          <a:bodyPr wrap="square">
            <a:spAutoFit/>
          </a:bodyPr>
          <a:lstStyle/>
          <a:p>
            <a:pPr>
              <a:defRPr/>
            </a:pPr>
            <a:r>
              <a:rPr lang="en-US" sz="1000" b="1" dirty="0">
                <a:latin typeface="Times New Roman" panose="02020603050405020304" pitchFamily="18" charset="0"/>
                <a:cs typeface="Times New Roman" panose="02020603050405020304" pitchFamily="18" charset="0"/>
              </a:rPr>
              <a:t>24.12.2024</a:t>
            </a:r>
          </a:p>
          <a:p>
            <a:pPr>
              <a:defRPr/>
            </a:pPr>
            <a:r>
              <a:rPr lang="en-US" sz="1000" b="1" dirty="0">
                <a:latin typeface="Times New Roman" panose="02020603050405020304" pitchFamily="18" charset="0"/>
                <a:cs typeface="Times New Roman" panose="02020603050405020304" pitchFamily="18" charset="0"/>
              </a:rPr>
              <a:t>TEAM NO:14</a:t>
            </a:r>
          </a:p>
        </p:txBody>
      </p:sp>
      <p:sp>
        <p:nvSpPr>
          <p:cNvPr id="10" name="TextBox 9">
            <a:extLst>
              <a:ext uri="{FF2B5EF4-FFF2-40B4-BE49-F238E27FC236}">
                <a16:creationId xmlns:a16="http://schemas.microsoft.com/office/drawing/2014/main" id="{0B8A38C9-18AE-C1A6-A925-67416A9F6B34}"/>
              </a:ext>
            </a:extLst>
          </p:cNvPr>
          <p:cNvSpPr txBox="1"/>
          <p:nvPr/>
        </p:nvSpPr>
        <p:spPr>
          <a:xfrm>
            <a:off x="8417024" y="450652"/>
            <a:ext cx="269776" cy="307777"/>
          </a:xfrm>
          <a:prstGeom prst="rect">
            <a:avLst/>
          </a:prstGeom>
          <a:noFill/>
        </p:spPr>
        <p:txBody>
          <a:bodyPr wrap="square">
            <a:spAutoFit/>
          </a:bodyPr>
          <a:lstStyle/>
          <a:p>
            <a:r>
              <a:rPr lang="en-IN" sz="1400" dirty="0"/>
              <a:t>4</a:t>
            </a:r>
          </a:p>
        </p:txBody>
      </p:sp>
      <p:pic>
        <p:nvPicPr>
          <p:cNvPr id="11" name="Picture 10" descr="kec2blackborder png.PNG">
            <a:extLst>
              <a:ext uri="{FF2B5EF4-FFF2-40B4-BE49-F238E27FC236}">
                <a16:creationId xmlns:a16="http://schemas.microsoft.com/office/drawing/2014/main" id="{50B21CBD-81AE-3D74-AFEE-D19133A70394}"/>
              </a:ext>
            </a:extLst>
          </p:cNvPr>
          <p:cNvPicPr>
            <a:picLocks noChangeAspect="1"/>
          </p:cNvPicPr>
          <p:nvPr/>
        </p:nvPicPr>
        <p:blipFill>
          <a:blip r:embed="rId2" cstate="print"/>
          <a:stretch>
            <a:fillRect/>
          </a:stretch>
        </p:blipFill>
        <p:spPr>
          <a:xfrm>
            <a:off x="227005" y="68279"/>
            <a:ext cx="508210" cy="632726"/>
          </a:xfrm>
          <a:prstGeom prst="rect">
            <a:avLst/>
          </a:prstGeom>
        </p:spPr>
      </p:pic>
    </p:spTree>
    <p:extLst>
      <p:ext uri="{BB962C8B-B14F-4D97-AF65-F5344CB8AC3E}">
        <p14:creationId xmlns:p14="http://schemas.microsoft.com/office/powerpoint/2010/main" val="168369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38D3BF-3B10-54B8-85A0-DA480B7ACF2B}"/>
              </a:ext>
            </a:extLst>
          </p:cNvPr>
          <p:cNvSpPr txBox="1"/>
          <p:nvPr/>
        </p:nvSpPr>
        <p:spPr>
          <a:xfrm>
            <a:off x="1043608" y="450652"/>
            <a:ext cx="7643192" cy="5956695"/>
          </a:xfrm>
          <a:prstGeom prst="rect">
            <a:avLst/>
          </a:prstGeom>
          <a:noFill/>
        </p:spPr>
        <p:txBody>
          <a:bodyPr wrap="square" rtlCol="0">
            <a:spAutoFit/>
          </a:bodyPr>
          <a:lstStyle/>
          <a:p>
            <a:pPr marL="285750" indent="-285750" algn="just">
              <a:lnSpc>
                <a:spcPct val="150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Cart Module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indent="457200"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The Cart Module manages the items users select while ordering. Users can view the contents of their cart, adjust quantities, remove items, and proceed to checkout. It is integrated with the payment system to process the final order once the user decides to place it.</a:t>
            </a:r>
          </a:p>
          <a:p>
            <a:pPr marL="285750" indent="-285750" algn="just">
              <a:lnSpc>
                <a:spcPct val="150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Profile Module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indent="457200"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The Profile Module lets users manage their account details, including personal information. Students can update their preferences, while admins can edit their credentials and view system-related activity.</a:t>
            </a:r>
          </a:p>
          <a:p>
            <a:pPr marL="285750" indent="-285750" algn="just">
              <a:lnSpc>
                <a:spcPct val="150000"/>
              </a:lnSpc>
              <a:spcAft>
                <a:spcPts val="800"/>
              </a:spcAft>
              <a:buFont typeface="Wingdings" panose="05000000000000000000" pitchFamily="2" charset="2"/>
              <a:buChar char="Ø"/>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Favourites Module</a:t>
            </a:r>
            <a:endParaRPr lang="en-IN" b="1" kern="100" dirty="0">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800"/>
              </a:spcAft>
            </a:pPr>
            <a:r>
              <a:rPr lang="en-IN" sz="1800" b="1" kern="100" dirty="0">
                <a:effectLst/>
                <a:latin typeface="Calibri" panose="020F0502020204030204" pitchFamily="34" charset="0"/>
                <a:ea typeface="Calibri" panose="020F0502020204030204" pitchFamily="34" charset="0"/>
                <a:cs typeface="Latha" panose="020B0604020202020204" pitchFamily="34" charset="0"/>
              </a:rPr>
              <a:t>          </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The Favourites Module allows users to save their preferred food items for quicker access in the future. They can mark items as favourites from the menu, providing them with a personalized selection for easy reordering. </a:t>
            </a:r>
            <a:endParaRPr lang="en-IN" dirty="0"/>
          </a:p>
        </p:txBody>
      </p:sp>
      <p:sp>
        <p:nvSpPr>
          <p:cNvPr id="6" name="TextBox 5">
            <a:extLst>
              <a:ext uri="{FF2B5EF4-FFF2-40B4-BE49-F238E27FC236}">
                <a16:creationId xmlns:a16="http://schemas.microsoft.com/office/drawing/2014/main" id="{071AC5AC-1D8E-18A3-C269-764C8D9AF2DF}"/>
              </a:ext>
            </a:extLst>
          </p:cNvPr>
          <p:cNvSpPr txBox="1"/>
          <p:nvPr/>
        </p:nvSpPr>
        <p:spPr>
          <a:xfrm>
            <a:off x="611560" y="6397297"/>
            <a:ext cx="1061864" cy="400110"/>
          </a:xfrm>
          <a:prstGeom prst="rect">
            <a:avLst/>
          </a:prstGeom>
          <a:noFill/>
        </p:spPr>
        <p:txBody>
          <a:bodyPr wrap="square">
            <a:spAutoFit/>
          </a:bodyPr>
          <a:lstStyle/>
          <a:p>
            <a:pPr>
              <a:defRPr/>
            </a:pPr>
            <a:r>
              <a:rPr lang="en-US" sz="1000" b="1" dirty="0">
                <a:latin typeface="Times New Roman" panose="02020603050405020304" pitchFamily="18" charset="0"/>
                <a:cs typeface="Times New Roman" panose="02020603050405020304" pitchFamily="18" charset="0"/>
              </a:rPr>
              <a:t>24.12.2024</a:t>
            </a:r>
          </a:p>
          <a:p>
            <a:pPr>
              <a:defRPr/>
            </a:pPr>
            <a:r>
              <a:rPr lang="en-US" sz="1000" b="1" dirty="0">
                <a:latin typeface="Times New Roman" panose="02020603050405020304" pitchFamily="18" charset="0"/>
                <a:cs typeface="Times New Roman" panose="02020603050405020304" pitchFamily="18" charset="0"/>
              </a:rPr>
              <a:t>TEAM NO:14</a:t>
            </a:r>
          </a:p>
        </p:txBody>
      </p:sp>
      <p:sp>
        <p:nvSpPr>
          <p:cNvPr id="8" name="TextBox 7">
            <a:extLst>
              <a:ext uri="{FF2B5EF4-FFF2-40B4-BE49-F238E27FC236}">
                <a16:creationId xmlns:a16="http://schemas.microsoft.com/office/drawing/2014/main" id="{119A149A-C192-7EA7-D25D-271200B40247}"/>
              </a:ext>
            </a:extLst>
          </p:cNvPr>
          <p:cNvSpPr txBox="1"/>
          <p:nvPr/>
        </p:nvSpPr>
        <p:spPr>
          <a:xfrm>
            <a:off x="8417024" y="450652"/>
            <a:ext cx="269776" cy="307777"/>
          </a:xfrm>
          <a:prstGeom prst="rect">
            <a:avLst/>
          </a:prstGeom>
          <a:noFill/>
        </p:spPr>
        <p:txBody>
          <a:bodyPr wrap="square">
            <a:spAutoFit/>
          </a:bodyPr>
          <a:lstStyle/>
          <a:p>
            <a:r>
              <a:rPr lang="en-IN" sz="1400" dirty="0"/>
              <a:t>5</a:t>
            </a:r>
          </a:p>
        </p:txBody>
      </p:sp>
      <p:pic>
        <p:nvPicPr>
          <p:cNvPr id="9" name="Picture 8" descr="kec2blackborder png.PNG">
            <a:extLst>
              <a:ext uri="{FF2B5EF4-FFF2-40B4-BE49-F238E27FC236}">
                <a16:creationId xmlns:a16="http://schemas.microsoft.com/office/drawing/2014/main" id="{5D7F496E-8A9B-8A5C-FD8B-1B326A937B04}"/>
              </a:ext>
            </a:extLst>
          </p:cNvPr>
          <p:cNvPicPr>
            <a:picLocks noChangeAspect="1"/>
          </p:cNvPicPr>
          <p:nvPr/>
        </p:nvPicPr>
        <p:blipFill>
          <a:blip r:embed="rId2" cstate="print"/>
          <a:stretch>
            <a:fillRect/>
          </a:stretch>
        </p:blipFill>
        <p:spPr>
          <a:xfrm>
            <a:off x="227005" y="68279"/>
            <a:ext cx="508210" cy="632726"/>
          </a:xfrm>
          <a:prstGeom prst="rect">
            <a:avLst/>
          </a:prstGeom>
        </p:spPr>
      </p:pic>
    </p:spTree>
    <p:extLst>
      <p:ext uri="{BB962C8B-B14F-4D97-AF65-F5344CB8AC3E}">
        <p14:creationId xmlns:p14="http://schemas.microsoft.com/office/powerpoint/2010/main" val="235945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CD7EF-FF66-C361-7516-E1CED8B1B30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AF0090C-887D-2A51-9C9D-CCFC5F89B9DB}"/>
              </a:ext>
            </a:extLst>
          </p:cNvPr>
          <p:cNvSpPr txBox="1"/>
          <p:nvPr/>
        </p:nvSpPr>
        <p:spPr>
          <a:xfrm>
            <a:off x="899592" y="620688"/>
            <a:ext cx="7776864" cy="6048672"/>
          </a:xfrm>
          <a:prstGeom prst="rect">
            <a:avLst/>
          </a:prstGeom>
          <a:noFill/>
        </p:spPr>
        <p:txBody>
          <a:bodyPr wrap="square" rtlCol="0">
            <a:spAutoFit/>
          </a:bodyPr>
          <a:lstStyle/>
          <a:p>
            <a:pPr marL="285750" indent="-285750" algn="just">
              <a:lnSpc>
                <a:spcPct val="150000"/>
              </a:lnSpc>
              <a:spcAft>
                <a:spcPts val="8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Bill Module</a:t>
            </a:r>
          </a:p>
          <a:p>
            <a:pPr algn="just">
              <a:lnSpc>
                <a:spcPct val="150000"/>
              </a:lnSpc>
              <a:spcAft>
                <a:spcPts val="800"/>
              </a:spcAft>
            </a:pPr>
            <a:r>
              <a:rPr lang="en-US" dirty="0">
                <a:latin typeface="Times New Roman" panose="02020603050405020304" pitchFamily="18" charset="0"/>
                <a:cs typeface="Times New Roman" panose="02020603050405020304" pitchFamily="18" charset="0"/>
              </a:rPr>
              <a:t>Accessible only to users on campus via location tracking, it shows order details, including cost, taxes, and discounts, and supports secure online payments for a smooth experience.</a:t>
            </a: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Payment Module</a:t>
            </a:r>
          </a:p>
          <a:p>
            <a:pPr algn="just">
              <a:lnSpc>
                <a:spcPct val="150000"/>
              </a:lnSpc>
              <a:spcAft>
                <a:spcPts val="800"/>
              </a:spcAft>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QR code is generated with the total amount, enabling secure and contactless payments via preferred apps. This process includes all costs and discounts, ensuring fast and hassle-free transactions.</a:t>
            </a:r>
          </a:p>
          <a:p>
            <a:pPr marL="285750" indent="-285750" algn="just">
              <a:lnSpc>
                <a:spcPct val="150000"/>
              </a:lnSpc>
              <a:spcAft>
                <a:spcPts val="8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Admin Module</a:t>
            </a:r>
          </a:p>
          <a:p>
            <a:pPr algn="just">
              <a:lnSpc>
                <a:spcPct val="150000"/>
              </a:lnSpc>
              <a:spcAft>
                <a:spcPts val="800"/>
              </a:spcAft>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Administrators can manage the FoodQ app menu by adding, updating, or deleting items with details like price and nutritional information, keeping the menu accurate and user-friendly.</a:t>
            </a:r>
          </a:p>
          <a:p>
            <a:pPr algn="just">
              <a:lnSpc>
                <a:spcPct val="150000"/>
              </a:lnSpc>
              <a:spcAft>
                <a:spcPts val="800"/>
              </a:spcAft>
            </a:pPr>
            <a:endParaRPr lang="en-IN" dirty="0"/>
          </a:p>
        </p:txBody>
      </p:sp>
      <p:sp>
        <p:nvSpPr>
          <p:cNvPr id="6" name="TextBox 5">
            <a:extLst>
              <a:ext uri="{FF2B5EF4-FFF2-40B4-BE49-F238E27FC236}">
                <a16:creationId xmlns:a16="http://schemas.microsoft.com/office/drawing/2014/main" id="{482BF09E-90CA-22FD-E674-A20AD23C9E8A}"/>
              </a:ext>
            </a:extLst>
          </p:cNvPr>
          <p:cNvSpPr txBox="1"/>
          <p:nvPr/>
        </p:nvSpPr>
        <p:spPr>
          <a:xfrm>
            <a:off x="683568" y="6307504"/>
            <a:ext cx="936104" cy="369332"/>
          </a:xfrm>
          <a:prstGeom prst="rect">
            <a:avLst/>
          </a:prstGeom>
          <a:noFill/>
        </p:spPr>
        <p:txBody>
          <a:bodyPr wrap="square">
            <a:spAutoFit/>
          </a:bodyPr>
          <a:lstStyle/>
          <a:p>
            <a:pPr>
              <a:defRPr/>
            </a:pPr>
            <a:r>
              <a:rPr lang="en-US" sz="900" b="1" dirty="0">
                <a:latin typeface="Times New Roman" panose="02020603050405020304" pitchFamily="18" charset="0"/>
                <a:cs typeface="Times New Roman" panose="02020603050405020304" pitchFamily="18" charset="0"/>
              </a:rPr>
              <a:t>24.12.2024</a:t>
            </a:r>
          </a:p>
          <a:p>
            <a:pPr>
              <a:defRPr/>
            </a:pPr>
            <a:r>
              <a:rPr lang="en-US" sz="900" b="1" dirty="0">
                <a:latin typeface="Times New Roman" panose="02020603050405020304" pitchFamily="18" charset="0"/>
                <a:cs typeface="Times New Roman" panose="02020603050405020304" pitchFamily="18" charset="0"/>
              </a:rPr>
              <a:t>TEAM NO:14</a:t>
            </a:r>
          </a:p>
        </p:txBody>
      </p:sp>
      <p:sp>
        <p:nvSpPr>
          <p:cNvPr id="7" name="TextBox 6">
            <a:extLst>
              <a:ext uri="{FF2B5EF4-FFF2-40B4-BE49-F238E27FC236}">
                <a16:creationId xmlns:a16="http://schemas.microsoft.com/office/drawing/2014/main" id="{ACE3763B-844B-F970-A8A5-70D504A6CC2D}"/>
              </a:ext>
            </a:extLst>
          </p:cNvPr>
          <p:cNvSpPr txBox="1"/>
          <p:nvPr/>
        </p:nvSpPr>
        <p:spPr>
          <a:xfrm>
            <a:off x="8417024" y="450652"/>
            <a:ext cx="269776" cy="307777"/>
          </a:xfrm>
          <a:prstGeom prst="rect">
            <a:avLst/>
          </a:prstGeom>
          <a:noFill/>
        </p:spPr>
        <p:txBody>
          <a:bodyPr wrap="square">
            <a:spAutoFit/>
          </a:bodyPr>
          <a:lstStyle/>
          <a:p>
            <a:r>
              <a:rPr lang="en-IN" sz="1400" dirty="0"/>
              <a:t>6</a:t>
            </a:r>
          </a:p>
        </p:txBody>
      </p:sp>
      <p:pic>
        <p:nvPicPr>
          <p:cNvPr id="8" name="Picture 7" descr="kec2blackborder png.PNG">
            <a:extLst>
              <a:ext uri="{FF2B5EF4-FFF2-40B4-BE49-F238E27FC236}">
                <a16:creationId xmlns:a16="http://schemas.microsoft.com/office/drawing/2014/main" id="{42E9705B-9069-0204-F5FF-E34A56EE71B4}"/>
              </a:ext>
            </a:extLst>
          </p:cNvPr>
          <p:cNvPicPr>
            <a:picLocks noChangeAspect="1"/>
          </p:cNvPicPr>
          <p:nvPr/>
        </p:nvPicPr>
        <p:blipFill>
          <a:blip r:embed="rId2" cstate="print"/>
          <a:stretch>
            <a:fillRect/>
          </a:stretch>
        </p:blipFill>
        <p:spPr>
          <a:xfrm>
            <a:off x="227005" y="68279"/>
            <a:ext cx="508210" cy="632726"/>
          </a:xfrm>
          <a:prstGeom prst="rect">
            <a:avLst/>
          </a:prstGeom>
        </p:spPr>
      </p:pic>
    </p:spTree>
    <p:extLst>
      <p:ext uri="{BB962C8B-B14F-4D97-AF65-F5344CB8AC3E}">
        <p14:creationId xmlns:p14="http://schemas.microsoft.com/office/powerpoint/2010/main" val="48147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576064"/>
          </a:xfrm>
        </p:spPr>
        <p:txBody>
          <a:bodyPr/>
          <a:lstStyle/>
          <a:p>
            <a:pPr algn="ctr"/>
            <a:r>
              <a:rPr lang="en-IN" sz="2400" b="1" dirty="0">
                <a:solidFill>
                  <a:srgbClr val="FF0000"/>
                </a:solidFill>
                <a:latin typeface="Times New Roman" panose="02020603050405020304" pitchFamily="18" charset="0"/>
                <a:cs typeface="Times New Roman" panose="02020603050405020304" pitchFamily="18" charset="0"/>
              </a:rPr>
              <a:t>DATA FLOW DIAGRAM</a:t>
            </a:r>
          </a:p>
        </p:txBody>
      </p:sp>
      <p:sp>
        <p:nvSpPr>
          <p:cNvPr id="4" name="Date Placeholder 3"/>
          <p:cNvSpPr>
            <a:spLocks noGrp="1"/>
          </p:cNvSpPr>
          <p:nvPr>
            <p:ph type="dt" sz="half" idx="10"/>
          </p:nvPr>
        </p:nvSpPr>
        <p:spPr>
          <a:xfrm>
            <a:off x="755576" y="6304235"/>
            <a:ext cx="792088" cy="365125"/>
          </a:xfrm>
        </p:spPr>
        <p:txBody>
          <a:bodyPr/>
          <a:lstStyle/>
          <a:p>
            <a:pPr>
              <a:defRPr/>
            </a:pPr>
            <a:r>
              <a:rPr lang="en-US" b="1" dirty="0">
                <a:latin typeface="Times New Roman" panose="02020603050405020304" pitchFamily="18" charset="0"/>
                <a:cs typeface="Times New Roman" panose="02020603050405020304" pitchFamily="18" charset="0"/>
              </a:rPr>
              <a:t>24.12.2024</a:t>
            </a:r>
          </a:p>
          <a:p>
            <a:pPr>
              <a:defRPr/>
            </a:pPr>
            <a:r>
              <a:rPr lang="en-US" b="1" dirty="0">
                <a:latin typeface="Times New Roman" panose="02020603050405020304" pitchFamily="18" charset="0"/>
                <a:cs typeface="Times New Roman" panose="02020603050405020304" pitchFamily="18" charset="0"/>
              </a:rPr>
              <a:t>TEAM NO:14</a:t>
            </a:r>
          </a:p>
        </p:txBody>
      </p:sp>
      <p:pic>
        <p:nvPicPr>
          <p:cNvPr id="7" name="Content Placeholder 6">
            <a:extLst>
              <a:ext uri="{FF2B5EF4-FFF2-40B4-BE49-F238E27FC236}">
                <a16:creationId xmlns:a16="http://schemas.microsoft.com/office/drawing/2014/main" id="{8E0DA800-2913-D079-70B5-E4916C39D9E9}"/>
              </a:ext>
            </a:extLst>
          </p:cNvPr>
          <p:cNvPicPr>
            <a:picLocks noGrp="1" noChangeAspect="1"/>
          </p:cNvPicPr>
          <p:nvPr>
            <p:ph idx="1"/>
          </p:nvPr>
        </p:nvPicPr>
        <p:blipFill>
          <a:blip r:embed="rId2"/>
          <a:stretch>
            <a:fillRect/>
          </a:stretch>
        </p:blipFill>
        <p:spPr>
          <a:xfrm>
            <a:off x="1772992" y="1124744"/>
            <a:ext cx="5598015" cy="4389437"/>
          </a:xfrm>
          <a:prstGeom prst="rect">
            <a:avLst/>
          </a:prstGeom>
        </p:spPr>
      </p:pic>
      <p:sp>
        <p:nvSpPr>
          <p:cNvPr id="8" name="TextBox 7">
            <a:extLst>
              <a:ext uri="{FF2B5EF4-FFF2-40B4-BE49-F238E27FC236}">
                <a16:creationId xmlns:a16="http://schemas.microsoft.com/office/drawing/2014/main" id="{3D642AAA-3DF0-8C5B-D7A2-C1E85802FBB6}"/>
              </a:ext>
            </a:extLst>
          </p:cNvPr>
          <p:cNvSpPr txBox="1"/>
          <p:nvPr/>
        </p:nvSpPr>
        <p:spPr>
          <a:xfrm>
            <a:off x="3347864" y="5689555"/>
            <a:ext cx="2664296"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DFD LEVEL – 0(LOGIN)</a:t>
            </a:r>
          </a:p>
        </p:txBody>
      </p:sp>
      <p:sp>
        <p:nvSpPr>
          <p:cNvPr id="9" name="TextBox 8">
            <a:extLst>
              <a:ext uri="{FF2B5EF4-FFF2-40B4-BE49-F238E27FC236}">
                <a16:creationId xmlns:a16="http://schemas.microsoft.com/office/drawing/2014/main" id="{AF8E6D0E-CE3F-1FE1-67ED-3B1FE275E458}"/>
              </a:ext>
            </a:extLst>
          </p:cNvPr>
          <p:cNvSpPr txBox="1"/>
          <p:nvPr/>
        </p:nvSpPr>
        <p:spPr>
          <a:xfrm>
            <a:off x="8530347" y="292006"/>
            <a:ext cx="284052" cy="307777"/>
          </a:xfrm>
          <a:prstGeom prst="rect">
            <a:avLst/>
          </a:prstGeom>
          <a:noFill/>
        </p:spPr>
        <p:txBody>
          <a:bodyPr wrap="none" rtlCol="0">
            <a:spAutoFit/>
          </a:bodyPr>
          <a:lstStyle/>
          <a:p>
            <a:r>
              <a:rPr lang="en-IN" sz="1400" dirty="0"/>
              <a:t>7</a:t>
            </a:r>
          </a:p>
        </p:txBody>
      </p:sp>
      <p:pic>
        <p:nvPicPr>
          <p:cNvPr id="10" name="Picture 9" descr="kec2blackborder png.PNG">
            <a:extLst>
              <a:ext uri="{FF2B5EF4-FFF2-40B4-BE49-F238E27FC236}">
                <a16:creationId xmlns:a16="http://schemas.microsoft.com/office/drawing/2014/main" id="{129638A2-E10F-AB73-2661-F45ED1EC3817}"/>
              </a:ext>
            </a:extLst>
          </p:cNvPr>
          <p:cNvPicPr>
            <a:picLocks noChangeAspect="1"/>
          </p:cNvPicPr>
          <p:nvPr/>
        </p:nvPicPr>
        <p:blipFill>
          <a:blip r:embed="rId3" cstate="print"/>
          <a:stretch>
            <a:fillRect/>
          </a:stretch>
        </p:blipFill>
        <p:spPr>
          <a:xfrm>
            <a:off x="227005" y="68279"/>
            <a:ext cx="508210" cy="632726"/>
          </a:xfrm>
          <a:prstGeom prst="rect">
            <a:avLst/>
          </a:prstGeom>
        </p:spPr>
      </p:pic>
    </p:spTree>
    <p:extLst>
      <p:ext uri="{BB962C8B-B14F-4D97-AF65-F5344CB8AC3E}">
        <p14:creationId xmlns:p14="http://schemas.microsoft.com/office/powerpoint/2010/main" val="186803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CEA0C5-FABF-27DD-9CDA-AE81EBB6C0B7}"/>
              </a:ext>
            </a:extLst>
          </p:cNvPr>
          <p:cNvPicPr>
            <a:picLocks noChangeAspect="1"/>
          </p:cNvPicPr>
          <p:nvPr/>
        </p:nvPicPr>
        <p:blipFill>
          <a:blip r:embed="rId2"/>
          <a:stretch>
            <a:fillRect/>
          </a:stretch>
        </p:blipFill>
        <p:spPr>
          <a:xfrm>
            <a:off x="683568" y="908720"/>
            <a:ext cx="8376913" cy="3888432"/>
          </a:xfrm>
          <a:prstGeom prst="rect">
            <a:avLst/>
          </a:prstGeom>
        </p:spPr>
      </p:pic>
      <p:sp>
        <p:nvSpPr>
          <p:cNvPr id="7" name="TextBox 6">
            <a:extLst>
              <a:ext uri="{FF2B5EF4-FFF2-40B4-BE49-F238E27FC236}">
                <a16:creationId xmlns:a16="http://schemas.microsoft.com/office/drawing/2014/main" id="{DCD14994-E3F4-4B0C-B295-1A9808DAF215}"/>
              </a:ext>
            </a:extLst>
          </p:cNvPr>
          <p:cNvSpPr txBox="1"/>
          <p:nvPr/>
        </p:nvSpPr>
        <p:spPr>
          <a:xfrm>
            <a:off x="2586024" y="5013176"/>
            <a:ext cx="4572000"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DFD LEVEL – 1(USER)</a:t>
            </a:r>
          </a:p>
        </p:txBody>
      </p:sp>
      <p:sp>
        <p:nvSpPr>
          <p:cNvPr id="9" name="TextBox 8">
            <a:extLst>
              <a:ext uri="{FF2B5EF4-FFF2-40B4-BE49-F238E27FC236}">
                <a16:creationId xmlns:a16="http://schemas.microsoft.com/office/drawing/2014/main" id="{1884F522-DA82-C148-9E3C-DC9BA81470AD}"/>
              </a:ext>
            </a:extLst>
          </p:cNvPr>
          <p:cNvSpPr txBox="1"/>
          <p:nvPr/>
        </p:nvSpPr>
        <p:spPr>
          <a:xfrm>
            <a:off x="710000" y="6093296"/>
            <a:ext cx="1053688" cy="430887"/>
          </a:xfrm>
          <a:prstGeom prst="rect">
            <a:avLst/>
          </a:prstGeom>
          <a:noFill/>
        </p:spPr>
        <p:txBody>
          <a:bodyPr wrap="square">
            <a:spAutoFit/>
          </a:bodyPr>
          <a:lstStyle/>
          <a:p>
            <a:pPr>
              <a:defRPr/>
            </a:pPr>
            <a:r>
              <a:rPr lang="en-US" sz="1100" b="1" dirty="0">
                <a:latin typeface="Times New Roman" panose="02020603050405020304" pitchFamily="18" charset="0"/>
                <a:cs typeface="Times New Roman" panose="02020603050405020304" pitchFamily="18" charset="0"/>
              </a:rPr>
              <a:t>24.12.2024</a:t>
            </a:r>
          </a:p>
          <a:p>
            <a:pPr>
              <a:defRPr/>
            </a:pPr>
            <a:r>
              <a:rPr lang="en-US" sz="1100" b="1" dirty="0">
                <a:latin typeface="Times New Roman" panose="02020603050405020304" pitchFamily="18" charset="0"/>
                <a:cs typeface="Times New Roman" panose="02020603050405020304" pitchFamily="18" charset="0"/>
              </a:rPr>
              <a:t>TEAM NO:14</a:t>
            </a:r>
          </a:p>
        </p:txBody>
      </p:sp>
      <p:sp>
        <p:nvSpPr>
          <p:cNvPr id="10" name="TextBox 9">
            <a:extLst>
              <a:ext uri="{FF2B5EF4-FFF2-40B4-BE49-F238E27FC236}">
                <a16:creationId xmlns:a16="http://schemas.microsoft.com/office/drawing/2014/main" id="{A16F6EF7-3746-FB5E-239A-28A93CE70530}"/>
              </a:ext>
            </a:extLst>
          </p:cNvPr>
          <p:cNvSpPr txBox="1"/>
          <p:nvPr/>
        </p:nvSpPr>
        <p:spPr>
          <a:xfrm>
            <a:off x="8417024" y="450652"/>
            <a:ext cx="269776" cy="307777"/>
          </a:xfrm>
          <a:prstGeom prst="rect">
            <a:avLst/>
          </a:prstGeom>
          <a:noFill/>
        </p:spPr>
        <p:txBody>
          <a:bodyPr wrap="square">
            <a:spAutoFit/>
          </a:bodyPr>
          <a:lstStyle/>
          <a:p>
            <a:r>
              <a:rPr lang="en-IN" sz="1400" dirty="0"/>
              <a:t>8</a:t>
            </a:r>
          </a:p>
        </p:txBody>
      </p:sp>
      <p:pic>
        <p:nvPicPr>
          <p:cNvPr id="11" name="Picture 10" descr="kec2blackborder png.PNG">
            <a:extLst>
              <a:ext uri="{FF2B5EF4-FFF2-40B4-BE49-F238E27FC236}">
                <a16:creationId xmlns:a16="http://schemas.microsoft.com/office/drawing/2014/main" id="{F6381428-4A3E-0028-1BC0-13986980975D}"/>
              </a:ext>
            </a:extLst>
          </p:cNvPr>
          <p:cNvPicPr>
            <a:picLocks noChangeAspect="1"/>
          </p:cNvPicPr>
          <p:nvPr/>
        </p:nvPicPr>
        <p:blipFill>
          <a:blip r:embed="rId3" cstate="print"/>
          <a:stretch>
            <a:fillRect/>
          </a:stretch>
        </p:blipFill>
        <p:spPr>
          <a:xfrm>
            <a:off x="227005" y="131978"/>
            <a:ext cx="508210" cy="632726"/>
          </a:xfrm>
          <a:prstGeom prst="rect">
            <a:avLst/>
          </a:prstGeom>
        </p:spPr>
      </p:pic>
    </p:spTree>
    <p:extLst>
      <p:ext uri="{BB962C8B-B14F-4D97-AF65-F5344CB8AC3E}">
        <p14:creationId xmlns:p14="http://schemas.microsoft.com/office/powerpoint/2010/main" val="2224619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11153</TotalTime>
  <Words>869</Words>
  <Application>Microsoft Office PowerPoint</Application>
  <PresentationFormat>On-screen Show (4:3)</PresentationFormat>
  <Paragraphs>106</Paragraphs>
  <Slides>17</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vt:lpstr>
      <vt:lpstr>Calibri</vt:lpstr>
      <vt:lpstr>Times New Roman</vt:lpstr>
      <vt:lpstr>Wingdings</vt:lpstr>
      <vt:lpstr>Wingdings 2</vt:lpstr>
      <vt:lpstr>Flow</vt:lpstr>
      <vt:lpstr>1_Custom Design</vt:lpstr>
      <vt:lpstr>Custom Design</vt:lpstr>
      <vt:lpstr>PowerPoint Presentation</vt:lpstr>
      <vt:lpstr>OVERVIEW OF THE PROJECT</vt:lpstr>
      <vt:lpstr>DISADVANTAGES OF EXISTING SYSTEM</vt:lpstr>
      <vt:lpstr>ADVANTAGES OF PROPOSING SYSTEM</vt:lpstr>
      <vt:lpstr>MODULE DESCRIPTION</vt:lpstr>
      <vt:lpstr>PowerPoint Presentation</vt:lpstr>
      <vt:lpstr>PowerPoint Presentation</vt:lpstr>
      <vt:lpstr>DATA FLOW DIAGRAM</vt:lpstr>
      <vt:lpstr>PowerPoint Presentation</vt:lpstr>
      <vt:lpstr>PowerPoint Presentation</vt:lpstr>
      <vt:lpstr>FORM DESIGN</vt:lpstr>
      <vt:lpstr>PowerPoint Presentation</vt:lpstr>
      <vt:lpstr>PowerPoint Presentation</vt:lpstr>
      <vt:lpstr>PowerPoint Presentation</vt:lpstr>
      <vt:lpstr>PowerPoint Presentation</vt:lpstr>
      <vt:lpstr>CONCLUSION </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Sathiyaseelan</cp:lastModifiedBy>
  <cp:revision>1453</cp:revision>
  <dcterms:created xsi:type="dcterms:W3CDTF">2013-12-25T07:56:38Z</dcterms:created>
  <dcterms:modified xsi:type="dcterms:W3CDTF">2025-04-25T14:14:25Z</dcterms:modified>
</cp:coreProperties>
</file>