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8" r:id="rId11"/>
    <p:sldId id="265" r:id="rId12"/>
    <p:sldId id="269" r:id="rId13"/>
    <p:sldId id="266" r:id="rId14"/>
    <p:sldId id="267" r:id="rId15"/>
  </p:sldIdLst>
  <p:sldSz cx="18288000" cy="10287000"/>
  <p:notesSz cx="6858000" cy="9144000"/>
  <p:embeddedFontLst>
    <p:embeddedFont>
      <p:font typeface="Canva Sans" panose="020B0604020202020204" charset="0"/>
      <p:regular r:id="rId17"/>
    </p:embeddedFont>
    <p:embeddedFont>
      <p:font typeface="Times New Roman Bold" panose="02020803070505020304" pitchFamily="18" charset="0"/>
      <p:regular r:id="rId18"/>
      <p:bold r:id="rId19"/>
    </p:embeddedFont>
    <p:embeddedFont>
      <p:font typeface="Trebuchet MS" panose="020B0603020202020204" pitchFamily="34" charset="0"/>
      <p:regular r:id="rId20"/>
      <p:bold r:id="rId21"/>
      <p:italic r:id="rId22"/>
      <p:boldItalic r:id="rId23"/>
    </p:embeddedFont>
    <p:embeddedFont>
      <p:font typeface="Trebuchet MS Bold" panose="020B0703020202020204" pitchFamily="34" charset="0"/>
      <p:regular r:id="rId24"/>
      <p:bold r:id="rId25"/>
    </p:embeddedFont>
    <p:embeddedFont>
      <p:font typeface="TT Rounds Condense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D2586-73B9-49EB-881B-E8DE02440AE9}" v="9" dt="2024-08-31T08:49: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4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31.08.2024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1243012" y="-49242"/>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923253" y="5016945"/>
            <a:ext cx="12733020" cy="2714625"/>
          </a:xfrm>
          <a:prstGeom prst="rect">
            <a:avLst/>
          </a:prstGeom>
        </p:spPr>
        <p:txBody>
          <a:bodyPr lIns="0" tIns="0" rIns="0" bIns="0" rtlCol="0" anchor="t">
            <a:spAutoFit/>
          </a:bodyPr>
          <a:lstStyle/>
          <a:p>
            <a:pPr algn="l">
              <a:lnSpc>
                <a:spcPts val="4320"/>
              </a:lnSpc>
            </a:pPr>
            <a:r>
              <a:rPr lang="en-US" sz="3600" spc="33">
                <a:solidFill>
                  <a:srgbClr val="000000"/>
                </a:solidFill>
                <a:latin typeface="TT Rounds Condensed"/>
                <a:ea typeface="TT Rounds Condensed"/>
                <a:cs typeface="TT Rounds Condensed"/>
                <a:sym typeface="TT Rounds Condensed"/>
              </a:rPr>
              <a:t>STUDENT NAME     :     DHANUSRI C</a:t>
            </a:r>
          </a:p>
          <a:p>
            <a:pPr algn="l">
              <a:lnSpc>
                <a:spcPts val="4320"/>
              </a:lnSpc>
            </a:pPr>
            <a:r>
              <a:rPr lang="en-US" sz="3600" spc="33">
                <a:solidFill>
                  <a:srgbClr val="000000"/>
                </a:solidFill>
                <a:latin typeface="TT Rounds Condensed"/>
                <a:ea typeface="TT Rounds Condensed"/>
                <a:cs typeface="TT Rounds Condensed"/>
                <a:sym typeface="TT Rounds Condensed"/>
              </a:rPr>
              <a:t>REGISTER NO.          :    312208472</a:t>
            </a:r>
          </a:p>
          <a:p>
            <a:pPr algn="l">
              <a:lnSpc>
                <a:spcPts val="4320"/>
              </a:lnSpc>
            </a:pPr>
            <a:r>
              <a:rPr lang="en-US" sz="3600" spc="33">
                <a:solidFill>
                  <a:srgbClr val="000000"/>
                </a:solidFill>
                <a:latin typeface="TT Rounds Condensed"/>
                <a:ea typeface="TT Rounds Condensed"/>
                <a:cs typeface="TT Rounds Condensed"/>
                <a:sym typeface="TT Rounds Condensed"/>
              </a:rPr>
              <a:t>DEPARTMENT          :   B.Com(General)</a:t>
            </a:r>
          </a:p>
          <a:p>
            <a:pPr algn="l">
              <a:lnSpc>
                <a:spcPts val="4320"/>
              </a:lnSpc>
            </a:pPr>
            <a:r>
              <a:rPr lang="en-US" sz="3600" spc="33">
                <a:solidFill>
                  <a:srgbClr val="000000"/>
                </a:solidFill>
                <a:latin typeface="TT Rounds Condensed"/>
                <a:ea typeface="TT Rounds Condensed"/>
                <a:cs typeface="TT Rounds Condensed"/>
                <a:sym typeface="TT Rounds Condensed"/>
              </a:rPr>
              <a:t>COLLEGE                     :   Chellammal women's college </a:t>
            </a:r>
          </a:p>
          <a:p>
            <a:pPr algn="l">
              <a:lnSpc>
                <a:spcPts val="4320"/>
              </a:lnSpc>
            </a:pPr>
            <a:r>
              <a:rPr lang="en-US" sz="3600" spc="33">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pic>
        <p:nvPicPr>
          <p:cNvPr id="25" name="Picture 24">
            <a:extLst>
              <a:ext uri="{FF2B5EF4-FFF2-40B4-BE49-F238E27FC236}">
                <a16:creationId xmlns:a16="http://schemas.microsoft.com/office/drawing/2014/main" id="{5C052258-09C7-EA27-28BD-6213A23FE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626" y="2488438"/>
            <a:ext cx="8343045" cy="6096000"/>
          </a:xfrm>
          <a:prstGeom prst="rect">
            <a:avLst/>
          </a:prstGeom>
        </p:spPr>
      </p:pic>
      <p:sp>
        <p:nvSpPr>
          <p:cNvPr id="26" name="TextBox 25">
            <a:extLst>
              <a:ext uri="{FF2B5EF4-FFF2-40B4-BE49-F238E27FC236}">
                <a16:creationId xmlns:a16="http://schemas.microsoft.com/office/drawing/2014/main" id="{2CAC7A32-9C7D-B179-CE4A-CC93133CAFFF}"/>
              </a:ext>
            </a:extLst>
          </p:cNvPr>
          <p:cNvSpPr txBox="1"/>
          <p:nvPr/>
        </p:nvSpPr>
        <p:spPr>
          <a:xfrm>
            <a:off x="9144000" y="3314700"/>
            <a:ext cx="5157787" cy="4401205"/>
          </a:xfrm>
          <a:prstGeom prst="rect">
            <a:avLst/>
          </a:prstGeom>
          <a:noFill/>
        </p:spPr>
        <p:txBody>
          <a:bodyPr wrap="square" rtlCol="0">
            <a:spAutoFit/>
          </a:bodyPr>
          <a:lstStyle/>
          <a:p>
            <a:r>
              <a:rPr lang="en-US" sz="4000" b="1" dirty="0"/>
              <a:t>Male employees have </a:t>
            </a:r>
          </a:p>
          <a:p>
            <a:r>
              <a:rPr lang="en-US" sz="4000" b="1" dirty="0"/>
              <a:t>achieved the similar results </a:t>
            </a:r>
          </a:p>
          <a:p>
            <a:r>
              <a:rPr lang="en-US" sz="4000" b="1" dirty="0"/>
              <a:t>and have also given </a:t>
            </a:r>
          </a:p>
          <a:p>
            <a:r>
              <a:rPr lang="en-US" sz="4000" b="1" dirty="0"/>
              <a:t>exceeding performance </a:t>
            </a:r>
          </a:p>
          <a:p>
            <a:r>
              <a:rPr lang="en-US" sz="4000" b="1" dirty="0"/>
              <a:t>in various sectors </a:t>
            </a:r>
          </a:p>
          <a:p>
            <a:r>
              <a:rPr lang="en-US" sz="4000" b="1" dirty="0"/>
              <a:t>accordingly</a:t>
            </a:r>
            <a:endParaRPr lang="en-US" b="1" dirty="0"/>
          </a:p>
        </p:txBody>
      </p:sp>
    </p:spTree>
    <p:extLst>
      <p:ext uri="{BB962C8B-B14F-4D97-AF65-F5344CB8AC3E}">
        <p14:creationId xmlns:p14="http://schemas.microsoft.com/office/powerpoint/2010/main" val="250364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8">
            <a:extLst>
              <a:ext uri="{FF2B5EF4-FFF2-40B4-BE49-F238E27FC236}">
                <a16:creationId xmlns:a16="http://schemas.microsoft.com/office/drawing/2014/main" id="{9CDD4DC6-B4F1-6FD5-B642-F07799111C49}"/>
              </a:ext>
            </a:extLst>
          </p:cNvPr>
          <p:cNvSpPr txBox="1"/>
          <p:nvPr/>
        </p:nvSpPr>
        <p:spPr>
          <a:xfrm>
            <a:off x="604319" y="1945538"/>
            <a:ext cx="13388194"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t>Data sources &amp; cleaning:</a:t>
            </a:r>
          </a:p>
          <a:p>
            <a:r>
              <a:rPr lang="en-US" sz="3200" b="1" dirty="0"/>
              <a:t>Data sources provide the raw information needed for analysis, but this data often contains errors or inconsistencies.so cleaned the data collected from Kaggle to ensure there are no errors and the data is reliable for analysis.</a:t>
            </a:r>
            <a:endParaRPr lang="en-IN" sz="3200" b="1" dirty="0"/>
          </a:p>
        </p:txBody>
      </p:sp>
      <p:sp>
        <p:nvSpPr>
          <p:cNvPr id="30" name="TextBox 29">
            <a:extLst>
              <a:ext uri="{FF2B5EF4-FFF2-40B4-BE49-F238E27FC236}">
                <a16:creationId xmlns:a16="http://schemas.microsoft.com/office/drawing/2014/main" id="{488F3FA4-7033-0553-D370-FCD770F3B30C}"/>
              </a:ext>
            </a:extLst>
          </p:cNvPr>
          <p:cNvSpPr txBox="1"/>
          <p:nvPr/>
        </p:nvSpPr>
        <p:spPr>
          <a:xfrm>
            <a:off x="541641" y="4280213"/>
            <a:ext cx="13088539" cy="1569660"/>
          </a:xfrm>
          <a:prstGeom prst="rect">
            <a:avLst/>
          </a:prstGeom>
          <a:noFill/>
        </p:spPr>
        <p:txBody>
          <a:bodyPr wrap="square" rtlCol="0">
            <a:spAutoFit/>
          </a:bodyPr>
          <a:lstStyle/>
          <a:p>
            <a:pPr marL="285750" indent="-285750">
              <a:buFont typeface="Wingdings" panose="05000000000000000000" pitchFamily="2" charset="2"/>
              <a:buChar char="v"/>
            </a:pPr>
            <a:r>
              <a:rPr lang="en-US" dirty="0"/>
              <a:t> </a:t>
            </a:r>
            <a:r>
              <a:rPr lang="en-US" sz="3200" b="1" dirty="0"/>
              <a:t>Key Metrics and Dimensions:</a:t>
            </a:r>
          </a:p>
          <a:p>
            <a:r>
              <a:rPr lang="en-US" sz="3200" b="1" dirty="0"/>
              <a:t>Defined dimensions like departments and job roles for detailed analysis. Ensured metrics align with organizational performance goals.</a:t>
            </a:r>
            <a:endParaRPr lang="en-IN" sz="3200" b="1" dirty="0"/>
          </a:p>
        </p:txBody>
      </p:sp>
      <p:sp>
        <p:nvSpPr>
          <p:cNvPr id="31" name="TextBox 30">
            <a:extLst>
              <a:ext uri="{FF2B5EF4-FFF2-40B4-BE49-F238E27FC236}">
                <a16:creationId xmlns:a16="http://schemas.microsoft.com/office/drawing/2014/main" id="{3DF7EF1A-DBA6-D4CF-5BD5-8B4A70B43F16}"/>
              </a:ext>
            </a:extLst>
          </p:cNvPr>
          <p:cNvSpPr txBox="1"/>
          <p:nvPr/>
        </p:nvSpPr>
        <p:spPr>
          <a:xfrm>
            <a:off x="604319" y="6286500"/>
            <a:ext cx="12425881" cy="2062103"/>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t>Pivot Table:</a:t>
            </a:r>
          </a:p>
          <a:p>
            <a:r>
              <a:rPr lang="en-US" dirty="0"/>
              <a:t> </a:t>
            </a:r>
            <a:r>
              <a:rPr lang="en-US" sz="3200" b="1" dirty="0"/>
              <a:t>Created pivot tables to summarize and analyze large data sets.</a:t>
            </a:r>
          </a:p>
          <a:p>
            <a:r>
              <a:rPr lang="en-US" sz="3200" b="1" dirty="0"/>
              <a:t>Organized data by dimensions like employee performance level and employee groups.</a:t>
            </a:r>
            <a:endParaRPr lang="en-IN" sz="3200" b="1" dirty="0"/>
          </a:p>
        </p:txBody>
      </p:sp>
      <p:sp>
        <p:nvSpPr>
          <p:cNvPr id="32" name="TextBox 31">
            <a:extLst>
              <a:ext uri="{FF2B5EF4-FFF2-40B4-BE49-F238E27FC236}">
                <a16:creationId xmlns:a16="http://schemas.microsoft.com/office/drawing/2014/main" id="{FD10E6FF-5462-6CA6-153B-C3971CA3BF8A}"/>
              </a:ext>
            </a:extLst>
          </p:cNvPr>
          <p:cNvSpPr txBox="1"/>
          <p:nvPr/>
        </p:nvSpPr>
        <p:spPr>
          <a:xfrm>
            <a:off x="706148" y="8620065"/>
            <a:ext cx="11610402" cy="1569660"/>
          </a:xfrm>
          <a:prstGeom prst="rect">
            <a:avLst/>
          </a:prstGeom>
          <a:noFill/>
        </p:spPr>
        <p:txBody>
          <a:bodyPr wrap="square" rtlCol="0">
            <a:spAutoFit/>
          </a:bodyPr>
          <a:lstStyle/>
          <a:p>
            <a:pPr marL="457200" indent="-457200">
              <a:buFont typeface="Wingdings" panose="05000000000000000000" pitchFamily="2" charset="2"/>
              <a:buChar char="v"/>
            </a:pPr>
            <a:r>
              <a:rPr lang="en-IN" sz="3200" b="1" dirty="0"/>
              <a:t>Visualizations:</a:t>
            </a:r>
          </a:p>
          <a:p>
            <a:r>
              <a:rPr lang="en-US" sz="3200" b="1" dirty="0"/>
              <a:t> Developed charts and graphs to illustrate performance trends.</a:t>
            </a:r>
          </a:p>
          <a:p>
            <a:r>
              <a:rPr lang="en-US" sz="3200" b="1" dirty="0"/>
              <a:t> Used bar charts for departmental comparisons</a:t>
            </a:r>
            <a:endParaRPr lang="en-IN" sz="32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34" name="TextBox 33">
            <a:extLst>
              <a:ext uri="{FF2B5EF4-FFF2-40B4-BE49-F238E27FC236}">
                <a16:creationId xmlns:a16="http://schemas.microsoft.com/office/drawing/2014/main" id="{0AE6423E-673D-EBA5-00A1-658F2C3F99AD}"/>
              </a:ext>
            </a:extLst>
          </p:cNvPr>
          <p:cNvSpPr txBox="1"/>
          <p:nvPr/>
        </p:nvSpPr>
        <p:spPr>
          <a:xfrm>
            <a:off x="838200" y="2019300"/>
            <a:ext cx="12039600" cy="2831544"/>
          </a:xfrm>
          <a:prstGeom prst="rect">
            <a:avLst/>
          </a:prstGeom>
          <a:noFill/>
        </p:spPr>
        <p:txBody>
          <a:bodyPr wrap="square" rtlCol="0">
            <a:spAutoFit/>
          </a:bodyPr>
          <a:lstStyle/>
          <a:p>
            <a:r>
              <a:rPr lang="en-US" dirty="0"/>
              <a:t> </a:t>
            </a:r>
          </a:p>
          <a:p>
            <a:pPr marL="457200" indent="-457200">
              <a:buFont typeface="Wingdings" panose="05000000000000000000" pitchFamily="2" charset="2"/>
              <a:buChar char="v"/>
            </a:pPr>
            <a:r>
              <a:rPr lang="en-US" sz="3200" b="1" dirty="0"/>
              <a:t>Insights and Conclusions:</a:t>
            </a:r>
          </a:p>
          <a:p>
            <a:r>
              <a:rPr lang="en-US" sz="3200" b="1" dirty="0"/>
              <a:t> Analyzed visualizations to identify performance patterns and </a:t>
            </a:r>
          </a:p>
          <a:p>
            <a:r>
              <a:rPr lang="en-US" sz="3200" b="1" dirty="0"/>
              <a:t>anomalies.       </a:t>
            </a:r>
          </a:p>
          <a:p>
            <a:r>
              <a:rPr lang="en-US" sz="3200" b="1" dirty="0"/>
              <a:t>Delved into trends to uncover factors influencing employee - </a:t>
            </a:r>
          </a:p>
          <a:p>
            <a:r>
              <a:rPr lang="en-US" sz="3200" b="1" dirty="0"/>
              <a:t>performance</a:t>
            </a:r>
            <a:r>
              <a:rPr lang="en-US" dirty="0"/>
              <a:t>.</a:t>
            </a:r>
            <a:endParaRPr lang="en-IN" dirty="0"/>
          </a:p>
        </p:txBody>
      </p:sp>
      <p:sp>
        <p:nvSpPr>
          <p:cNvPr id="35" name="TextBox 34">
            <a:extLst>
              <a:ext uri="{FF2B5EF4-FFF2-40B4-BE49-F238E27FC236}">
                <a16:creationId xmlns:a16="http://schemas.microsoft.com/office/drawing/2014/main" id="{313BF000-6BEE-232A-7BE4-A2AFDE2D8975}"/>
              </a:ext>
            </a:extLst>
          </p:cNvPr>
          <p:cNvSpPr txBox="1"/>
          <p:nvPr/>
        </p:nvSpPr>
        <p:spPr>
          <a:xfrm>
            <a:off x="753260" y="5278522"/>
            <a:ext cx="11691938" cy="2554545"/>
          </a:xfrm>
          <a:prstGeom prst="rect">
            <a:avLst/>
          </a:prstGeom>
          <a:noFill/>
        </p:spPr>
        <p:txBody>
          <a:bodyPr wrap="square" rtlCol="0">
            <a:spAutoFit/>
          </a:bodyPr>
          <a:lstStyle/>
          <a:p>
            <a:pPr marL="457200" indent="-457200">
              <a:buFont typeface="Wingdings" panose="05000000000000000000" pitchFamily="2" charset="2"/>
              <a:buChar char="v"/>
            </a:pPr>
            <a:r>
              <a:rPr lang="en-US" sz="3200" b="1" dirty="0"/>
              <a:t>Reporting and Presentation : </a:t>
            </a:r>
          </a:p>
          <a:p>
            <a:r>
              <a:rPr lang="en-US" sz="3200" b="1" dirty="0"/>
              <a:t>Designed visual aids to effectively communicate insights and recommendations.</a:t>
            </a:r>
          </a:p>
          <a:p>
            <a:r>
              <a:rPr lang="en-US" sz="3200" b="1" dirty="0"/>
              <a:t> Presented key findings and actionable steps for strategic decision-making</a:t>
            </a:r>
            <a:endParaRPr lang="en-IN" sz="3200" b="1" dirty="0"/>
          </a:p>
        </p:txBody>
      </p:sp>
    </p:spTree>
    <p:extLst>
      <p:ext uri="{BB962C8B-B14F-4D97-AF65-F5344CB8AC3E}">
        <p14:creationId xmlns:p14="http://schemas.microsoft.com/office/powerpoint/2010/main" val="797828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id="34" name="Picture 33">
            <a:extLst>
              <a:ext uri="{FF2B5EF4-FFF2-40B4-BE49-F238E27FC236}">
                <a16:creationId xmlns:a16="http://schemas.microsoft.com/office/drawing/2014/main" id="{F459C1CF-5228-8218-61B6-27F685D09E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498" y="1813895"/>
            <a:ext cx="10570505" cy="74450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val 23">
            <a:extLst>
              <a:ext uri="{FF2B5EF4-FFF2-40B4-BE49-F238E27FC236}">
                <a16:creationId xmlns:a16="http://schemas.microsoft.com/office/drawing/2014/main" id="{27AD8F2C-196D-EC6C-AEF3-E7E59C49922F}"/>
              </a:ext>
            </a:extLst>
          </p:cNvPr>
          <p:cNvSpPr/>
          <p:nvPr/>
        </p:nvSpPr>
        <p:spPr>
          <a:xfrm>
            <a:off x="3048000" y="5205863"/>
            <a:ext cx="8619747" cy="2680837"/>
          </a:xfrm>
          <a:prstGeom prst="ellipse">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2">
            <a:extLst>
              <a:ext uri="{FF2B5EF4-FFF2-40B4-BE49-F238E27FC236}">
                <a16:creationId xmlns:a16="http://schemas.microsoft.com/office/drawing/2014/main" id="{1DE5FF23-1BAC-007D-DE75-131694820696}"/>
              </a:ext>
            </a:extLst>
          </p:cNvPr>
          <p:cNvSpPr txBox="1"/>
          <p:nvPr/>
        </p:nvSpPr>
        <p:spPr>
          <a:xfrm>
            <a:off x="643803" y="1937163"/>
            <a:ext cx="14630400" cy="3046988"/>
          </a:xfrm>
          <a:prstGeom prst="rect">
            <a:avLst/>
          </a:prstGeom>
          <a:noFill/>
        </p:spPr>
        <p:txBody>
          <a:bodyPr wrap="square" rtlCol="0">
            <a:spAutoFit/>
          </a:bodyPr>
          <a:lstStyle/>
          <a:p>
            <a:r>
              <a:rPr lang="en-US" sz="3200" b="1" dirty="0"/>
              <a:t>WITH THE PERFORMANCE BEING SHOWN THAT MORE THAN OR EQUAL TO </a:t>
            </a:r>
            <a:r>
              <a:rPr lang="en-US" sz="3200" b="1" dirty="0">
                <a:solidFill>
                  <a:srgbClr val="FF0000"/>
                </a:solidFill>
              </a:rPr>
              <a:t>100 </a:t>
            </a:r>
            <a:r>
              <a:rPr lang="en-US" sz="3200" b="1" dirty="0"/>
              <a:t>EMPLOYEES IN BOTH MALE AND FEMALE(EACH DEPARTMENT ) HAVE FULLY MET THE PERFORMANCE </a:t>
            </a:r>
          </a:p>
          <a:p>
            <a:r>
              <a:rPr lang="en-US" sz="3200" b="1" dirty="0"/>
              <a:t>EXPECTATION AND LESS THAN OR EQUAL TO </a:t>
            </a:r>
            <a:r>
              <a:rPr lang="en-US" sz="3200" b="1" dirty="0">
                <a:solidFill>
                  <a:srgbClr val="FF0000"/>
                </a:solidFill>
              </a:rPr>
              <a:t>20 </a:t>
            </a:r>
            <a:r>
              <a:rPr lang="en-US" sz="3200" b="1" dirty="0"/>
              <a:t>EMPLOYEES IN EACH DEPARTMENT BEING EXCEEDING THE EXPECTAION THE REST ARE TAKEN AS ''PIP'' AND ''NEEDS IMPROVEMENT''</a:t>
            </a:r>
            <a:endParaRPr lang="en-IN" sz="3200" b="1" dirty="0"/>
          </a:p>
        </p:txBody>
      </p:sp>
      <p:sp>
        <p:nvSpPr>
          <p:cNvPr id="25" name="TextBox 24">
            <a:extLst>
              <a:ext uri="{FF2B5EF4-FFF2-40B4-BE49-F238E27FC236}">
                <a16:creationId xmlns:a16="http://schemas.microsoft.com/office/drawing/2014/main" id="{BB09939A-6EBE-2B18-35F2-D14923CBEE9C}"/>
              </a:ext>
            </a:extLst>
          </p:cNvPr>
          <p:cNvSpPr txBox="1"/>
          <p:nvPr/>
        </p:nvSpPr>
        <p:spPr>
          <a:xfrm>
            <a:off x="4262820" y="6042874"/>
            <a:ext cx="7352732" cy="830997"/>
          </a:xfrm>
          <a:prstGeom prst="rect">
            <a:avLst/>
          </a:prstGeom>
          <a:noFill/>
        </p:spPr>
        <p:txBody>
          <a:bodyPr wrap="square" rtlCol="0">
            <a:spAutoFit/>
          </a:bodyPr>
          <a:lstStyle/>
          <a:p>
            <a:r>
              <a:rPr lang="en-US" sz="2400" b="1" dirty="0">
                <a:solidFill>
                  <a:srgbClr val="002060"/>
                </a:solidFill>
              </a:rPr>
              <a:t>PIP &lt; 15 IN EACH DEPARTMENT</a:t>
            </a:r>
          </a:p>
          <a:p>
            <a:r>
              <a:rPr lang="en-US" sz="2400" b="1" dirty="0">
                <a:solidFill>
                  <a:srgbClr val="002060"/>
                </a:solidFill>
              </a:rPr>
              <a:t> NEEDS IMPROVEMENT &lt; 25 IN EACH DEPARTMENT</a:t>
            </a:r>
            <a:endParaRPr lang="en-IN" sz="2400" b="1" dirty="0">
              <a:solidFill>
                <a:srgbClr val="002060"/>
              </a:solidFill>
            </a:endParaRPr>
          </a:p>
        </p:txBody>
      </p:sp>
      <p:sp>
        <p:nvSpPr>
          <p:cNvPr id="26" name="TextBox 25">
            <a:extLst>
              <a:ext uri="{FF2B5EF4-FFF2-40B4-BE49-F238E27FC236}">
                <a16:creationId xmlns:a16="http://schemas.microsoft.com/office/drawing/2014/main" id="{7C7992A7-EDEB-6110-1EB3-61CF7B284575}"/>
              </a:ext>
            </a:extLst>
          </p:cNvPr>
          <p:cNvSpPr txBox="1"/>
          <p:nvPr/>
        </p:nvSpPr>
        <p:spPr>
          <a:xfrm>
            <a:off x="1484492" y="8658003"/>
            <a:ext cx="11339797" cy="830997"/>
          </a:xfrm>
          <a:prstGeom prst="rect">
            <a:avLst/>
          </a:prstGeom>
          <a:noFill/>
        </p:spPr>
        <p:txBody>
          <a:bodyPr wrap="square" rtlCol="0">
            <a:spAutoFit/>
          </a:bodyPr>
          <a:lstStyle/>
          <a:p>
            <a:pPr marL="285750" indent="-285750">
              <a:buFont typeface="Courier New" panose="02070309020205020404" pitchFamily="49" charset="0"/>
              <a:buChar char="o"/>
            </a:pPr>
            <a:r>
              <a:rPr lang="en-US" sz="2400" b="1" dirty="0">
                <a:solidFill>
                  <a:srgbClr val="00B050"/>
                </a:solidFill>
              </a:rPr>
              <a:t>THESE NUMBER OF EMPLOYEES MIGHT NEED EXTRA MOTIVATION / TRAINING / </a:t>
            </a:r>
          </a:p>
          <a:p>
            <a:r>
              <a:rPr lang="en-US" sz="2400" b="1" dirty="0">
                <a:solidFill>
                  <a:srgbClr val="00B050"/>
                </a:solidFill>
              </a:rPr>
              <a:t>    PRACTICE ON EFFICIENT PERFORMANCE </a:t>
            </a:r>
            <a:r>
              <a:rPr lang="en-US" dirty="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dirty="0">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2023543" y="3726863"/>
            <a:ext cx="12706962" cy="2211735"/>
          </a:xfrm>
          <a:prstGeom prst="rect">
            <a:avLst/>
          </a:prstGeom>
        </p:spPr>
        <p:txBody>
          <a:bodyPr lIns="0" tIns="0" rIns="0" bIns="0" rtlCol="0" anchor="t">
            <a:spAutoFit/>
          </a:bodyPr>
          <a:lstStyle/>
          <a:p>
            <a:pPr algn="l">
              <a:lnSpc>
                <a:spcPts val="7920"/>
              </a:lnSpc>
            </a:pPr>
            <a:r>
              <a:rPr lang="en-US" sz="6600" dirty="0">
                <a:solidFill>
                  <a:srgbClr val="0F0F0F"/>
                </a:solidFill>
                <a:latin typeface="Times New Roman Bold"/>
                <a:ea typeface="Times New Roman Bold"/>
                <a:cs typeface="Times New Roman Bold"/>
                <a:sym typeface="Times New Roman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789044" y="1937494"/>
            <a:ext cx="8936355" cy="6412012"/>
          </a:xfrm>
          <a:prstGeom prst="rect">
            <a:avLst/>
          </a:prstGeom>
        </p:spPr>
        <p:txBody>
          <a:bodyPr wrap="square" lIns="0" tIns="0" rIns="0" bIns="0" rtlCol="0" anchor="t">
            <a:spAutoFit/>
          </a:bodyPr>
          <a:lstStyle/>
          <a:p>
            <a:pPr algn="l">
              <a:lnSpc>
                <a:spcPts val="5040"/>
              </a:lnSpc>
            </a:pPr>
            <a:endParaRPr dirty="0"/>
          </a:p>
          <a:p>
            <a:pPr marL="760095" lvl="1" indent="-380048" algn="l">
              <a:lnSpc>
                <a:spcPts val="5040"/>
              </a:lnSpc>
              <a:buAutoNum type="arabicPeriod"/>
            </a:pPr>
            <a:r>
              <a:rPr lang="en-US" sz="4300" dirty="0">
                <a:solidFill>
                  <a:srgbClr val="0D0D0D"/>
                </a:solidFill>
                <a:latin typeface="Times New Roman"/>
                <a:ea typeface="Times New Roman"/>
                <a:cs typeface="Times New Roman"/>
                <a:sym typeface="Times New Roman"/>
              </a:rPr>
              <a:t>Project</a:t>
            </a:r>
            <a:r>
              <a:rPr lang="en-US" sz="4200" dirty="0">
                <a:solidFill>
                  <a:srgbClr val="0D0D0D"/>
                </a:solidFill>
                <a:latin typeface="Times New Roman"/>
                <a:ea typeface="Times New Roman"/>
                <a:cs typeface="Times New Roman"/>
                <a:sym typeface="Times New Roman"/>
              </a:rPr>
              <a:t> Overview</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dirty="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dirty="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3487400" y="2557462"/>
            <a:ext cx="4143375" cy="4886325"/>
          </a:xfrm>
          <a:custGeom>
            <a:avLst/>
            <a:gdLst/>
            <a:ahLst/>
            <a:cxnLst/>
            <a:rect l="l" t="t" r="r" b="b"/>
            <a:pathLst>
              <a:path w="4143375" h="4886325">
                <a:moveTo>
                  <a:pt x="0" y="0"/>
                </a:moveTo>
                <a:lnTo>
                  <a:pt x="4143375" y="0"/>
                </a:lnTo>
                <a:lnTo>
                  <a:pt x="4143375" y="4886326"/>
                </a:lnTo>
                <a:lnTo>
                  <a:pt x="0" y="4886326"/>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1010285"/>
          </a:xfrm>
          <a:prstGeom prst="rect">
            <a:avLst/>
          </a:prstGeom>
        </p:spPr>
        <p:txBody>
          <a:bodyPr lIns="0" tIns="0" rIns="0" bIns="0" rtlCol="0" anchor="t">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2" name="TextBox 32"/>
          <p:cNvSpPr txBox="1"/>
          <p:nvPr/>
        </p:nvSpPr>
        <p:spPr>
          <a:xfrm>
            <a:off x="255677" y="2790615"/>
            <a:ext cx="13145998" cy="3900652"/>
          </a:xfrm>
          <a:prstGeom prst="rect">
            <a:avLst/>
          </a:prstGeom>
        </p:spPr>
        <p:txBody>
          <a:bodyPr lIns="0" tIns="0" rIns="0" bIns="0" rtlCol="0" anchor="t">
            <a:spAutoFit/>
          </a:bodyPr>
          <a:lstStyle/>
          <a:p>
            <a:pPr algn="ctr">
              <a:lnSpc>
                <a:spcPts val="5185"/>
              </a:lnSpc>
            </a:pPr>
            <a:r>
              <a:rPr lang="en-US" sz="4320" spc="38">
                <a:solidFill>
                  <a:srgbClr val="000000"/>
                </a:solidFill>
                <a:latin typeface="Trebuchet MS"/>
                <a:ea typeface="Trebuchet MS"/>
                <a:cs typeface="Trebuchet MS"/>
                <a:sym typeface="Trebuchet MS"/>
              </a:rPr>
              <a:t>This presentation aims to analyze existing employee </a:t>
            </a:r>
          </a:p>
          <a:p>
            <a:pPr algn="ctr">
              <a:lnSpc>
                <a:spcPts val="5185"/>
              </a:lnSpc>
            </a:pPr>
            <a:endParaRPr lang="en-US" sz="4320" spc="38">
              <a:solidFill>
                <a:srgbClr val="000000"/>
              </a:solidFill>
              <a:latin typeface="Trebuchet MS"/>
              <a:ea typeface="Trebuchet MS"/>
              <a:cs typeface="Trebuchet MS"/>
              <a:sym typeface="Trebuchet MS"/>
            </a:endParaRPr>
          </a:p>
          <a:p>
            <a:pPr algn="ctr">
              <a:lnSpc>
                <a:spcPts val="5185"/>
              </a:lnSpc>
            </a:pPr>
            <a:r>
              <a:rPr lang="en-US" sz="4320" spc="38">
                <a:solidFill>
                  <a:srgbClr val="000000"/>
                </a:solidFill>
                <a:latin typeface="Trebuchet MS"/>
                <a:ea typeface="Trebuchet MS"/>
                <a:cs typeface="Trebuchet MS"/>
                <a:sym typeface="Trebuchet MS"/>
              </a:rPr>
              <a:t>performance data to uncover actionable insights </a:t>
            </a:r>
          </a:p>
          <a:p>
            <a:pPr algn="ctr">
              <a:lnSpc>
                <a:spcPts val="5185"/>
              </a:lnSpc>
            </a:pPr>
            <a:endParaRPr lang="en-US" sz="4320" spc="38">
              <a:solidFill>
                <a:srgbClr val="000000"/>
              </a:solidFill>
              <a:latin typeface="Trebuchet MS"/>
              <a:ea typeface="Trebuchet MS"/>
              <a:cs typeface="Trebuchet MS"/>
              <a:sym typeface="Trebuchet MS"/>
            </a:endParaRPr>
          </a:p>
          <a:p>
            <a:pPr algn="ctr">
              <a:lnSpc>
                <a:spcPts val="5185"/>
              </a:lnSpc>
            </a:pPr>
            <a:r>
              <a:rPr lang="en-US" sz="4320" spc="38">
                <a:solidFill>
                  <a:srgbClr val="000000"/>
                </a:solidFill>
                <a:latin typeface="Trebuchet MS"/>
                <a:ea typeface="Trebuchet MS"/>
                <a:cs typeface="Trebuchet MS"/>
                <a:sym typeface="Trebuchet MS"/>
              </a:rPr>
              <a:t>,develop targeted strategies for performance </a:t>
            </a:r>
          </a:p>
          <a:p>
            <a:pPr algn="ctr">
              <a:lnSpc>
                <a:spcPts val="5185"/>
              </a:lnSpc>
            </a:pPr>
            <a:endParaRPr lang="en-US" sz="4320" spc="38">
              <a:solidFill>
                <a:srgbClr val="000000"/>
              </a:solidFill>
              <a:latin typeface="Trebuchet MS"/>
              <a:ea typeface="Trebuchet MS"/>
              <a:cs typeface="Trebuchet MS"/>
              <a:sym typeface="Trebuchet MS"/>
            </a:endParaRPr>
          </a:p>
          <a:p>
            <a:pPr algn="ctr">
              <a:lnSpc>
                <a:spcPts val="5185"/>
              </a:lnSpc>
            </a:pPr>
            <a:r>
              <a:rPr lang="en-US" sz="4320" spc="38">
                <a:solidFill>
                  <a:srgbClr val="000000"/>
                </a:solidFill>
                <a:latin typeface="Trebuchet MS"/>
                <a:ea typeface="Trebuchet MS"/>
                <a:cs typeface="Trebuchet MS"/>
                <a:sym typeface="Trebuchet MS"/>
              </a:rPr>
              <a:t>enhancement and support data driven decision </a:t>
            </a:r>
          </a:p>
          <a:p>
            <a:pPr algn="ctr">
              <a:lnSpc>
                <a:spcPts val="5185"/>
              </a:lnSpc>
            </a:pPr>
            <a:endParaRPr lang="en-US" sz="4320" spc="38">
              <a:solidFill>
                <a:srgbClr val="000000"/>
              </a:solidFill>
              <a:latin typeface="Trebuchet MS"/>
              <a:ea typeface="Trebuchet MS"/>
              <a:cs typeface="Trebuchet MS"/>
              <a:sym typeface="Trebuchet MS"/>
            </a:endParaRPr>
          </a:p>
          <a:p>
            <a:pPr algn="ctr">
              <a:lnSpc>
                <a:spcPts val="5185"/>
              </a:lnSpc>
            </a:pPr>
            <a:r>
              <a:rPr lang="en-US" sz="4320" spc="38">
                <a:solidFill>
                  <a:srgbClr val="000000"/>
                </a:solidFill>
                <a:latin typeface="Trebuchet MS"/>
                <a:ea typeface="Trebuchet MS"/>
                <a:cs typeface="Trebuchet MS"/>
                <a:sym typeface="Trebuchet MS"/>
              </a:rPr>
              <a:t>making to foster a more efficient and motivated </a:t>
            </a:r>
          </a:p>
          <a:p>
            <a:pPr algn="ctr">
              <a:lnSpc>
                <a:spcPts val="5185"/>
              </a:lnSpc>
            </a:pPr>
            <a:endParaRPr lang="en-US" sz="4320" spc="38">
              <a:solidFill>
                <a:srgbClr val="000000"/>
              </a:solidFill>
              <a:latin typeface="Trebuchet MS"/>
              <a:ea typeface="Trebuchet MS"/>
              <a:cs typeface="Trebuchet MS"/>
              <a:sym typeface="Trebuchet MS"/>
            </a:endParaRPr>
          </a:p>
          <a:p>
            <a:pPr algn="ctr">
              <a:lnSpc>
                <a:spcPts val="5185"/>
              </a:lnSpc>
              <a:spcBef>
                <a:spcPct val="0"/>
              </a:spcBef>
            </a:pPr>
            <a:r>
              <a:rPr lang="en-US" sz="4320" spc="39">
                <a:solidFill>
                  <a:srgbClr val="000000"/>
                </a:solidFill>
                <a:latin typeface="Trebuchet MS"/>
                <a:ea typeface="Trebuchet MS"/>
                <a:cs typeface="Trebuchet MS"/>
                <a:sym typeface="Trebuchet MS"/>
              </a:rPr>
              <a:t>workforce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1889464"/>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6" name="Freeform 26"/>
          <p:cNvSpPr/>
          <p:nvPr/>
        </p:nvSpPr>
        <p:spPr>
          <a:xfrm>
            <a:off x="13019995" y="3502861"/>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txBody>
          <a:bodyPr/>
          <a:lstStyle/>
          <a:p>
            <a:endParaRPr lang="en-IN" dirty="0"/>
          </a:p>
        </p:txBody>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743882" y="419100"/>
            <a:ext cx="7895272" cy="1010285"/>
          </a:xfrm>
          <a:prstGeom prst="rect">
            <a:avLst/>
          </a:prstGeom>
        </p:spPr>
        <p:txBody>
          <a:bodyPr lIns="0" tIns="0" rIns="0" bIns="0" rtlCol="0" anchor="t">
            <a:spAutoFit/>
          </a:bodyPr>
          <a:lstStyle/>
          <a:p>
            <a:pPr algn="l">
              <a:lnSpc>
                <a:spcPts val="7650"/>
              </a:lnSpc>
            </a:pPr>
            <a:r>
              <a:rPr lang="en-US" sz="6375" spc="7" dirty="0">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492216" y="2056930"/>
            <a:ext cx="13510682" cy="5387263"/>
          </a:xfrm>
          <a:prstGeom prst="rect">
            <a:avLst/>
          </a:prstGeom>
        </p:spPr>
        <p:txBody>
          <a:bodyPr wrap="square" lIns="0" tIns="0" rIns="0" bIns="0" rtlCol="0" anchor="t">
            <a:spAutoFit/>
          </a:bodyPr>
          <a:lstStyle/>
          <a:p>
            <a:pPr algn="ctr">
              <a:lnSpc>
                <a:spcPts val="5276"/>
              </a:lnSpc>
            </a:pPr>
            <a:r>
              <a:rPr lang="en-US" sz="4396" spc="39" dirty="0">
                <a:solidFill>
                  <a:srgbClr val="000000"/>
                </a:solidFill>
                <a:latin typeface="Trebuchet MS"/>
                <a:ea typeface="Trebuchet MS"/>
                <a:cs typeface="Trebuchet MS"/>
                <a:sym typeface="Trebuchet MS"/>
              </a:rPr>
              <a:t>The employee performance data analysis project </a:t>
            </a:r>
          </a:p>
          <a:p>
            <a:pPr algn="ctr">
              <a:lnSpc>
                <a:spcPts val="5276"/>
              </a:lnSpc>
            </a:pPr>
            <a:r>
              <a:rPr lang="en-US" sz="4396" spc="39" dirty="0">
                <a:solidFill>
                  <a:srgbClr val="000000"/>
                </a:solidFill>
                <a:latin typeface="Trebuchet MS"/>
                <a:ea typeface="Trebuchet MS"/>
                <a:cs typeface="Trebuchet MS"/>
                <a:sym typeface="Trebuchet MS"/>
              </a:rPr>
              <a:t>evaluates metrics like productivity, quality of </a:t>
            </a:r>
          </a:p>
          <a:p>
            <a:pPr algn="ctr">
              <a:lnSpc>
                <a:spcPts val="5276"/>
              </a:lnSpc>
            </a:pPr>
            <a:r>
              <a:rPr lang="en-US" sz="4396" spc="39" dirty="0">
                <a:solidFill>
                  <a:srgbClr val="000000"/>
                </a:solidFill>
                <a:latin typeface="Trebuchet MS"/>
                <a:ea typeface="Trebuchet MS"/>
                <a:cs typeface="Trebuchet MS"/>
                <a:sym typeface="Trebuchet MS"/>
              </a:rPr>
              <a:t>work, and attendance to identify trends and areas </a:t>
            </a:r>
          </a:p>
          <a:p>
            <a:pPr algn="ctr">
              <a:lnSpc>
                <a:spcPts val="5276"/>
              </a:lnSpc>
            </a:pPr>
            <a:r>
              <a:rPr lang="en-US" sz="4396" spc="39" dirty="0">
                <a:solidFill>
                  <a:srgbClr val="000000"/>
                </a:solidFill>
                <a:latin typeface="Trebuchet MS"/>
                <a:ea typeface="Trebuchet MS"/>
                <a:cs typeface="Trebuchet MS"/>
                <a:sym typeface="Trebuchet MS"/>
              </a:rPr>
              <a:t>for improvement. By analyzing this data, the </a:t>
            </a:r>
          </a:p>
          <a:p>
            <a:pPr algn="ctr">
              <a:lnSpc>
                <a:spcPts val="5276"/>
              </a:lnSpc>
            </a:pPr>
            <a:r>
              <a:rPr lang="en-US" sz="4396" spc="39" dirty="0">
                <a:solidFill>
                  <a:srgbClr val="000000"/>
                </a:solidFill>
                <a:latin typeface="Trebuchet MS"/>
                <a:ea typeface="Trebuchet MS"/>
                <a:cs typeface="Trebuchet MS"/>
                <a:sym typeface="Trebuchet MS"/>
              </a:rPr>
              <a:t>project aims to uncover strengths and weaknesses, </a:t>
            </a:r>
          </a:p>
          <a:p>
            <a:pPr algn="ctr">
              <a:lnSpc>
                <a:spcPts val="5276"/>
              </a:lnSpc>
            </a:pPr>
            <a:r>
              <a:rPr lang="en-US" sz="4396" spc="39" dirty="0">
                <a:solidFill>
                  <a:srgbClr val="000000"/>
                </a:solidFill>
                <a:latin typeface="Trebuchet MS"/>
                <a:ea typeface="Trebuchet MS"/>
                <a:cs typeface="Trebuchet MS"/>
                <a:sym typeface="Trebuchet MS"/>
              </a:rPr>
              <a:t>offering actionable insights and recommendations </a:t>
            </a:r>
          </a:p>
          <a:p>
            <a:pPr algn="ctr">
              <a:lnSpc>
                <a:spcPts val="5276"/>
              </a:lnSpc>
              <a:spcBef>
                <a:spcPct val="0"/>
              </a:spcBef>
            </a:pPr>
            <a:r>
              <a:rPr lang="en-US" sz="4396" spc="39" dirty="0">
                <a:solidFill>
                  <a:srgbClr val="000000"/>
                </a:solidFill>
                <a:latin typeface="Trebuchet MS"/>
                <a:ea typeface="Trebuchet MS"/>
                <a:cs typeface="Trebuchet MS"/>
                <a:sym typeface="Trebuchet MS"/>
              </a:rPr>
              <a:t>to enhance overall performance and align with </a:t>
            </a:r>
            <a:r>
              <a:rPr lang="en-US" sz="4396" spc="39" dirty="0" err="1">
                <a:solidFill>
                  <a:srgbClr val="000000"/>
                </a:solidFill>
                <a:latin typeface="Trebuchet MS"/>
                <a:ea typeface="Trebuchet MS"/>
                <a:cs typeface="Trebuchet MS"/>
                <a:sym typeface="Trebuchet MS"/>
              </a:rPr>
              <a:t>organisational</a:t>
            </a:r>
            <a:r>
              <a:rPr lang="en-US" sz="4396" spc="39" dirty="0">
                <a:solidFill>
                  <a:srgbClr val="000000"/>
                </a:solidFill>
                <a:latin typeface="Trebuchet MS"/>
                <a:ea typeface="Trebuchet MS"/>
                <a:cs typeface="Trebuchet MS"/>
                <a:sym typeface="Trebuchet MS"/>
              </a:rPr>
              <a:t>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29" name="Freeform 29"/>
          <p:cNvSpPr/>
          <p:nvPr/>
        </p:nvSpPr>
        <p:spPr>
          <a:xfrm>
            <a:off x="7397651" y="2040192"/>
            <a:ext cx="7188263" cy="5752907"/>
          </a:xfrm>
          <a:custGeom>
            <a:avLst/>
            <a:gdLst/>
            <a:ahLst/>
            <a:cxnLst/>
            <a:rect l="l" t="t" r="r" b="b"/>
            <a:pathLst>
              <a:path w="7188263" h="5752907">
                <a:moveTo>
                  <a:pt x="0" y="0"/>
                </a:moveTo>
                <a:lnTo>
                  <a:pt x="7188263" y="0"/>
                </a:lnTo>
                <a:lnTo>
                  <a:pt x="7188263" y="5752907"/>
                </a:lnTo>
                <a:lnTo>
                  <a:pt x="0" y="5752907"/>
                </a:lnTo>
                <a:lnTo>
                  <a:pt x="0" y="0"/>
                </a:lnTo>
                <a:close/>
              </a:path>
            </a:pathLst>
          </a:custGeom>
          <a:blipFill>
            <a:blip r:embed="rId3"/>
            <a:stretch>
              <a:fillRect/>
            </a:stretch>
          </a:blipFill>
        </p:spPr>
      </p:sp>
      <p:sp>
        <p:nvSpPr>
          <p:cNvPr id="30" name="TextBox 30"/>
          <p:cNvSpPr txBox="1"/>
          <p:nvPr/>
        </p:nvSpPr>
        <p:spPr>
          <a:xfrm>
            <a:off x="686446" y="1019175"/>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2" name="TextBox 32"/>
          <p:cNvSpPr txBox="1"/>
          <p:nvPr/>
        </p:nvSpPr>
        <p:spPr>
          <a:xfrm>
            <a:off x="633" y="2394953"/>
            <a:ext cx="4937820" cy="678079"/>
          </a:xfrm>
          <a:prstGeom prst="rect">
            <a:avLst/>
          </a:prstGeom>
        </p:spPr>
        <p:txBody>
          <a:bodyPr lIns="0" tIns="0" rIns="0" bIns="0" rtlCol="0" anchor="t">
            <a:spAutoFit/>
          </a:bodyPr>
          <a:lstStyle/>
          <a:p>
            <a:pPr algn="ctr">
              <a:lnSpc>
                <a:spcPts val="5576"/>
              </a:lnSpc>
            </a:pPr>
            <a:r>
              <a:rPr lang="en-US" sz="3983">
                <a:solidFill>
                  <a:srgbClr val="000000"/>
                </a:solidFill>
                <a:latin typeface="Canva Sans"/>
                <a:ea typeface="Canva Sans"/>
                <a:cs typeface="Canva Sans"/>
                <a:sym typeface="Canva Sans"/>
              </a:rPr>
              <a:t>-HR MANAGER</a:t>
            </a:r>
          </a:p>
        </p:txBody>
      </p:sp>
      <p:sp>
        <p:nvSpPr>
          <p:cNvPr id="33" name="TextBox 33"/>
          <p:cNvSpPr txBox="1"/>
          <p:nvPr/>
        </p:nvSpPr>
        <p:spPr>
          <a:xfrm>
            <a:off x="686446" y="3349257"/>
            <a:ext cx="3552501" cy="672803"/>
          </a:xfrm>
          <a:prstGeom prst="rect">
            <a:avLst/>
          </a:prstGeom>
        </p:spPr>
        <p:txBody>
          <a:bodyPr lIns="0" tIns="0" rIns="0" bIns="0" rtlCol="0" anchor="t">
            <a:spAutoFit/>
          </a:bodyPr>
          <a:lstStyle/>
          <a:p>
            <a:pPr algn="ctr">
              <a:lnSpc>
                <a:spcPts val="5528"/>
              </a:lnSpc>
            </a:pPr>
            <a:r>
              <a:rPr lang="en-US" sz="3948">
                <a:solidFill>
                  <a:srgbClr val="000000"/>
                </a:solidFill>
                <a:latin typeface="Canva Sans"/>
                <a:ea typeface="Canva Sans"/>
                <a:cs typeface="Canva Sans"/>
                <a:sym typeface="Canva Sans"/>
              </a:rPr>
              <a:t>-Team Leaders</a:t>
            </a:r>
          </a:p>
        </p:txBody>
      </p:sp>
      <p:sp>
        <p:nvSpPr>
          <p:cNvPr id="34" name="TextBox 34"/>
          <p:cNvSpPr txBox="1"/>
          <p:nvPr/>
        </p:nvSpPr>
        <p:spPr>
          <a:xfrm>
            <a:off x="505085" y="4307810"/>
            <a:ext cx="443336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 Department Heads </a:t>
            </a:r>
          </a:p>
        </p:txBody>
      </p:sp>
      <p:sp>
        <p:nvSpPr>
          <p:cNvPr id="35" name="TextBox 35"/>
          <p:cNvSpPr txBox="1"/>
          <p:nvPr/>
        </p:nvSpPr>
        <p:spPr>
          <a:xfrm>
            <a:off x="671512" y="5173950"/>
            <a:ext cx="3923647" cy="577274"/>
          </a:xfrm>
          <a:prstGeom prst="rect">
            <a:avLst/>
          </a:prstGeom>
        </p:spPr>
        <p:txBody>
          <a:bodyPr lIns="0" tIns="0" rIns="0" bIns="0" rtlCol="0" anchor="t">
            <a:spAutoFit/>
          </a:bodyPr>
          <a:lstStyle/>
          <a:p>
            <a:pPr algn="ctr">
              <a:lnSpc>
                <a:spcPts val="4731"/>
              </a:lnSpc>
            </a:pPr>
            <a:r>
              <a:rPr lang="en-US" sz="3379">
                <a:solidFill>
                  <a:srgbClr val="000000"/>
                </a:solidFill>
                <a:latin typeface="Canva Sans"/>
                <a:ea typeface="Canva Sans"/>
                <a:cs typeface="Canva Sans"/>
                <a:sym typeface="Canva Sans"/>
              </a:rPr>
              <a:t>- Senior Executives</a:t>
            </a:r>
          </a:p>
        </p:txBody>
      </p:sp>
      <p:sp>
        <p:nvSpPr>
          <p:cNvPr id="36" name="TextBox 36"/>
          <p:cNvSpPr txBox="1"/>
          <p:nvPr/>
        </p:nvSpPr>
        <p:spPr>
          <a:xfrm>
            <a:off x="686446" y="6036975"/>
            <a:ext cx="4865043"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Performance Analysts</a:t>
            </a:r>
          </a:p>
        </p:txBody>
      </p:sp>
      <p:sp>
        <p:nvSpPr>
          <p:cNvPr id="37" name="TextBox 37"/>
          <p:cNvSpPr txBox="1"/>
          <p:nvPr/>
        </p:nvSpPr>
        <p:spPr>
          <a:xfrm>
            <a:off x="671512" y="6903115"/>
            <a:ext cx="7336259"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Training and Development Teams </a:t>
            </a:r>
          </a:p>
        </p:txBody>
      </p:sp>
      <p:sp>
        <p:nvSpPr>
          <p:cNvPr id="38" name="TextBox 38"/>
          <p:cNvSpPr txBox="1"/>
          <p:nvPr/>
        </p:nvSpPr>
        <p:spPr>
          <a:xfrm>
            <a:off x="214874" y="7604949"/>
            <a:ext cx="7705351" cy="574196"/>
          </a:xfrm>
          <a:prstGeom prst="rect">
            <a:avLst/>
          </a:prstGeom>
        </p:spPr>
        <p:txBody>
          <a:bodyPr wrap="square"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 Employee Relations Specialists</a:t>
            </a:r>
          </a:p>
        </p:txBody>
      </p:sp>
      <p:sp>
        <p:nvSpPr>
          <p:cNvPr id="39" name="TextBox 39"/>
          <p:cNvSpPr txBox="1"/>
          <p:nvPr/>
        </p:nvSpPr>
        <p:spPr>
          <a:xfrm>
            <a:off x="580892" y="8393883"/>
            <a:ext cx="4014267"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 Data Analysts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457200" y="722946"/>
            <a:ext cx="14644688" cy="85915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VALUE PROPOSITION</a:t>
            </a:r>
          </a:p>
        </p:txBody>
      </p:sp>
      <p:sp>
        <p:nvSpPr>
          <p:cNvPr id="29" name="Freeform 29"/>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3" name="TextBox 32">
            <a:extLst>
              <a:ext uri="{FF2B5EF4-FFF2-40B4-BE49-F238E27FC236}">
                <a16:creationId xmlns:a16="http://schemas.microsoft.com/office/drawing/2014/main" id="{7835AA22-9AF6-24EC-C1E7-DFAA91888ADF}"/>
              </a:ext>
            </a:extLst>
          </p:cNvPr>
          <p:cNvSpPr txBox="1"/>
          <p:nvPr/>
        </p:nvSpPr>
        <p:spPr>
          <a:xfrm>
            <a:off x="830092" y="1884700"/>
            <a:ext cx="11544300" cy="8402300"/>
          </a:xfrm>
          <a:prstGeom prst="rect">
            <a:avLst/>
          </a:prstGeom>
          <a:noFill/>
        </p:spPr>
        <p:txBody>
          <a:bodyPr wrap="square">
            <a:spAutoFit/>
          </a:bodyPr>
          <a:lstStyle/>
          <a:p>
            <a:r>
              <a:rPr lang="en-US" sz="3600" b="1" dirty="0"/>
              <a:t>➢ Filtering: Enhanced data accuracy by isolating relevant 	subsets, which improved focus on specific 	performance metrics and streamlined analysis. </a:t>
            </a:r>
          </a:p>
          <a:p>
            <a:endParaRPr lang="en-US" sz="3600" b="1" dirty="0"/>
          </a:p>
          <a:p>
            <a:r>
              <a:rPr lang="en-US" sz="3600" b="1" dirty="0"/>
              <a:t>➢ Slicer: Enabled interactive data exploration by providing 	dynamic filtering options, allowing users to easily 	segment and analyze data across different dimensions.</a:t>
            </a:r>
          </a:p>
          <a:p>
            <a:r>
              <a:rPr lang="en-US" sz="3600" b="1" dirty="0"/>
              <a:t> </a:t>
            </a:r>
          </a:p>
          <a:p>
            <a:r>
              <a:rPr lang="en-US" sz="3600" b="1" dirty="0"/>
              <a:t>➢ Pivot Table: Summarized large </a:t>
            </a:r>
            <a:r>
              <a:rPr lang="en-US" sz="300" b="1" dirty="0"/>
              <a:t>datasets</a:t>
            </a:r>
            <a:r>
              <a:rPr lang="en-US" sz="3600" b="1" dirty="0"/>
              <a:t> effectively by 	aggregating and reorganizing data, facilitating in-depth 	analysis and insight into key performance indicators. </a:t>
            </a:r>
          </a:p>
          <a:p>
            <a:endParaRPr lang="en-US" sz="3600" b="1" dirty="0"/>
          </a:p>
          <a:p>
            <a:r>
              <a:rPr lang="en-US" sz="3600" b="1" dirty="0"/>
              <a:t>➢ Graph: Visualized data trends and patterns through 	charts, making complex information more accessible 	and actionable for stakeholders</a:t>
            </a:r>
            <a:r>
              <a:rPr lang="en-US" dirty="0"/>
              <a:t>.</a:t>
            </a:r>
            <a:endParaRPr lang="en-IN" dirty="0"/>
          </a:p>
        </p:txBody>
      </p:sp>
      <p:sp>
        <p:nvSpPr>
          <p:cNvPr id="34" name="Freeform 26">
            <a:extLst>
              <a:ext uri="{FF2B5EF4-FFF2-40B4-BE49-F238E27FC236}">
                <a16:creationId xmlns:a16="http://schemas.microsoft.com/office/drawing/2014/main" id="{34C78C6A-7028-498C-37F2-3BE2DCC692C2}"/>
              </a:ext>
            </a:extLst>
          </p:cNvPr>
          <p:cNvSpPr/>
          <p:nvPr/>
        </p:nvSpPr>
        <p:spPr>
          <a:xfrm>
            <a:off x="13113445" y="2868201"/>
            <a:ext cx="4143375" cy="4886325"/>
          </a:xfrm>
          <a:custGeom>
            <a:avLst/>
            <a:gdLst/>
            <a:ahLst/>
            <a:cxnLst/>
            <a:rect l="l" t="t" r="r" b="b"/>
            <a:pathLst>
              <a:path w="4143375" h="4886325">
                <a:moveTo>
                  <a:pt x="0" y="0"/>
                </a:moveTo>
                <a:lnTo>
                  <a:pt x="4143375" y="0"/>
                </a:lnTo>
                <a:lnTo>
                  <a:pt x="4143375" y="4886326"/>
                </a:lnTo>
                <a:lnTo>
                  <a:pt x="0" y="4886326"/>
                </a:lnTo>
                <a:lnTo>
                  <a:pt x="0" y="0"/>
                </a:lnTo>
                <a:close/>
              </a:path>
            </a:pathLst>
          </a:custGeom>
          <a:blipFill>
            <a:blip r:embed="rId3"/>
            <a:stretch>
              <a:fillRect l="-21" r="-21"/>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317A3D52-D261-51FA-57B7-473CA59284A6}"/>
              </a:ext>
            </a:extLst>
          </p:cNvPr>
          <p:cNvSpPr/>
          <p:nvPr/>
        </p:nvSpPr>
        <p:spPr>
          <a:xfrm>
            <a:off x="936670" y="1865502"/>
            <a:ext cx="12332764" cy="81547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7" name="TextBox 26">
            <a:extLst>
              <a:ext uri="{FF2B5EF4-FFF2-40B4-BE49-F238E27FC236}">
                <a16:creationId xmlns:a16="http://schemas.microsoft.com/office/drawing/2014/main" id="{113225E4-659F-0F30-AED5-B80BBFFB657A}"/>
              </a:ext>
            </a:extLst>
          </p:cNvPr>
          <p:cNvSpPr txBox="1"/>
          <p:nvPr/>
        </p:nvSpPr>
        <p:spPr>
          <a:xfrm>
            <a:off x="1905000" y="3260438"/>
            <a:ext cx="10820400" cy="5509200"/>
          </a:xfrm>
          <a:prstGeom prst="rect">
            <a:avLst/>
          </a:prstGeom>
          <a:noFill/>
        </p:spPr>
        <p:txBody>
          <a:bodyPr wrap="square" rtlCol="0">
            <a:spAutoFit/>
          </a:bodyPr>
          <a:lstStyle/>
          <a:p>
            <a:pPr marL="285750" indent="-285750">
              <a:buFont typeface="Wingdings" panose="05000000000000000000" pitchFamily="2" charset="2"/>
              <a:buChar char="q"/>
            </a:pPr>
            <a:r>
              <a:rPr lang="en-US" dirty="0"/>
              <a:t> </a:t>
            </a:r>
            <a:r>
              <a:rPr lang="en-US" sz="3200" b="1" dirty="0"/>
              <a:t>Employee dataset		-	Kaggle</a:t>
            </a:r>
          </a:p>
          <a:p>
            <a:pPr marL="457200" indent="-457200">
              <a:buFont typeface="Wingdings" panose="05000000000000000000" pitchFamily="2" charset="2"/>
              <a:buChar char="q"/>
            </a:pPr>
            <a:r>
              <a:rPr lang="en-US" sz="3200" b="1" dirty="0"/>
              <a:t> Total Features		-	26</a:t>
            </a:r>
          </a:p>
          <a:p>
            <a:pPr marL="457200" indent="-457200">
              <a:buFont typeface="Wingdings" panose="05000000000000000000" pitchFamily="2" charset="2"/>
              <a:buChar char="q"/>
            </a:pPr>
            <a:r>
              <a:rPr lang="en-US" sz="3200" b="1" dirty="0"/>
              <a:t> Features Used		-	9</a:t>
            </a:r>
          </a:p>
          <a:p>
            <a:pPr marL="457200" indent="-457200">
              <a:buFont typeface="Wingdings" panose="05000000000000000000" pitchFamily="2" charset="2"/>
              <a:buChar char="q"/>
            </a:pPr>
            <a:r>
              <a:rPr lang="en-US" sz="3200" b="1" dirty="0"/>
              <a:t> Employee ID			-	Numerical</a:t>
            </a:r>
          </a:p>
          <a:p>
            <a:pPr marL="457200" indent="-457200">
              <a:buFont typeface="Wingdings" panose="05000000000000000000" pitchFamily="2" charset="2"/>
              <a:buChar char="q"/>
            </a:pPr>
            <a:r>
              <a:rPr lang="en-US" sz="3200" b="1" dirty="0"/>
              <a:t> Name				-	Text</a:t>
            </a:r>
          </a:p>
          <a:p>
            <a:pPr marL="457200" indent="-457200">
              <a:buFont typeface="Wingdings" panose="05000000000000000000" pitchFamily="2" charset="2"/>
              <a:buChar char="q"/>
            </a:pPr>
            <a:r>
              <a:rPr lang="en-US" sz="3200" b="1" dirty="0"/>
              <a:t> Gender				-	Male &amp; Female</a:t>
            </a:r>
            <a:endParaRPr lang="en-US" sz="2800" b="1" dirty="0"/>
          </a:p>
          <a:p>
            <a:pPr marL="457200" indent="-457200">
              <a:buFont typeface="Wingdings" panose="05000000000000000000" pitchFamily="2" charset="2"/>
              <a:buChar char="q"/>
            </a:pPr>
            <a:r>
              <a:rPr lang="en-US" sz="3200" b="1" dirty="0"/>
              <a:t> Employee type		-	Full time,Part time, Contract</a:t>
            </a:r>
          </a:p>
          <a:p>
            <a:pPr marL="457200" indent="-457200">
              <a:buFont typeface="Wingdings" panose="05000000000000000000" pitchFamily="2" charset="2"/>
              <a:buChar char="q"/>
            </a:pPr>
            <a:r>
              <a:rPr lang="en-US" sz="3200" b="1" dirty="0"/>
              <a:t> Employee status		-	Active</a:t>
            </a:r>
          </a:p>
          <a:p>
            <a:pPr marL="457200" indent="-457200">
              <a:buFont typeface="Wingdings" panose="05000000000000000000" pitchFamily="2" charset="2"/>
              <a:buChar char="q"/>
            </a:pPr>
            <a:r>
              <a:rPr lang="en-US" sz="3200" b="1" dirty="0"/>
              <a:t> Employee Rating		-	Numerical</a:t>
            </a:r>
          </a:p>
          <a:p>
            <a:pPr marL="457200" indent="-457200">
              <a:buFont typeface="Wingdings" panose="05000000000000000000" pitchFamily="2" charset="2"/>
              <a:buChar char="q"/>
            </a:pPr>
            <a:r>
              <a:rPr lang="en-US" sz="3200" b="1" dirty="0"/>
              <a:t> Business Unit		-	Department</a:t>
            </a:r>
          </a:p>
          <a:p>
            <a:r>
              <a:rPr lang="en-US" sz="3200" b="1" dirty="0"/>
              <a:t> </a:t>
            </a:r>
            <a:endParaRPr lang="en-IN" sz="32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pic>
        <p:nvPicPr>
          <p:cNvPr id="33" name="Picture 32">
            <a:extLst>
              <a:ext uri="{FF2B5EF4-FFF2-40B4-BE49-F238E27FC236}">
                <a16:creationId xmlns:a16="http://schemas.microsoft.com/office/drawing/2014/main" id="{76FF8910-DB7B-77C9-DA63-577DE02DC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377" y="2495982"/>
            <a:ext cx="8424624" cy="6233679"/>
          </a:xfrm>
          <a:prstGeom prst="rect">
            <a:avLst/>
          </a:prstGeom>
        </p:spPr>
      </p:pic>
      <p:sp>
        <p:nvSpPr>
          <p:cNvPr id="34" name="TextBox 33">
            <a:extLst>
              <a:ext uri="{FF2B5EF4-FFF2-40B4-BE49-F238E27FC236}">
                <a16:creationId xmlns:a16="http://schemas.microsoft.com/office/drawing/2014/main" id="{CC785497-5B0F-61AA-ED9D-573236CA363E}"/>
              </a:ext>
            </a:extLst>
          </p:cNvPr>
          <p:cNvSpPr txBox="1"/>
          <p:nvPr/>
        </p:nvSpPr>
        <p:spPr>
          <a:xfrm>
            <a:off x="8915400" y="3238500"/>
            <a:ext cx="5562600" cy="4524315"/>
          </a:xfrm>
          <a:prstGeom prst="rect">
            <a:avLst/>
          </a:prstGeom>
          <a:noFill/>
        </p:spPr>
        <p:txBody>
          <a:bodyPr wrap="square" rtlCol="0">
            <a:spAutoFit/>
          </a:bodyPr>
          <a:lstStyle/>
          <a:p>
            <a:r>
              <a:rPr lang="en-US" sz="3200" b="1" dirty="0"/>
              <a:t>About more than 100 </a:t>
            </a:r>
          </a:p>
          <a:p>
            <a:r>
              <a:rPr lang="en-US" sz="3200" b="1" dirty="0"/>
              <a:t>Female employees in all </a:t>
            </a:r>
          </a:p>
          <a:p>
            <a:r>
              <a:rPr lang="en-US" sz="3200" b="1" dirty="0"/>
              <a:t>the departments have fully </a:t>
            </a:r>
          </a:p>
          <a:p>
            <a:r>
              <a:rPr lang="en-US" sz="3200" b="1" dirty="0"/>
              <a:t>met the performance </a:t>
            </a:r>
          </a:p>
          <a:p>
            <a:r>
              <a:rPr lang="en-US" sz="3200" b="1" dirty="0"/>
              <a:t>expectations and about </a:t>
            </a:r>
          </a:p>
          <a:p>
            <a:r>
              <a:rPr lang="en-US" sz="3200" b="1" dirty="0"/>
              <a:t>15-20 of employees in </a:t>
            </a:r>
          </a:p>
          <a:p>
            <a:r>
              <a:rPr lang="en-US" sz="3200" b="1" dirty="0"/>
              <a:t>each department have </a:t>
            </a:r>
          </a:p>
          <a:p>
            <a:r>
              <a:rPr lang="en-US" sz="3200" b="1" dirty="0"/>
              <a:t>exceeded the </a:t>
            </a:r>
          </a:p>
          <a:p>
            <a:r>
              <a:rPr lang="en-US" sz="3200" b="1" dirty="0"/>
              <a:t>Expectation.</a:t>
            </a:r>
            <a:endParaRPr lang="en-IN"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721</Words>
  <Application>Microsoft Office PowerPoint</Application>
  <PresentationFormat>Custom</PresentationFormat>
  <Paragraphs>129</Paragraphs>
  <Slides>14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Courier New</vt:lpstr>
      <vt:lpstr>Trebuchet MS</vt:lpstr>
      <vt:lpstr>Arial</vt:lpstr>
      <vt:lpstr>TT Rounds Condensed</vt:lpstr>
      <vt:lpstr>Calibri</vt:lpstr>
      <vt:lpstr>Trebuchet MS Bold</vt:lpstr>
      <vt:lpstr>Times New Roman Bold</vt:lpstr>
      <vt:lpstr>Wingdings</vt:lpstr>
      <vt:lpstr>Times New Roman</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dc:creator>Ramesh</dc:creator>
  <cp:lastModifiedBy>RANJITH C</cp:lastModifiedBy>
  <cp:revision>5</cp:revision>
  <dcterms:created xsi:type="dcterms:W3CDTF">2006-08-16T00:00:00Z</dcterms:created>
  <dcterms:modified xsi:type="dcterms:W3CDTF">2024-08-31T08:52:50Z</dcterms:modified>
  <dc:identifier>DAGPZfltUG4</dc:identifier>
</cp:coreProperties>
</file>