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981"/>
            <a:ext cx="121920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09601" y="512064"/>
            <a:ext cx="318120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2255520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9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7382256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206067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05725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36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5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63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4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76679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4098770"/>
            <a:ext cx="3584448" cy="201167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15968" y="1676679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15968" y="4096512"/>
            <a:ext cx="3584448" cy="201167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07680" y="1682496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07680" y="4096512"/>
            <a:ext cx="3584448" cy="20116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7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23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5728" y="1682495"/>
            <a:ext cx="5986272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86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205728" y="1682496"/>
            <a:ext cx="5986272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88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56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5998464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6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52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5998464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35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31769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315200" y="6400800"/>
            <a:ext cx="12192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87295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987295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47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61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bg1"/>
                </a:solidFill>
              </a:defRPr>
            </a:lvl1pPr>
            <a:lvl2pPr marL="309026" indent="-309026">
              <a:buNone/>
              <a:defRPr sz="5867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93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69" y="143208"/>
            <a:ext cx="11180064" cy="49542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19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14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1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267200"/>
            <a:ext cx="121919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2064" y="365760"/>
            <a:ext cx="11180064" cy="3657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31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53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24000"/>
            <a:ext cx="12192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5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54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2"/>
            <a:ext cx="548640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5998464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1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0"/>
            <a:ext cx="548640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98633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0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42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0668000" y="6319907"/>
            <a:ext cx="1524000" cy="34020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177800" dist="38100" dir="16200000">
              <a:prstClr val="black">
                <a:alpha val="5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lvl="0" algn="ctr"/>
            <a:endParaRPr lang="en-US" sz="2400" noProof="0" dirty="0">
              <a:solidFill>
                <a:schemeClr val="lt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813" y="6319907"/>
            <a:ext cx="10767787" cy="340204"/>
          </a:xfrm>
          <a:prstGeom prst="rect">
            <a:avLst/>
          </a:prstGeom>
          <a:solidFill>
            <a:srgbClr val="220337"/>
          </a:solidFill>
          <a:ln>
            <a:noFill/>
          </a:ln>
          <a:effectLst>
            <a:innerShdw blurRad="177800" dist="38100" dir="16200000">
              <a:prstClr val="black">
                <a:alpha val="5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lvl="0" algn="ctr"/>
            <a:endParaRPr lang="en-US" sz="2400" noProof="0" dirty="0">
              <a:solidFill>
                <a:schemeClr val="lt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45826" y="6347351"/>
            <a:ext cx="256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2018 Cognizant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Arial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90016" y="6351909"/>
            <a:ext cx="0" cy="276195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39253"/>
            <a:ext cx="10515600" cy="435133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94" y="6347354"/>
            <a:ext cx="738625" cy="2870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DC3E62-8AD6-4FF6-9ABE-F47A513BFC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54000" y="154759"/>
            <a:ext cx="10414000" cy="685800"/>
          </a:xfr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rgbClr val="57068C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479655" y="6319905"/>
            <a:ext cx="586167" cy="55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49" y="6267201"/>
            <a:ext cx="571699" cy="571699"/>
          </a:xfrm>
          <a:prstGeom prst="rect">
            <a:avLst/>
          </a:prstGeom>
        </p:spPr>
      </p:pic>
      <p:pic>
        <p:nvPicPr>
          <p:cNvPr id="20" name="Picture 19" descr="Cognizant_LOGO_on black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637" y="6346168"/>
            <a:ext cx="849715" cy="265885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6" y="5"/>
            <a:ext cx="12191999" cy="7268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757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609585" lvl="1" indent="-609585">
              <a:buNone/>
            </a:pPr>
            <a:endParaRPr kumimoji="0" lang="en-US" sz="3733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000" y="1682495"/>
            <a:ext cx="3676651" cy="4425696"/>
          </a:xfrm>
          <a:noFill/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8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5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2496"/>
            <a:ext cx="11180064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5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6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3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7382256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9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ESHC: Non Production Environment (Mainframe &amp; Middleware)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2019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1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6565" y="1008279"/>
            <a:ext cx="7425436" cy="51160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1008279"/>
            <a:ext cx="4254500" cy="511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170940" y="1008279"/>
            <a:ext cx="8056187" cy="5116064"/>
          </a:xfrm>
          <a:prstGeom prst="chevron">
            <a:avLst>
              <a:gd name="adj" fmla="val 32818"/>
            </a:avLst>
          </a:pr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 dirty="0">
              <a:solidFill>
                <a:srgbClr val="0033A0"/>
              </a:solidFill>
              <a:latin typeface="Arial" panose="020B0604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897" y="1944602"/>
            <a:ext cx="2394204" cy="276206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14000"/>
              </a:lnSpc>
              <a:defRPr/>
            </a:pPr>
            <a:r>
              <a:rPr lang="en-US" sz="1400" b="1" spc="400" dirty="0">
                <a:solidFill>
                  <a:schemeClr val="bg1"/>
                </a:solidFill>
                <a:latin typeface="Arial" panose="020B0604020202020204"/>
                <a:cs typeface="Calibri" panose="020F0502020204030204" pitchFamily="34" charset="0"/>
              </a:rPr>
              <a:t>SUMMARY</a:t>
            </a:r>
          </a:p>
          <a:p>
            <a:pPr defTabSz="914377">
              <a:lnSpc>
                <a:spcPct val="114000"/>
              </a:lnSpc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panose="020B0604020202020204"/>
                <a:cs typeface="Calibri" panose="020F0502020204030204" pitchFamily="34" charset="0"/>
              </a:rPr>
              <a:t/>
            </a:r>
            <a:br>
              <a:rPr lang="en-US" sz="1400" b="1" dirty="0" smtClean="0">
                <a:solidFill>
                  <a:schemeClr val="bg1"/>
                </a:solidFill>
                <a:latin typeface="Arial" panose="020B0604020202020204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Ensures the availability of Non-Prod environment for various application testing's which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involves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Mainframe &amp; Middleware Technologies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.</a:t>
            </a:r>
          </a:p>
          <a:p>
            <a:pPr defTabSz="914377">
              <a:lnSpc>
                <a:spcPct val="114000"/>
              </a:lnSpc>
              <a:defRPr/>
            </a:pPr>
            <a:r>
              <a:rPr lang="en-US" sz="11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Owns the responsibility of Data Sync-up in Non-Prod </a:t>
            </a:r>
            <a:r>
              <a:rPr lang="en-US" sz="11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environments.</a:t>
            </a:r>
          </a:p>
          <a:p>
            <a:pPr defTabSz="914377">
              <a:lnSpc>
                <a:spcPct val="114000"/>
              </a:lnSpc>
              <a:defRPr/>
            </a:pPr>
            <a:r>
              <a:rPr lang="en-US" sz="11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Innovative Ideas &amp; Implementations in Mainframe &amp; Middleware environments to maintain region </a:t>
            </a:r>
            <a:r>
              <a:rPr lang="en-US" sz="11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stability.</a:t>
            </a: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defTabSz="914377">
              <a:lnSpc>
                <a:spcPct val="114000"/>
              </a:lnSpc>
              <a:defRPr/>
            </a:pPr>
            <a:endParaRPr lang="en-US" sz="1400" i="1" dirty="0">
              <a:solidFill>
                <a:srgbClr val="FFFFFF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043" y="1350700"/>
            <a:ext cx="4181633" cy="6580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Overall Non-prod environment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availability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is maintained above 98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%</a:t>
            </a:r>
          </a:p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6341" y="1745012"/>
            <a:ext cx="4041566" cy="8098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Quicker resolution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of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Non-prod incidents by referring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Infra Mapping &amp; Server inventory list in Non-Prod Middleware environment. </a:t>
            </a:r>
          </a:p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93908" y="2284978"/>
            <a:ext cx="3712718" cy="683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Enabled health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check automation in both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Mainframe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&amp; Middleware applications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helps in proactive identification of non-prod issues and results in maintaining environment stability. </a:t>
            </a: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70644" y="3101372"/>
            <a:ext cx="3132308" cy="8980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$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257,410  Hard Dollar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benefit to cognizant with effective left shift rotation/Automation releases, Contract renewal by implementation of  various  process  improvements &amp; automations in Non-prod environment.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8977" y="4659496"/>
            <a:ext cx="3728930" cy="4323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Winners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in catering customer demands (Vending machine) in Wave 1 CII Healthcare challenge in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2018.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16127" y="5450457"/>
            <a:ext cx="4155734" cy="2221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Runners in High Saving Revenue for Cognizant ( Fill the Treasury ) in 2018.</a:t>
            </a:r>
          </a:p>
          <a:p>
            <a:pPr marL="228594" indent="-228594" algn="ctr" defTabSz="914377">
              <a:buFont typeface="Wingdings" panose="05000000000000000000" pitchFamily="2" charset="2"/>
              <a:buChar char="ü"/>
              <a:defRPr/>
            </a:pPr>
            <a:endParaRPr lang="en-US" sz="1200" dirty="0">
              <a:solidFill>
                <a:srgbClr val="FFFFFF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7915164" y="1009720"/>
            <a:ext cx="4368493" cy="435313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sz="1467" b="1" spc="400" dirty="0">
                <a:solidFill>
                  <a:srgbClr val="FFFFFF"/>
                </a:solidFill>
                <a:latin typeface="Arial" panose="020B0604020202020204"/>
              </a:rPr>
              <a:t>IMPACT/BENEFITS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83325" y="5571808"/>
            <a:ext cx="3853435" cy="4988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lnSpc>
                <a:spcPct val="114000"/>
              </a:lnSpc>
              <a:defRPr/>
            </a:pPr>
            <a:endParaRPr lang="en-US" sz="1400" b="1" dirty="0">
              <a:solidFill>
                <a:srgbClr val="FFFFFF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114816" y="1329060"/>
            <a:ext cx="3651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14816" y="6070624"/>
            <a:ext cx="33195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/>
          </p:cNvSpPr>
          <p:nvPr/>
        </p:nvSpPr>
        <p:spPr>
          <a:xfrm>
            <a:off x="1170941" y="1008279"/>
            <a:ext cx="6663865" cy="436755"/>
          </a:xfrm>
          <a:custGeom>
            <a:avLst/>
            <a:gdLst>
              <a:gd name="connsiteX0" fmla="*/ 0 w 4997899"/>
              <a:gd name="connsiteY0" fmla="*/ 0 h 327566"/>
              <a:gd name="connsiteX1" fmla="*/ 4782898 w 4997899"/>
              <a:gd name="connsiteY1" fmla="*/ 0 h 327566"/>
              <a:gd name="connsiteX2" fmla="*/ 4997899 w 4997899"/>
              <a:gd name="connsiteY2" fmla="*/ 327566 h 327566"/>
              <a:gd name="connsiteX3" fmla="*/ 215001 w 4997899"/>
              <a:gd name="connsiteY3" fmla="*/ 327566 h 327566"/>
              <a:gd name="connsiteX4" fmla="*/ 0 w 4997899"/>
              <a:gd name="connsiteY4" fmla="*/ 0 h 32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899" h="327566">
                <a:moveTo>
                  <a:pt x="0" y="0"/>
                </a:moveTo>
                <a:lnTo>
                  <a:pt x="4782898" y="0"/>
                </a:lnTo>
                <a:lnTo>
                  <a:pt x="4997899" y="327566"/>
                </a:lnTo>
                <a:lnTo>
                  <a:pt x="215001" y="32756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b="1" spc="400" dirty="0">
                <a:solidFill>
                  <a:srgbClr val="FFFFFF"/>
                </a:solidFill>
                <a:latin typeface="Arial" panose="020B0604020202020204"/>
              </a:rPr>
              <a:t>BUSINESS CHALLENGE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2216925" y="2601895"/>
            <a:ext cx="6665696" cy="439543"/>
          </a:xfrm>
          <a:custGeom>
            <a:avLst/>
            <a:gdLst>
              <a:gd name="connsiteX0" fmla="*/ 0 w 4999272"/>
              <a:gd name="connsiteY0" fmla="*/ 0 h 329657"/>
              <a:gd name="connsiteX1" fmla="*/ 4782898 w 4999272"/>
              <a:gd name="connsiteY1" fmla="*/ 0 h 329657"/>
              <a:gd name="connsiteX2" fmla="*/ 4999272 w 4999272"/>
              <a:gd name="connsiteY2" fmla="*/ 329657 h 329657"/>
              <a:gd name="connsiteX3" fmla="*/ 216374 w 4999272"/>
              <a:gd name="connsiteY3" fmla="*/ 329657 h 329657"/>
              <a:gd name="connsiteX4" fmla="*/ 0 w 4999272"/>
              <a:gd name="connsiteY4" fmla="*/ 0 h 32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9272" h="329657">
                <a:moveTo>
                  <a:pt x="0" y="0"/>
                </a:moveTo>
                <a:lnTo>
                  <a:pt x="4782898" y="0"/>
                </a:lnTo>
                <a:lnTo>
                  <a:pt x="4999272" y="329657"/>
                </a:lnTo>
                <a:lnTo>
                  <a:pt x="216374" y="32965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b="1" spc="400" dirty="0">
                <a:solidFill>
                  <a:srgbClr val="FFFFFF"/>
                </a:solidFill>
                <a:latin typeface="Arial" panose="020B0604020202020204"/>
              </a:rPr>
              <a:t>SOLUTION HIGHLIGHTS</a:t>
            </a: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2081247" y="4297019"/>
            <a:ext cx="6662499" cy="440424"/>
          </a:xfrm>
          <a:custGeom>
            <a:avLst/>
            <a:gdLst>
              <a:gd name="connsiteX0" fmla="*/ 215389 w 4977824"/>
              <a:gd name="connsiteY0" fmla="*/ 0 h 328157"/>
              <a:gd name="connsiteX1" fmla="*/ 4977824 w 4977824"/>
              <a:gd name="connsiteY1" fmla="*/ 0 h 328157"/>
              <a:gd name="connsiteX2" fmla="*/ 4977824 w 4977824"/>
              <a:gd name="connsiteY2" fmla="*/ 31176 h 328157"/>
              <a:gd name="connsiteX3" fmla="*/ 4782898 w 4977824"/>
              <a:gd name="connsiteY3" fmla="*/ 328157 h 328157"/>
              <a:gd name="connsiteX4" fmla="*/ 0 w 4977824"/>
              <a:gd name="connsiteY4" fmla="*/ 328157 h 328157"/>
              <a:gd name="connsiteX5" fmla="*/ 215389 w 4977824"/>
              <a:gd name="connsiteY5" fmla="*/ 0 h 328157"/>
              <a:gd name="connsiteX0" fmla="*/ 215389 w 5001636"/>
              <a:gd name="connsiteY0" fmla="*/ 6924 h 335081"/>
              <a:gd name="connsiteX1" fmla="*/ 4977824 w 5001636"/>
              <a:gd name="connsiteY1" fmla="*/ 6924 h 335081"/>
              <a:gd name="connsiteX2" fmla="*/ 5001636 w 5001636"/>
              <a:gd name="connsiteY2" fmla="*/ 0 h 335081"/>
              <a:gd name="connsiteX3" fmla="*/ 4782898 w 5001636"/>
              <a:gd name="connsiteY3" fmla="*/ 335081 h 335081"/>
              <a:gd name="connsiteX4" fmla="*/ 0 w 5001636"/>
              <a:gd name="connsiteY4" fmla="*/ 335081 h 335081"/>
              <a:gd name="connsiteX5" fmla="*/ 215389 w 5001636"/>
              <a:gd name="connsiteY5" fmla="*/ 6924 h 335081"/>
              <a:gd name="connsiteX0" fmla="*/ 215389 w 4996874"/>
              <a:gd name="connsiteY0" fmla="*/ 2161 h 330318"/>
              <a:gd name="connsiteX1" fmla="*/ 4977824 w 4996874"/>
              <a:gd name="connsiteY1" fmla="*/ 2161 h 330318"/>
              <a:gd name="connsiteX2" fmla="*/ 4996874 w 4996874"/>
              <a:gd name="connsiteY2" fmla="*/ 0 h 330318"/>
              <a:gd name="connsiteX3" fmla="*/ 4782898 w 4996874"/>
              <a:gd name="connsiteY3" fmla="*/ 330318 h 330318"/>
              <a:gd name="connsiteX4" fmla="*/ 0 w 4996874"/>
              <a:gd name="connsiteY4" fmla="*/ 330318 h 330318"/>
              <a:gd name="connsiteX5" fmla="*/ 215389 w 4996874"/>
              <a:gd name="connsiteY5" fmla="*/ 2161 h 3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6874" h="330318">
                <a:moveTo>
                  <a:pt x="215389" y="2161"/>
                </a:moveTo>
                <a:lnTo>
                  <a:pt x="4977824" y="2161"/>
                </a:lnTo>
                <a:lnTo>
                  <a:pt x="4996874" y="0"/>
                </a:lnTo>
                <a:lnTo>
                  <a:pt x="4782898" y="330318"/>
                </a:lnTo>
                <a:lnTo>
                  <a:pt x="0" y="330318"/>
                </a:lnTo>
                <a:lnTo>
                  <a:pt x="215389" y="2161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b="1" spc="400" dirty="0">
                <a:solidFill>
                  <a:srgbClr val="FFFFFF"/>
                </a:solidFill>
                <a:latin typeface="Arial" panose="020B0604020202020204"/>
              </a:rPr>
              <a:t>SCALE &amp; COMPLEXITY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2844" y="2986742"/>
            <a:ext cx="634203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38099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Ensure support to increase / maintain High environment availability for front-end application testing's</a:t>
            </a: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.</a:t>
            </a:r>
          </a:p>
          <a:p>
            <a:pPr marL="38099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Creation of Infrastructure mapping to Critical Non prod applications and Server Inventory list documentation for quicker resolution of  incidents.</a:t>
            </a:r>
            <a:endParaRPr lang="en-US" sz="105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</a:endParaRPr>
          </a:p>
          <a:p>
            <a:pPr marL="38099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Dedicated </a:t>
            </a: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Onshore - 8*5 </a:t>
            </a:r>
            <a:r>
              <a:rPr 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&amp; Offshore </a:t>
            </a: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24*7 coverage for Mainframe and </a:t>
            </a:r>
            <a:r>
              <a:rPr 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Offshore support – </a:t>
            </a: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16*7 (Middleware) to ensure high environment availability in Non prod Environment.</a:t>
            </a:r>
          </a:p>
          <a:p>
            <a:pPr marL="38099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Ensures quicker resolution on the non-prod incident issues impacting customer deliverables and testing’s.</a:t>
            </a:r>
            <a:endParaRPr lang="en-US" sz="105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14031" y="4861179"/>
            <a:ext cx="5907796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Requires effective incident management to maintain environment stability.</a:t>
            </a:r>
          </a:p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Data Sync-up in Non-Prod environment is critical for all the end to end application </a:t>
            </a: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testing's. </a:t>
            </a:r>
          </a:p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FTE/Resource utilization will be on high scale as there are multiple process/batch activities involved to ensure environment availability on daily basis for the business stakeholders &amp; Client partners.</a:t>
            </a:r>
            <a:endParaRPr lang="en-US" sz="120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3600" y="1487069"/>
            <a:ext cx="5829832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Non-prod environment downtime impacting Application/development testing's.</a:t>
            </a:r>
          </a:p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Delay in Non-prod incident/issues resolution particularly during non-business hours.</a:t>
            </a:r>
            <a:endParaRPr lang="en-US" sz="105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629955" y="1062803"/>
            <a:ext cx="290127" cy="271727"/>
          </a:xfrm>
          <a:custGeom>
            <a:avLst/>
            <a:gdLst/>
            <a:ahLst/>
            <a:cxnLst/>
            <a:rect l="l" t="t" r="r" b="b"/>
            <a:pathLst>
              <a:path w="468766" h="442849">
                <a:moveTo>
                  <a:pt x="165364" y="0"/>
                </a:moveTo>
                <a:cubicBezTo>
                  <a:pt x="180388" y="0"/>
                  <a:pt x="192971" y="4179"/>
                  <a:pt x="203113" y="12536"/>
                </a:cubicBezTo>
                <a:cubicBezTo>
                  <a:pt x="213254" y="20894"/>
                  <a:pt x="218325" y="32491"/>
                  <a:pt x="218325" y="47327"/>
                </a:cubicBezTo>
                <a:cubicBezTo>
                  <a:pt x="218325" y="55028"/>
                  <a:pt x="216682" y="62305"/>
                  <a:pt x="213395" y="69160"/>
                </a:cubicBezTo>
                <a:cubicBezTo>
                  <a:pt x="210108" y="76015"/>
                  <a:pt x="206540" y="81555"/>
                  <a:pt x="202690" y="85781"/>
                </a:cubicBezTo>
                <a:cubicBezTo>
                  <a:pt x="198840" y="90006"/>
                  <a:pt x="195272" y="95312"/>
                  <a:pt x="191985" y="101697"/>
                </a:cubicBezTo>
                <a:cubicBezTo>
                  <a:pt x="188698" y="108083"/>
                  <a:pt x="187055" y="114750"/>
                  <a:pt x="187055" y="121699"/>
                </a:cubicBezTo>
                <a:cubicBezTo>
                  <a:pt x="187055" y="132404"/>
                  <a:pt x="190999" y="140245"/>
                  <a:pt x="198887" y="145222"/>
                </a:cubicBezTo>
                <a:cubicBezTo>
                  <a:pt x="206775" y="150199"/>
                  <a:pt x="216446" y="152687"/>
                  <a:pt x="227903" y="152687"/>
                </a:cubicBezTo>
                <a:cubicBezTo>
                  <a:pt x="239923" y="152687"/>
                  <a:pt x="256826" y="151278"/>
                  <a:pt x="278611" y="148461"/>
                </a:cubicBezTo>
                <a:cubicBezTo>
                  <a:pt x="300397" y="145644"/>
                  <a:pt x="315703" y="144048"/>
                  <a:pt x="324530" y="143672"/>
                </a:cubicBezTo>
                <a:lnTo>
                  <a:pt x="324530" y="144236"/>
                </a:lnTo>
                <a:cubicBezTo>
                  <a:pt x="324342" y="144611"/>
                  <a:pt x="324013" y="146255"/>
                  <a:pt x="323544" y="149166"/>
                </a:cubicBezTo>
                <a:cubicBezTo>
                  <a:pt x="323074" y="152077"/>
                  <a:pt x="322605" y="155269"/>
                  <a:pt x="322136" y="158744"/>
                </a:cubicBezTo>
                <a:cubicBezTo>
                  <a:pt x="321665" y="162218"/>
                  <a:pt x="321337" y="164237"/>
                  <a:pt x="321149" y="164801"/>
                </a:cubicBezTo>
                <a:cubicBezTo>
                  <a:pt x="316642" y="192972"/>
                  <a:pt x="314388" y="215978"/>
                  <a:pt x="314388" y="233820"/>
                </a:cubicBezTo>
                <a:cubicBezTo>
                  <a:pt x="314388" y="248844"/>
                  <a:pt x="317675" y="259831"/>
                  <a:pt x="324248" y="266780"/>
                </a:cubicBezTo>
                <a:cubicBezTo>
                  <a:pt x="332511" y="275419"/>
                  <a:pt x="340869" y="279739"/>
                  <a:pt x="349320" y="279739"/>
                </a:cubicBezTo>
                <a:cubicBezTo>
                  <a:pt x="353452" y="279739"/>
                  <a:pt x="358194" y="278330"/>
                  <a:pt x="363546" y="275513"/>
                </a:cubicBezTo>
                <a:cubicBezTo>
                  <a:pt x="368899" y="272696"/>
                  <a:pt x="373876" y="269550"/>
                  <a:pt x="378477" y="266076"/>
                </a:cubicBezTo>
                <a:cubicBezTo>
                  <a:pt x="383078" y="262601"/>
                  <a:pt x="389135" y="259455"/>
                  <a:pt x="396647" y="256638"/>
                </a:cubicBezTo>
                <a:cubicBezTo>
                  <a:pt x="404160" y="253821"/>
                  <a:pt x="411954" y="252413"/>
                  <a:pt x="420029" y="252413"/>
                </a:cubicBezTo>
                <a:cubicBezTo>
                  <a:pt x="435430" y="252413"/>
                  <a:pt x="447403" y="257953"/>
                  <a:pt x="455948" y="269033"/>
                </a:cubicBezTo>
                <a:cubicBezTo>
                  <a:pt x="464492" y="280114"/>
                  <a:pt x="468766" y="293542"/>
                  <a:pt x="468766" y="309318"/>
                </a:cubicBezTo>
                <a:cubicBezTo>
                  <a:pt x="468766" y="324530"/>
                  <a:pt x="464587" y="337207"/>
                  <a:pt x="456229" y="347349"/>
                </a:cubicBezTo>
                <a:cubicBezTo>
                  <a:pt x="447872" y="357491"/>
                  <a:pt x="436275" y="362561"/>
                  <a:pt x="421438" y="362561"/>
                </a:cubicBezTo>
                <a:cubicBezTo>
                  <a:pt x="413737" y="362561"/>
                  <a:pt x="406460" y="360918"/>
                  <a:pt x="399606" y="357631"/>
                </a:cubicBezTo>
                <a:cubicBezTo>
                  <a:pt x="392751" y="354345"/>
                  <a:pt x="387210" y="350776"/>
                  <a:pt x="382985" y="346926"/>
                </a:cubicBezTo>
                <a:cubicBezTo>
                  <a:pt x="378759" y="343076"/>
                  <a:pt x="373454" y="339508"/>
                  <a:pt x="367068" y="336221"/>
                </a:cubicBezTo>
                <a:cubicBezTo>
                  <a:pt x="360682" y="332935"/>
                  <a:pt x="354015" y="331291"/>
                  <a:pt x="347067" y="331291"/>
                </a:cubicBezTo>
                <a:cubicBezTo>
                  <a:pt x="326407" y="331291"/>
                  <a:pt x="316078" y="342936"/>
                  <a:pt x="316078" y="366223"/>
                </a:cubicBezTo>
                <a:cubicBezTo>
                  <a:pt x="316078" y="373548"/>
                  <a:pt x="317581" y="384347"/>
                  <a:pt x="320586" y="398620"/>
                </a:cubicBezTo>
                <a:cubicBezTo>
                  <a:pt x="323591" y="412894"/>
                  <a:pt x="324999" y="423693"/>
                  <a:pt x="324812" y="431017"/>
                </a:cubicBezTo>
                <a:lnTo>
                  <a:pt x="324812" y="432426"/>
                </a:lnTo>
                <a:cubicBezTo>
                  <a:pt x="320679" y="432426"/>
                  <a:pt x="317581" y="432519"/>
                  <a:pt x="315515" y="432707"/>
                </a:cubicBezTo>
                <a:cubicBezTo>
                  <a:pt x="309130" y="433271"/>
                  <a:pt x="299974" y="434350"/>
                  <a:pt x="288048" y="435947"/>
                </a:cubicBezTo>
                <a:cubicBezTo>
                  <a:pt x="276123" y="437543"/>
                  <a:pt x="265277" y="438811"/>
                  <a:pt x="255510" y="439750"/>
                </a:cubicBezTo>
                <a:cubicBezTo>
                  <a:pt x="245745" y="440689"/>
                  <a:pt x="236542" y="441158"/>
                  <a:pt x="227903" y="441158"/>
                </a:cubicBezTo>
                <a:cubicBezTo>
                  <a:pt x="216446" y="441158"/>
                  <a:pt x="206775" y="438670"/>
                  <a:pt x="198887" y="433693"/>
                </a:cubicBezTo>
                <a:cubicBezTo>
                  <a:pt x="190999" y="428716"/>
                  <a:pt x="187055" y="420875"/>
                  <a:pt x="187055" y="410170"/>
                </a:cubicBezTo>
                <a:cubicBezTo>
                  <a:pt x="187055" y="403222"/>
                  <a:pt x="188698" y="396554"/>
                  <a:pt x="191985" y="390169"/>
                </a:cubicBezTo>
                <a:cubicBezTo>
                  <a:pt x="195272" y="383783"/>
                  <a:pt x="198840" y="378478"/>
                  <a:pt x="202690" y="374252"/>
                </a:cubicBezTo>
                <a:cubicBezTo>
                  <a:pt x="206540" y="370027"/>
                  <a:pt x="210108" y="364486"/>
                  <a:pt x="213395" y="357631"/>
                </a:cubicBezTo>
                <a:cubicBezTo>
                  <a:pt x="216682" y="350776"/>
                  <a:pt x="218325" y="343499"/>
                  <a:pt x="218325" y="335799"/>
                </a:cubicBezTo>
                <a:cubicBezTo>
                  <a:pt x="218325" y="320962"/>
                  <a:pt x="213254" y="309365"/>
                  <a:pt x="203113" y="301008"/>
                </a:cubicBezTo>
                <a:cubicBezTo>
                  <a:pt x="192971" y="292650"/>
                  <a:pt x="180294" y="288471"/>
                  <a:pt x="165082" y="288471"/>
                </a:cubicBezTo>
                <a:cubicBezTo>
                  <a:pt x="149306" y="288471"/>
                  <a:pt x="135878" y="292744"/>
                  <a:pt x="124797" y="301289"/>
                </a:cubicBezTo>
                <a:cubicBezTo>
                  <a:pt x="113717" y="309834"/>
                  <a:pt x="108176" y="321807"/>
                  <a:pt x="108176" y="337207"/>
                </a:cubicBezTo>
                <a:cubicBezTo>
                  <a:pt x="108176" y="345283"/>
                  <a:pt x="109584" y="353077"/>
                  <a:pt x="112402" y="360589"/>
                </a:cubicBezTo>
                <a:cubicBezTo>
                  <a:pt x="115219" y="368102"/>
                  <a:pt x="118365" y="374158"/>
                  <a:pt x="121839" y="378760"/>
                </a:cubicBezTo>
                <a:cubicBezTo>
                  <a:pt x="125314" y="383361"/>
                  <a:pt x="128459" y="388338"/>
                  <a:pt x="131276" y="393690"/>
                </a:cubicBezTo>
                <a:cubicBezTo>
                  <a:pt x="134093" y="399043"/>
                  <a:pt x="135502" y="403785"/>
                  <a:pt x="135502" y="407917"/>
                </a:cubicBezTo>
                <a:cubicBezTo>
                  <a:pt x="135502" y="416368"/>
                  <a:pt x="131182" y="424725"/>
                  <a:pt x="122543" y="432989"/>
                </a:cubicBezTo>
                <a:cubicBezTo>
                  <a:pt x="115594" y="439562"/>
                  <a:pt x="104608" y="442849"/>
                  <a:pt x="89583" y="442849"/>
                </a:cubicBezTo>
                <a:cubicBezTo>
                  <a:pt x="71742" y="442849"/>
                  <a:pt x="48735" y="440595"/>
                  <a:pt x="20564" y="436088"/>
                </a:cubicBezTo>
                <a:cubicBezTo>
                  <a:pt x="18874" y="435712"/>
                  <a:pt x="16291" y="435336"/>
                  <a:pt x="12817" y="434961"/>
                </a:cubicBezTo>
                <a:cubicBezTo>
                  <a:pt x="9343" y="434585"/>
                  <a:pt x="6760" y="434210"/>
                  <a:pt x="5070" y="433834"/>
                </a:cubicBezTo>
                <a:lnTo>
                  <a:pt x="1408" y="433271"/>
                </a:lnTo>
                <a:cubicBezTo>
                  <a:pt x="1220" y="433271"/>
                  <a:pt x="938" y="433177"/>
                  <a:pt x="563" y="432989"/>
                </a:cubicBezTo>
                <a:cubicBezTo>
                  <a:pt x="188" y="432989"/>
                  <a:pt x="0" y="432895"/>
                  <a:pt x="0" y="432707"/>
                </a:cubicBezTo>
                <a:lnTo>
                  <a:pt x="0" y="144236"/>
                </a:lnTo>
                <a:cubicBezTo>
                  <a:pt x="375" y="144424"/>
                  <a:pt x="2018" y="144752"/>
                  <a:pt x="4929" y="145222"/>
                </a:cubicBezTo>
                <a:cubicBezTo>
                  <a:pt x="7840" y="145691"/>
                  <a:pt x="11033" y="146161"/>
                  <a:pt x="14507" y="146630"/>
                </a:cubicBezTo>
                <a:cubicBezTo>
                  <a:pt x="17982" y="147100"/>
                  <a:pt x="20001" y="147429"/>
                  <a:pt x="20564" y="147616"/>
                </a:cubicBezTo>
                <a:cubicBezTo>
                  <a:pt x="48735" y="152124"/>
                  <a:pt x="71742" y="154377"/>
                  <a:pt x="89583" y="154377"/>
                </a:cubicBezTo>
                <a:cubicBezTo>
                  <a:pt x="104608" y="154377"/>
                  <a:pt x="115594" y="151091"/>
                  <a:pt x="122543" y="144518"/>
                </a:cubicBezTo>
                <a:cubicBezTo>
                  <a:pt x="131182" y="136254"/>
                  <a:pt x="135502" y="127897"/>
                  <a:pt x="135502" y="119445"/>
                </a:cubicBezTo>
                <a:cubicBezTo>
                  <a:pt x="135502" y="115314"/>
                  <a:pt x="134093" y="110571"/>
                  <a:pt x="131276" y="105219"/>
                </a:cubicBezTo>
                <a:cubicBezTo>
                  <a:pt x="128459" y="99866"/>
                  <a:pt x="125314" y="94889"/>
                  <a:pt x="121839" y="90288"/>
                </a:cubicBezTo>
                <a:cubicBezTo>
                  <a:pt x="118365" y="85687"/>
                  <a:pt x="115219" y="79630"/>
                  <a:pt x="112402" y="72118"/>
                </a:cubicBezTo>
                <a:cubicBezTo>
                  <a:pt x="109584" y="64606"/>
                  <a:pt x="108176" y="56812"/>
                  <a:pt x="108176" y="48736"/>
                </a:cubicBezTo>
                <a:cubicBezTo>
                  <a:pt x="108176" y="33336"/>
                  <a:pt x="113717" y="21363"/>
                  <a:pt x="124797" y="12818"/>
                </a:cubicBezTo>
                <a:cubicBezTo>
                  <a:pt x="135878" y="4273"/>
                  <a:pt x="149400" y="0"/>
                  <a:pt x="1653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1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655424" y="2695706"/>
            <a:ext cx="290000" cy="243364"/>
          </a:xfrm>
          <a:custGeom>
            <a:avLst/>
            <a:gdLst>
              <a:gd name="connsiteX0" fmla="*/ 414678 w 468485"/>
              <a:gd name="connsiteY0" fmla="*/ 18311 h 396648"/>
              <a:gd name="connsiteX1" fmla="*/ 430736 w 468485"/>
              <a:gd name="connsiteY1" fmla="*/ 25072 h 396648"/>
              <a:gd name="connsiteX2" fmla="*/ 461724 w 468485"/>
              <a:gd name="connsiteY2" fmla="*/ 56060 h 396648"/>
              <a:gd name="connsiteX3" fmla="*/ 468485 w 468485"/>
              <a:gd name="connsiteY3" fmla="*/ 72118 h 396648"/>
              <a:gd name="connsiteX4" fmla="*/ 461724 w 468485"/>
              <a:gd name="connsiteY4" fmla="*/ 88175 h 396648"/>
              <a:gd name="connsiteX5" fmla="*/ 232412 w 468485"/>
              <a:gd name="connsiteY5" fmla="*/ 317487 h 396648"/>
              <a:gd name="connsiteX6" fmla="*/ 216354 w 468485"/>
              <a:gd name="connsiteY6" fmla="*/ 324249 h 396648"/>
              <a:gd name="connsiteX7" fmla="*/ 200297 w 468485"/>
              <a:gd name="connsiteY7" fmla="*/ 317487 h 396648"/>
              <a:gd name="connsiteX8" fmla="*/ 79161 w 468485"/>
              <a:gd name="connsiteY8" fmla="*/ 196352 h 396648"/>
              <a:gd name="connsiteX9" fmla="*/ 72400 w 468485"/>
              <a:gd name="connsiteY9" fmla="*/ 180295 h 396648"/>
              <a:gd name="connsiteX10" fmla="*/ 79161 w 468485"/>
              <a:gd name="connsiteY10" fmla="*/ 164237 h 396648"/>
              <a:gd name="connsiteX11" fmla="*/ 110149 w 468485"/>
              <a:gd name="connsiteY11" fmla="*/ 133249 h 396648"/>
              <a:gd name="connsiteX12" fmla="*/ 126207 w 468485"/>
              <a:gd name="connsiteY12" fmla="*/ 126488 h 396648"/>
              <a:gd name="connsiteX13" fmla="*/ 142264 w 468485"/>
              <a:gd name="connsiteY13" fmla="*/ 133249 h 396648"/>
              <a:gd name="connsiteX14" fmla="*/ 216354 w 468485"/>
              <a:gd name="connsiteY14" fmla="*/ 207339 h 396648"/>
              <a:gd name="connsiteX15" fmla="*/ 398621 w 468485"/>
              <a:gd name="connsiteY15" fmla="*/ 25072 h 396648"/>
              <a:gd name="connsiteX16" fmla="*/ 414678 w 468485"/>
              <a:gd name="connsiteY16" fmla="*/ 18311 h 396648"/>
              <a:gd name="connsiteX17" fmla="*/ 81132 w 468485"/>
              <a:gd name="connsiteY17" fmla="*/ 0 h 396648"/>
              <a:gd name="connsiteX18" fmla="*/ 315515 w 468485"/>
              <a:gd name="connsiteY18" fmla="*/ 0 h 396648"/>
              <a:gd name="connsiteX19" fmla="*/ 348476 w 468485"/>
              <a:gd name="connsiteY19" fmla="*/ 7043 h 396648"/>
              <a:gd name="connsiteX20" fmla="*/ 353546 w 468485"/>
              <a:gd name="connsiteY20" fmla="*/ 13522 h 396648"/>
              <a:gd name="connsiteX21" fmla="*/ 351011 w 468485"/>
              <a:gd name="connsiteY21" fmla="*/ 21692 h 396648"/>
              <a:gd name="connsiteX22" fmla="*/ 337207 w 468485"/>
              <a:gd name="connsiteY22" fmla="*/ 35495 h 396648"/>
              <a:gd name="connsiteX23" fmla="*/ 330728 w 468485"/>
              <a:gd name="connsiteY23" fmla="*/ 38313 h 396648"/>
              <a:gd name="connsiteX24" fmla="*/ 328192 w 468485"/>
              <a:gd name="connsiteY24" fmla="*/ 37749 h 396648"/>
              <a:gd name="connsiteX25" fmla="*/ 315515 w 468485"/>
              <a:gd name="connsiteY25" fmla="*/ 36059 h 396648"/>
              <a:gd name="connsiteX26" fmla="*/ 81132 w 468485"/>
              <a:gd name="connsiteY26" fmla="*/ 36059 h 396648"/>
              <a:gd name="connsiteX27" fmla="*/ 49299 w 468485"/>
              <a:gd name="connsiteY27" fmla="*/ 49299 h 396648"/>
              <a:gd name="connsiteX28" fmla="*/ 36058 w 468485"/>
              <a:gd name="connsiteY28" fmla="*/ 81132 h 396648"/>
              <a:gd name="connsiteX29" fmla="*/ 36058 w 468485"/>
              <a:gd name="connsiteY29" fmla="*/ 315515 h 396648"/>
              <a:gd name="connsiteX30" fmla="*/ 49299 w 468485"/>
              <a:gd name="connsiteY30" fmla="*/ 347349 h 396648"/>
              <a:gd name="connsiteX31" fmla="*/ 81132 w 468485"/>
              <a:gd name="connsiteY31" fmla="*/ 360589 h 396648"/>
              <a:gd name="connsiteX32" fmla="*/ 315515 w 468485"/>
              <a:gd name="connsiteY32" fmla="*/ 360589 h 396648"/>
              <a:gd name="connsiteX33" fmla="*/ 347348 w 468485"/>
              <a:gd name="connsiteY33" fmla="*/ 347349 h 396648"/>
              <a:gd name="connsiteX34" fmla="*/ 360589 w 468485"/>
              <a:gd name="connsiteY34" fmla="*/ 315515 h 396648"/>
              <a:gd name="connsiteX35" fmla="*/ 360589 w 468485"/>
              <a:gd name="connsiteY35" fmla="*/ 243961 h 396648"/>
              <a:gd name="connsiteX36" fmla="*/ 363124 w 468485"/>
              <a:gd name="connsiteY36" fmla="*/ 237764 h 396648"/>
              <a:gd name="connsiteX37" fmla="*/ 381154 w 468485"/>
              <a:gd name="connsiteY37" fmla="*/ 219734 h 396648"/>
              <a:gd name="connsiteX38" fmla="*/ 387633 w 468485"/>
              <a:gd name="connsiteY38" fmla="*/ 216917 h 396648"/>
              <a:gd name="connsiteX39" fmla="*/ 391014 w 468485"/>
              <a:gd name="connsiteY39" fmla="*/ 217762 h 396648"/>
              <a:gd name="connsiteX40" fmla="*/ 396648 w 468485"/>
              <a:gd name="connsiteY40" fmla="*/ 225932 h 396648"/>
              <a:gd name="connsiteX41" fmla="*/ 396648 w 468485"/>
              <a:gd name="connsiteY41" fmla="*/ 315515 h 396648"/>
              <a:gd name="connsiteX42" fmla="*/ 372843 w 468485"/>
              <a:gd name="connsiteY42" fmla="*/ 372844 h 396648"/>
              <a:gd name="connsiteX43" fmla="*/ 315515 w 468485"/>
              <a:gd name="connsiteY43" fmla="*/ 396648 h 396648"/>
              <a:gd name="connsiteX44" fmla="*/ 81132 w 468485"/>
              <a:gd name="connsiteY44" fmla="*/ 396648 h 396648"/>
              <a:gd name="connsiteX45" fmla="*/ 23804 w 468485"/>
              <a:gd name="connsiteY45" fmla="*/ 372844 h 396648"/>
              <a:gd name="connsiteX46" fmla="*/ 0 w 468485"/>
              <a:gd name="connsiteY46" fmla="*/ 315515 h 396648"/>
              <a:gd name="connsiteX47" fmla="*/ 0 w 468485"/>
              <a:gd name="connsiteY47" fmla="*/ 81132 h 396648"/>
              <a:gd name="connsiteX48" fmla="*/ 23804 w 468485"/>
              <a:gd name="connsiteY48" fmla="*/ 23804 h 396648"/>
              <a:gd name="connsiteX49" fmla="*/ 81132 w 468485"/>
              <a:gd name="connsiteY49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68485" h="396648">
                <a:moveTo>
                  <a:pt x="414678" y="18311"/>
                </a:moveTo>
                <a:cubicBezTo>
                  <a:pt x="420876" y="18311"/>
                  <a:pt x="426229" y="20565"/>
                  <a:pt x="430736" y="25072"/>
                </a:cubicBezTo>
                <a:lnTo>
                  <a:pt x="461724" y="56060"/>
                </a:lnTo>
                <a:cubicBezTo>
                  <a:pt x="466231" y="60568"/>
                  <a:pt x="468485" y="65920"/>
                  <a:pt x="468485" y="72118"/>
                </a:cubicBezTo>
                <a:cubicBezTo>
                  <a:pt x="468485" y="78315"/>
                  <a:pt x="466231" y="83668"/>
                  <a:pt x="461724" y="88175"/>
                </a:cubicBezTo>
                <a:lnTo>
                  <a:pt x="232412" y="317487"/>
                </a:lnTo>
                <a:cubicBezTo>
                  <a:pt x="227904" y="321995"/>
                  <a:pt x="222552" y="324249"/>
                  <a:pt x="216354" y="324249"/>
                </a:cubicBezTo>
                <a:cubicBezTo>
                  <a:pt x="210156" y="324249"/>
                  <a:pt x="204804" y="321995"/>
                  <a:pt x="200297" y="317487"/>
                </a:cubicBezTo>
                <a:lnTo>
                  <a:pt x="79161" y="196352"/>
                </a:lnTo>
                <a:cubicBezTo>
                  <a:pt x="74654" y="191845"/>
                  <a:pt x="72400" y="186492"/>
                  <a:pt x="72400" y="180295"/>
                </a:cubicBezTo>
                <a:cubicBezTo>
                  <a:pt x="72400" y="174097"/>
                  <a:pt x="74654" y="168744"/>
                  <a:pt x="79161" y="164237"/>
                </a:cubicBezTo>
                <a:lnTo>
                  <a:pt x="110149" y="133249"/>
                </a:lnTo>
                <a:cubicBezTo>
                  <a:pt x="114657" y="128742"/>
                  <a:pt x="120009" y="126488"/>
                  <a:pt x="126207" y="126488"/>
                </a:cubicBezTo>
                <a:cubicBezTo>
                  <a:pt x="132405" y="126488"/>
                  <a:pt x="137757" y="128742"/>
                  <a:pt x="142264" y="133249"/>
                </a:cubicBezTo>
                <a:lnTo>
                  <a:pt x="216354" y="207339"/>
                </a:lnTo>
                <a:lnTo>
                  <a:pt x="398621" y="25072"/>
                </a:lnTo>
                <a:cubicBezTo>
                  <a:pt x="403128" y="20565"/>
                  <a:pt x="408481" y="18311"/>
                  <a:pt x="414678" y="18311"/>
                </a:cubicBezTo>
                <a:close/>
                <a:moveTo>
                  <a:pt x="81132" y="0"/>
                </a:moveTo>
                <a:lnTo>
                  <a:pt x="315515" y="0"/>
                </a:lnTo>
                <a:cubicBezTo>
                  <a:pt x="327347" y="0"/>
                  <a:pt x="338334" y="2348"/>
                  <a:pt x="348476" y="7043"/>
                </a:cubicBezTo>
                <a:cubicBezTo>
                  <a:pt x="351293" y="8357"/>
                  <a:pt x="352983" y="10517"/>
                  <a:pt x="353546" y="13522"/>
                </a:cubicBezTo>
                <a:cubicBezTo>
                  <a:pt x="354110" y="16715"/>
                  <a:pt x="353264" y="19438"/>
                  <a:pt x="351011" y="21692"/>
                </a:cubicBezTo>
                <a:lnTo>
                  <a:pt x="337207" y="35495"/>
                </a:lnTo>
                <a:cubicBezTo>
                  <a:pt x="335329" y="37373"/>
                  <a:pt x="333169" y="38313"/>
                  <a:pt x="330728" y="38313"/>
                </a:cubicBezTo>
                <a:cubicBezTo>
                  <a:pt x="330164" y="38313"/>
                  <a:pt x="329319" y="38125"/>
                  <a:pt x="328192" y="37749"/>
                </a:cubicBezTo>
                <a:cubicBezTo>
                  <a:pt x="323873" y="36622"/>
                  <a:pt x="319647" y="36059"/>
                  <a:pt x="315515" y="36059"/>
                </a:cubicBezTo>
                <a:lnTo>
                  <a:pt x="81132" y="36059"/>
                </a:lnTo>
                <a:cubicBezTo>
                  <a:pt x="68737" y="36059"/>
                  <a:pt x="58126" y="40472"/>
                  <a:pt x="49299" y="49299"/>
                </a:cubicBezTo>
                <a:cubicBezTo>
                  <a:pt x="40472" y="58126"/>
                  <a:pt x="36058" y="68737"/>
                  <a:pt x="36058" y="81132"/>
                </a:cubicBezTo>
                <a:lnTo>
                  <a:pt x="36058" y="315515"/>
                </a:lnTo>
                <a:cubicBezTo>
                  <a:pt x="36058" y="327911"/>
                  <a:pt x="40472" y="338522"/>
                  <a:pt x="49299" y="347349"/>
                </a:cubicBezTo>
                <a:cubicBezTo>
                  <a:pt x="58126" y="356176"/>
                  <a:pt x="68737" y="360589"/>
                  <a:pt x="81132" y="360589"/>
                </a:cubicBezTo>
                <a:lnTo>
                  <a:pt x="315515" y="360589"/>
                </a:lnTo>
                <a:cubicBezTo>
                  <a:pt x="327911" y="360589"/>
                  <a:pt x="338522" y="356176"/>
                  <a:pt x="347348" y="347349"/>
                </a:cubicBezTo>
                <a:cubicBezTo>
                  <a:pt x="356175" y="338522"/>
                  <a:pt x="360589" y="327911"/>
                  <a:pt x="360589" y="315515"/>
                </a:cubicBezTo>
                <a:lnTo>
                  <a:pt x="360589" y="243961"/>
                </a:lnTo>
                <a:cubicBezTo>
                  <a:pt x="360589" y="241520"/>
                  <a:pt x="361434" y="239454"/>
                  <a:pt x="363124" y="237764"/>
                </a:cubicBezTo>
                <a:lnTo>
                  <a:pt x="381154" y="219734"/>
                </a:lnTo>
                <a:cubicBezTo>
                  <a:pt x="383032" y="217856"/>
                  <a:pt x="385192" y="216917"/>
                  <a:pt x="387633" y="216917"/>
                </a:cubicBezTo>
                <a:cubicBezTo>
                  <a:pt x="388760" y="216917"/>
                  <a:pt x="389887" y="217198"/>
                  <a:pt x="391014" y="217762"/>
                </a:cubicBezTo>
                <a:cubicBezTo>
                  <a:pt x="394770" y="219264"/>
                  <a:pt x="396648" y="221988"/>
                  <a:pt x="396648" y="225932"/>
                </a:cubicBezTo>
                <a:lnTo>
                  <a:pt x="396648" y="315515"/>
                </a:lnTo>
                <a:cubicBezTo>
                  <a:pt x="396648" y="337865"/>
                  <a:pt x="388713" y="356974"/>
                  <a:pt x="372843" y="372844"/>
                </a:cubicBezTo>
                <a:cubicBezTo>
                  <a:pt x="356974" y="388713"/>
                  <a:pt x="337864" y="396648"/>
                  <a:pt x="315515" y="396648"/>
                </a:cubicBezTo>
                <a:lnTo>
                  <a:pt x="81132" y="396648"/>
                </a:lnTo>
                <a:cubicBezTo>
                  <a:pt x="58783" y="396648"/>
                  <a:pt x="39674" y="388713"/>
                  <a:pt x="23804" y="372844"/>
                </a:cubicBezTo>
                <a:cubicBezTo>
                  <a:pt x="7935" y="356974"/>
                  <a:pt x="0" y="337865"/>
                  <a:pt x="0" y="315515"/>
                </a:cubicBezTo>
                <a:lnTo>
                  <a:pt x="0" y="81132"/>
                </a:lnTo>
                <a:cubicBezTo>
                  <a:pt x="0" y="58783"/>
                  <a:pt x="7935" y="39674"/>
                  <a:pt x="23804" y="23804"/>
                </a:cubicBezTo>
                <a:cubicBezTo>
                  <a:pt x="39674" y="7935"/>
                  <a:pt x="58783" y="0"/>
                  <a:pt x="811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09585">
              <a:defRPr/>
            </a:pPr>
            <a:endParaRPr lang="en-US" sz="1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3530189" y="4369050"/>
            <a:ext cx="310449" cy="282604"/>
          </a:xfrm>
          <a:custGeom>
            <a:avLst/>
            <a:gdLst>
              <a:gd name="connsiteX0" fmla="*/ 432708 w 540885"/>
              <a:gd name="connsiteY0" fmla="*/ 356081 h 496091"/>
              <a:gd name="connsiteX1" fmla="*/ 407355 w 540885"/>
              <a:gd name="connsiteY1" fmla="*/ 366786 h 496091"/>
              <a:gd name="connsiteX2" fmla="*/ 396649 w 540885"/>
              <a:gd name="connsiteY2" fmla="*/ 392140 h 496091"/>
              <a:gd name="connsiteX3" fmla="*/ 407213 w 540885"/>
              <a:gd name="connsiteY3" fmla="*/ 417635 h 496091"/>
              <a:gd name="connsiteX4" fmla="*/ 432708 w 540885"/>
              <a:gd name="connsiteY4" fmla="*/ 428199 h 496091"/>
              <a:gd name="connsiteX5" fmla="*/ 458203 w 540885"/>
              <a:gd name="connsiteY5" fmla="*/ 417635 h 496091"/>
              <a:gd name="connsiteX6" fmla="*/ 468767 w 540885"/>
              <a:gd name="connsiteY6" fmla="*/ 392140 h 496091"/>
              <a:gd name="connsiteX7" fmla="*/ 458063 w 540885"/>
              <a:gd name="connsiteY7" fmla="*/ 366786 h 496091"/>
              <a:gd name="connsiteX8" fmla="*/ 432708 w 540885"/>
              <a:gd name="connsiteY8" fmla="*/ 356081 h 496091"/>
              <a:gd name="connsiteX9" fmla="*/ 396649 w 540885"/>
              <a:gd name="connsiteY9" fmla="*/ 288471 h 496091"/>
              <a:gd name="connsiteX10" fmla="*/ 409608 w 540885"/>
              <a:gd name="connsiteY10" fmla="*/ 301570 h 496091"/>
              <a:gd name="connsiteX11" fmla="*/ 424257 w 540885"/>
              <a:gd name="connsiteY11" fmla="*/ 320586 h 496091"/>
              <a:gd name="connsiteX12" fmla="*/ 432708 w 540885"/>
              <a:gd name="connsiteY12" fmla="*/ 320023 h 496091"/>
              <a:gd name="connsiteX13" fmla="*/ 441160 w 540885"/>
              <a:gd name="connsiteY13" fmla="*/ 320586 h 496091"/>
              <a:gd name="connsiteX14" fmla="*/ 467077 w 540885"/>
              <a:gd name="connsiteY14" fmla="*/ 289034 h 496091"/>
              <a:gd name="connsiteX15" fmla="*/ 468767 w 540885"/>
              <a:gd name="connsiteY15" fmla="*/ 288471 h 496091"/>
              <a:gd name="connsiteX16" fmla="*/ 503699 w 540885"/>
              <a:gd name="connsiteY16" fmla="*/ 308190 h 496091"/>
              <a:gd name="connsiteX17" fmla="*/ 504826 w 540885"/>
              <a:gd name="connsiteY17" fmla="*/ 310163 h 496091"/>
              <a:gd name="connsiteX18" fmla="*/ 490459 w 540885"/>
              <a:gd name="connsiteY18" fmla="*/ 349039 h 496091"/>
              <a:gd name="connsiteX19" fmla="*/ 498910 w 540885"/>
              <a:gd name="connsiteY19" fmla="*/ 363688 h 496091"/>
              <a:gd name="connsiteX20" fmla="*/ 540885 w 540885"/>
              <a:gd name="connsiteY20" fmla="*/ 372421 h 496091"/>
              <a:gd name="connsiteX21" fmla="*/ 540885 w 540885"/>
              <a:gd name="connsiteY21" fmla="*/ 411860 h 496091"/>
              <a:gd name="connsiteX22" fmla="*/ 498910 w 540885"/>
              <a:gd name="connsiteY22" fmla="*/ 420593 h 496091"/>
              <a:gd name="connsiteX23" fmla="*/ 490459 w 540885"/>
              <a:gd name="connsiteY23" fmla="*/ 435242 h 496091"/>
              <a:gd name="connsiteX24" fmla="*/ 504826 w 540885"/>
              <a:gd name="connsiteY24" fmla="*/ 474118 h 496091"/>
              <a:gd name="connsiteX25" fmla="*/ 503699 w 540885"/>
              <a:gd name="connsiteY25" fmla="*/ 476090 h 496091"/>
              <a:gd name="connsiteX26" fmla="*/ 468767 w 540885"/>
              <a:gd name="connsiteY26" fmla="*/ 496091 h 496091"/>
              <a:gd name="connsiteX27" fmla="*/ 455809 w 540885"/>
              <a:gd name="connsiteY27" fmla="*/ 482851 h 496091"/>
              <a:gd name="connsiteX28" fmla="*/ 441160 w 540885"/>
              <a:gd name="connsiteY28" fmla="*/ 463695 h 496091"/>
              <a:gd name="connsiteX29" fmla="*/ 432708 w 540885"/>
              <a:gd name="connsiteY29" fmla="*/ 464258 h 496091"/>
              <a:gd name="connsiteX30" fmla="*/ 424257 w 540885"/>
              <a:gd name="connsiteY30" fmla="*/ 463695 h 496091"/>
              <a:gd name="connsiteX31" fmla="*/ 409608 w 540885"/>
              <a:gd name="connsiteY31" fmla="*/ 482851 h 496091"/>
              <a:gd name="connsiteX32" fmla="*/ 396649 w 540885"/>
              <a:gd name="connsiteY32" fmla="*/ 496091 h 496091"/>
              <a:gd name="connsiteX33" fmla="*/ 361717 w 540885"/>
              <a:gd name="connsiteY33" fmla="*/ 476090 h 496091"/>
              <a:gd name="connsiteX34" fmla="*/ 360591 w 540885"/>
              <a:gd name="connsiteY34" fmla="*/ 474118 h 496091"/>
              <a:gd name="connsiteX35" fmla="*/ 374958 w 540885"/>
              <a:gd name="connsiteY35" fmla="*/ 435242 h 496091"/>
              <a:gd name="connsiteX36" fmla="*/ 366507 w 540885"/>
              <a:gd name="connsiteY36" fmla="*/ 420593 h 496091"/>
              <a:gd name="connsiteX37" fmla="*/ 324532 w 540885"/>
              <a:gd name="connsiteY37" fmla="*/ 411860 h 496091"/>
              <a:gd name="connsiteX38" fmla="*/ 324532 w 540885"/>
              <a:gd name="connsiteY38" fmla="*/ 372421 h 496091"/>
              <a:gd name="connsiteX39" fmla="*/ 366507 w 540885"/>
              <a:gd name="connsiteY39" fmla="*/ 363688 h 496091"/>
              <a:gd name="connsiteX40" fmla="*/ 374958 w 540885"/>
              <a:gd name="connsiteY40" fmla="*/ 349039 h 496091"/>
              <a:gd name="connsiteX41" fmla="*/ 360591 w 540885"/>
              <a:gd name="connsiteY41" fmla="*/ 310163 h 496091"/>
              <a:gd name="connsiteX42" fmla="*/ 361717 w 540885"/>
              <a:gd name="connsiteY42" fmla="*/ 308190 h 496091"/>
              <a:gd name="connsiteX43" fmla="*/ 371577 w 540885"/>
              <a:gd name="connsiteY43" fmla="*/ 302557 h 496091"/>
              <a:gd name="connsiteX44" fmla="*/ 388198 w 540885"/>
              <a:gd name="connsiteY44" fmla="*/ 292978 h 496091"/>
              <a:gd name="connsiteX45" fmla="*/ 396649 w 540885"/>
              <a:gd name="connsiteY45" fmla="*/ 288471 h 496091"/>
              <a:gd name="connsiteX46" fmla="*/ 180295 w 540885"/>
              <a:gd name="connsiteY46" fmla="*/ 175788 h 496091"/>
              <a:gd name="connsiteX47" fmla="*/ 129305 w 540885"/>
              <a:gd name="connsiteY47" fmla="*/ 196916 h 496091"/>
              <a:gd name="connsiteX48" fmla="*/ 108177 w 540885"/>
              <a:gd name="connsiteY48" fmla="*/ 247906 h 496091"/>
              <a:gd name="connsiteX49" fmla="*/ 129305 w 540885"/>
              <a:gd name="connsiteY49" fmla="*/ 298895 h 496091"/>
              <a:gd name="connsiteX50" fmla="*/ 180295 w 540885"/>
              <a:gd name="connsiteY50" fmla="*/ 320024 h 496091"/>
              <a:gd name="connsiteX51" fmla="*/ 231285 w 540885"/>
              <a:gd name="connsiteY51" fmla="*/ 298895 h 496091"/>
              <a:gd name="connsiteX52" fmla="*/ 252413 w 540885"/>
              <a:gd name="connsiteY52" fmla="*/ 247906 h 496091"/>
              <a:gd name="connsiteX53" fmla="*/ 231285 w 540885"/>
              <a:gd name="connsiteY53" fmla="*/ 196916 h 496091"/>
              <a:gd name="connsiteX54" fmla="*/ 180295 w 540885"/>
              <a:gd name="connsiteY54" fmla="*/ 175788 h 496091"/>
              <a:gd name="connsiteX55" fmla="*/ 432708 w 540885"/>
              <a:gd name="connsiteY55" fmla="*/ 67611 h 496091"/>
              <a:gd name="connsiteX56" fmla="*/ 407355 w 540885"/>
              <a:gd name="connsiteY56" fmla="*/ 78316 h 496091"/>
              <a:gd name="connsiteX57" fmla="*/ 396649 w 540885"/>
              <a:gd name="connsiteY57" fmla="*/ 103670 h 496091"/>
              <a:gd name="connsiteX58" fmla="*/ 407213 w 540885"/>
              <a:gd name="connsiteY58" fmla="*/ 129165 h 496091"/>
              <a:gd name="connsiteX59" fmla="*/ 432708 w 540885"/>
              <a:gd name="connsiteY59" fmla="*/ 139729 h 496091"/>
              <a:gd name="connsiteX60" fmla="*/ 458203 w 540885"/>
              <a:gd name="connsiteY60" fmla="*/ 129165 h 496091"/>
              <a:gd name="connsiteX61" fmla="*/ 468767 w 540885"/>
              <a:gd name="connsiteY61" fmla="*/ 103670 h 496091"/>
              <a:gd name="connsiteX62" fmla="*/ 458063 w 540885"/>
              <a:gd name="connsiteY62" fmla="*/ 78316 h 496091"/>
              <a:gd name="connsiteX63" fmla="*/ 432708 w 540885"/>
              <a:gd name="connsiteY63" fmla="*/ 67611 h 496091"/>
              <a:gd name="connsiteX64" fmla="*/ 154096 w 540885"/>
              <a:gd name="connsiteY64" fmla="*/ 67611 h 496091"/>
              <a:gd name="connsiteX65" fmla="*/ 206494 w 540885"/>
              <a:gd name="connsiteY65" fmla="*/ 67611 h 496091"/>
              <a:gd name="connsiteX66" fmla="*/ 212128 w 540885"/>
              <a:gd name="connsiteY66" fmla="*/ 69724 h 496091"/>
              <a:gd name="connsiteX67" fmla="*/ 214945 w 540885"/>
              <a:gd name="connsiteY67" fmla="*/ 74654 h 496091"/>
              <a:gd name="connsiteX68" fmla="*/ 221425 w 540885"/>
              <a:gd name="connsiteY68" fmla="*/ 117755 h 496091"/>
              <a:gd name="connsiteX69" fmla="*/ 242553 w 540885"/>
              <a:gd name="connsiteY69" fmla="*/ 126488 h 496091"/>
              <a:gd name="connsiteX70" fmla="*/ 275795 w 540885"/>
              <a:gd name="connsiteY70" fmla="*/ 101416 h 496091"/>
              <a:gd name="connsiteX71" fmla="*/ 281429 w 540885"/>
              <a:gd name="connsiteY71" fmla="*/ 99444 h 496091"/>
              <a:gd name="connsiteX72" fmla="*/ 287345 w 540885"/>
              <a:gd name="connsiteY72" fmla="*/ 101698 h 496091"/>
              <a:gd name="connsiteX73" fmla="*/ 327911 w 540885"/>
              <a:gd name="connsiteY73" fmla="*/ 146772 h 496091"/>
              <a:gd name="connsiteX74" fmla="*/ 325939 w 540885"/>
              <a:gd name="connsiteY74" fmla="*/ 152124 h 496091"/>
              <a:gd name="connsiteX75" fmla="*/ 314108 w 540885"/>
              <a:gd name="connsiteY75" fmla="*/ 167337 h 496091"/>
              <a:gd name="connsiteX76" fmla="*/ 301430 w 540885"/>
              <a:gd name="connsiteY76" fmla="*/ 184239 h 496091"/>
              <a:gd name="connsiteX77" fmla="*/ 311008 w 540885"/>
              <a:gd name="connsiteY77" fmla="*/ 207339 h 496091"/>
              <a:gd name="connsiteX78" fmla="*/ 353828 w 540885"/>
              <a:gd name="connsiteY78" fmla="*/ 213819 h 496091"/>
              <a:gd name="connsiteX79" fmla="*/ 358618 w 540885"/>
              <a:gd name="connsiteY79" fmla="*/ 216777 h 496091"/>
              <a:gd name="connsiteX80" fmla="*/ 360590 w 540885"/>
              <a:gd name="connsiteY80" fmla="*/ 222270 h 496091"/>
              <a:gd name="connsiteX81" fmla="*/ 360590 w 540885"/>
              <a:gd name="connsiteY81" fmla="*/ 274386 h 496091"/>
              <a:gd name="connsiteX82" fmla="*/ 358618 w 540885"/>
              <a:gd name="connsiteY82" fmla="*/ 279880 h 496091"/>
              <a:gd name="connsiteX83" fmla="*/ 354110 w 540885"/>
              <a:gd name="connsiteY83" fmla="*/ 282838 h 496091"/>
              <a:gd name="connsiteX84" fmla="*/ 310445 w 540885"/>
              <a:gd name="connsiteY84" fmla="*/ 289599 h 496091"/>
              <a:gd name="connsiteX85" fmla="*/ 301430 w 540885"/>
              <a:gd name="connsiteY85" fmla="*/ 311009 h 496091"/>
              <a:gd name="connsiteX86" fmla="*/ 326784 w 540885"/>
              <a:gd name="connsiteY86" fmla="*/ 343405 h 496091"/>
              <a:gd name="connsiteX87" fmla="*/ 328756 w 540885"/>
              <a:gd name="connsiteY87" fmla="*/ 349040 h 496091"/>
              <a:gd name="connsiteX88" fmla="*/ 326784 w 540885"/>
              <a:gd name="connsiteY88" fmla="*/ 354392 h 496091"/>
              <a:gd name="connsiteX89" fmla="*/ 303543 w 540885"/>
              <a:gd name="connsiteY89" fmla="*/ 379605 h 496091"/>
              <a:gd name="connsiteX90" fmla="*/ 281429 w 540885"/>
              <a:gd name="connsiteY90" fmla="*/ 396367 h 496091"/>
              <a:gd name="connsiteX91" fmla="*/ 275513 w 540885"/>
              <a:gd name="connsiteY91" fmla="*/ 394395 h 496091"/>
              <a:gd name="connsiteX92" fmla="*/ 243117 w 540885"/>
              <a:gd name="connsiteY92" fmla="*/ 369041 h 496091"/>
              <a:gd name="connsiteX93" fmla="*/ 221425 w 540885"/>
              <a:gd name="connsiteY93" fmla="*/ 377774 h 496091"/>
              <a:gd name="connsiteX94" fmla="*/ 214945 w 540885"/>
              <a:gd name="connsiteY94" fmla="*/ 421439 h 496091"/>
              <a:gd name="connsiteX95" fmla="*/ 206494 w 540885"/>
              <a:gd name="connsiteY95" fmla="*/ 428200 h 496091"/>
              <a:gd name="connsiteX96" fmla="*/ 154096 w 540885"/>
              <a:gd name="connsiteY96" fmla="*/ 428200 h 496091"/>
              <a:gd name="connsiteX97" fmla="*/ 148462 w 540885"/>
              <a:gd name="connsiteY97" fmla="*/ 426087 h 496091"/>
              <a:gd name="connsiteX98" fmla="*/ 145645 w 540885"/>
              <a:gd name="connsiteY98" fmla="*/ 421158 h 496091"/>
              <a:gd name="connsiteX99" fmla="*/ 139165 w 540885"/>
              <a:gd name="connsiteY99" fmla="*/ 378056 h 496091"/>
              <a:gd name="connsiteX100" fmla="*/ 118037 w 540885"/>
              <a:gd name="connsiteY100" fmla="*/ 369323 h 496091"/>
              <a:gd name="connsiteX101" fmla="*/ 84795 w 540885"/>
              <a:gd name="connsiteY101" fmla="*/ 394395 h 496091"/>
              <a:gd name="connsiteX102" fmla="*/ 79161 w 540885"/>
              <a:gd name="connsiteY102" fmla="*/ 396367 h 496091"/>
              <a:gd name="connsiteX103" fmla="*/ 73245 w 540885"/>
              <a:gd name="connsiteY103" fmla="*/ 394113 h 496091"/>
              <a:gd name="connsiteX104" fmla="*/ 32679 w 540885"/>
              <a:gd name="connsiteY104" fmla="*/ 349040 h 496091"/>
              <a:gd name="connsiteX105" fmla="*/ 34651 w 540885"/>
              <a:gd name="connsiteY105" fmla="*/ 343687 h 496091"/>
              <a:gd name="connsiteX106" fmla="*/ 46201 w 540885"/>
              <a:gd name="connsiteY106" fmla="*/ 328756 h 496091"/>
              <a:gd name="connsiteX107" fmla="*/ 59441 w 540885"/>
              <a:gd name="connsiteY107" fmla="*/ 311572 h 496091"/>
              <a:gd name="connsiteX108" fmla="*/ 49581 w 540885"/>
              <a:gd name="connsiteY108" fmla="*/ 288472 h 496091"/>
              <a:gd name="connsiteX109" fmla="*/ 6761 w 540885"/>
              <a:gd name="connsiteY109" fmla="*/ 281711 h 496091"/>
              <a:gd name="connsiteX110" fmla="*/ 1972 w 540885"/>
              <a:gd name="connsiteY110" fmla="*/ 279034 h 496091"/>
              <a:gd name="connsiteX111" fmla="*/ 0 w 540885"/>
              <a:gd name="connsiteY111" fmla="*/ 273541 h 496091"/>
              <a:gd name="connsiteX112" fmla="*/ 0 w 540885"/>
              <a:gd name="connsiteY112" fmla="*/ 221425 h 496091"/>
              <a:gd name="connsiteX113" fmla="*/ 1972 w 540885"/>
              <a:gd name="connsiteY113" fmla="*/ 215932 h 496091"/>
              <a:gd name="connsiteX114" fmla="*/ 6480 w 540885"/>
              <a:gd name="connsiteY114" fmla="*/ 212973 h 496091"/>
              <a:gd name="connsiteX115" fmla="*/ 50145 w 540885"/>
              <a:gd name="connsiteY115" fmla="*/ 206213 h 496091"/>
              <a:gd name="connsiteX116" fmla="*/ 59159 w 540885"/>
              <a:gd name="connsiteY116" fmla="*/ 184802 h 496091"/>
              <a:gd name="connsiteX117" fmla="*/ 33806 w 540885"/>
              <a:gd name="connsiteY117" fmla="*/ 152406 h 496091"/>
              <a:gd name="connsiteX118" fmla="*/ 31834 w 540885"/>
              <a:gd name="connsiteY118" fmla="*/ 146772 h 496091"/>
              <a:gd name="connsiteX119" fmla="*/ 33806 w 540885"/>
              <a:gd name="connsiteY119" fmla="*/ 141137 h 496091"/>
              <a:gd name="connsiteX120" fmla="*/ 56906 w 540885"/>
              <a:gd name="connsiteY120" fmla="*/ 116065 h 496091"/>
              <a:gd name="connsiteX121" fmla="*/ 79161 w 540885"/>
              <a:gd name="connsiteY121" fmla="*/ 99444 h 496091"/>
              <a:gd name="connsiteX122" fmla="*/ 85077 w 540885"/>
              <a:gd name="connsiteY122" fmla="*/ 101416 h 496091"/>
              <a:gd name="connsiteX123" fmla="*/ 117474 w 540885"/>
              <a:gd name="connsiteY123" fmla="*/ 126770 h 496091"/>
              <a:gd name="connsiteX124" fmla="*/ 139165 w 540885"/>
              <a:gd name="connsiteY124" fmla="*/ 117755 h 496091"/>
              <a:gd name="connsiteX125" fmla="*/ 145645 w 540885"/>
              <a:gd name="connsiteY125" fmla="*/ 74372 h 496091"/>
              <a:gd name="connsiteX126" fmla="*/ 154096 w 540885"/>
              <a:gd name="connsiteY126" fmla="*/ 67611 h 496091"/>
              <a:gd name="connsiteX127" fmla="*/ 396649 w 540885"/>
              <a:gd name="connsiteY127" fmla="*/ 0 h 496091"/>
              <a:gd name="connsiteX128" fmla="*/ 409608 w 540885"/>
              <a:gd name="connsiteY128" fmla="*/ 13100 h 496091"/>
              <a:gd name="connsiteX129" fmla="*/ 424257 w 540885"/>
              <a:gd name="connsiteY129" fmla="*/ 32116 h 496091"/>
              <a:gd name="connsiteX130" fmla="*/ 432708 w 540885"/>
              <a:gd name="connsiteY130" fmla="*/ 31552 h 496091"/>
              <a:gd name="connsiteX131" fmla="*/ 441160 w 540885"/>
              <a:gd name="connsiteY131" fmla="*/ 32116 h 496091"/>
              <a:gd name="connsiteX132" fmla="*/ 467077 w 540885"/>
              <a:gd name="connsiteY132" fmla="*/ 564 h 496091"/>
              <a:gd name="connsiteX133" fmla="*/ 468767 w 540885"/>
              <a:gd name="connsiteY133" fmla="*/ 0 h 496091"/>
              <a:gd name="connsiteX134" fmla="*/ 503699 w 540885"/>
              <a:gd name="connsiteY134" fmla="*/ 19720 h 496091"/>
              <a:gd name="connsiteX135" fmla="*/ 504826 w 540885"/>
              <a:gd name="connsiteY135" fmla="*/ 21692 h 496091"/>
              <a:gd name="connsiteX136" fmla="*/ 490459 w 540885"/>
              <a:gd name="connsiteY136" fmla="*/ 60568 h 496091"/>
              <a:gd name="connsiteX137" fmla="*/ 498910 w 540885"/>
              <a:gd name="connsiteY137" fmla="*/ 75217 h 496091"/>
              <a:gd name="connsiteX138" fmla="*/ 540885 w 540885"/>
              <a:gd name="connsiteY138" fmla="*/ 83950 h 496091"/>
              <a:gd name="connsiteX139" fmla="*/ 540885 w 540885"/>
              <a:gd name="connsiteY139" fmla="*/ 123390 h 496091"/>
              <a:gd name="connsiteX140" fmla="*/ 498910 w 540885"/>
              <a:gd name="connsiteY140" fmla="*/ 132123 h 496091"/>
              <a:gd name="connsiteX141" fmla="*/ 490459 w 540885"/>
              <a:gd name="connsiteY141" fmla="*/ 146772 h 496091"/>
              <a:gd name="connsiteX142" fmla="*/ 504826 w 540885"/>
              <a:gd name="connsiteY142" fmla="*/ 185648 h 496091"/>
              <a:gd name="connsiteX143" fmla="*/ 503699 w 540885"/>
              <a:gd name="connsiteY143" fmla="*/ 187619 h 496091"/>
              <a:gd name="connsiteX144" fmla="*/ 468767 w 540885"/>
              <a:gd name="connsiteY144" fmla="*/ 207621 h 496091"/>
              <a:gd name="connsiteX145" fmla="*/ 455809 w 540885"/>
              <a:gd name="connsiteY145" fmla="*/ 194381 h 496091"/>
              <a:gd name="connsiteX146" fmla="*/ 441160 w 540885"/>
              <a:gd name="connsiteY146" fmla="*/ 175224 h 496091"/>
              <a:gd name="connsiteX147" fmla="*/ 432708 w 540885"/>
              <a:gd name="connsiteY147" fmla="*/ 175788 h 496091"/>
              <a:gd name="connsiteX148" fmla="*/ 424257 w 540885"/>
              <a:gd name="connsiteY148" fmla="*/ 175224 h 496091"/>
              <a:gd name="connsiteX149" fmla="*/ 409608 w 540885"/>
              <a:gd name="connsiteY149" fmla="*/ 194381 h 496091"/>
              <a:gd name="connsiteX150" fmla="*/ 396649 w 540885"/>
              <a:gd name="connsiteY150" fmla="*/ 207621 h 496091"/>
              <a:gd name="connsiteX151" fmla="*/ 361717 w 540885"/>
              <a:gd name="connsiteY151" fmla="*/ 187619 h 496091"/>
              <a:gd name="connsiteX152" fmla="*/ 360591 w 540885"/>
              <a:gd name="connsiteY152" fmla="*/ 185648 h 496091"/>
              <a:gd name="connsiteX153" fmla="*/ 374958 w 540885"/>
              <a:gd name="connsiteY153" fmla="*/ 146772 h 496091"/>
              <a:gd name="connsiteX154" fmla="*/ 366507 w 540885"/>
              <a:gd name="connsiteY154" fmla="*/ 132123 h 496091"/>
              <a:gd name="connsiteX155" fmla="*/ 324532 w 540885"/>
              <a:gd name="connsiteY155" fmla="*/ 123390 h 496091"/>
              <a:gd name="connsiteX156" fmla="*/ 324532 w 540885"/>
              <a:gd name="connsiteY156" fmla="*/ 83950 h 496091"/>
              <a:gd name="connsiteX157" fmla="*/ 366507 w 540885"/>
              <a:gd name="connsiteY157" fmla="*/ 75217 h 496091"/>
              <a:gd name="connsiteX158" fmla="*/ 374958 w 540885"/>
              <a:gd name="connsiteY158" fmla="*/ 60568 h 496091"/>
              <a:gd name="connsiteX159" fmla="*/ 360591 w 540885"/>
              <a:gd name="connsiteY159" fmla="*/ 21692 h 496091"/>
              <a:gd name="connsiteX160" fmla="*/ 361717 w 540885"/>
              <a:gd name="connsiteY160" fmla="*/ 19720 h 496091"/>
              <a:gd name="connsiteX161" fmla="*/ 371577 w 540885"/>
              <a:gd name="connsiteY161" fmla="*/ 14086 h 496091"/>
              <a:gd name="connsiteX162" fmla="*/ 388198 w 540885"/>
              <a:gd name="connsiteY162" fmla="*/ 4508 h 496091"/>
              <a:gd name="connsiteX163" fmla="*/ 396649 w 540885"/>
              <a:gd name="connsiteY163" fmla="*/ 0 h 49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540885" h="496091">
                <a:moveTo>
                  <a:pt x="432708" y="356081"/>
                </a:moveTo>
                <a:cubicBezTo>
                  <a:pt x="422942" y="356081"/>
                  <a:pt x="414491" y="359650"/>
                  <a:pt x="407355" y="366786"/>
                </a:cubicBezTo>
                <a:cubicBezTo>
                  <a:pt x="400218" y="373923"/>
                  <a:pt x="396649" y="382375"/>
                  <a:pt x="396649" y="392140"/>
                </a:cubicBezTo>
                <a:cubicBezTo>
                  <a:pt x="396649" y="402094"/>
                  <a:pt x="400171" y="410592"/>
                  <a:pt x="407213" y="417635"/>
                </a:cubicBezTo>
                <a:cubicBezTo>
                  <a:pt x="414257" y="424678"/>
                  <a:pt x="422754" y="428199"/>
                  <a:pt x="432708" y="428199"/>
                </a:cubicBezTo>
                <a:cubicBezTo>
                  <a:pt x="442662" y="428199"/>
                  <a:pt x="451161" y="424678"/>
                  <a:pt x="458203" y="417635"/>
                </a:cubicBezTo>
                <a:cubicBezTo>
                  <a:pt x="465246" y="410592"/>
                  <a:pt x="468767" y="402094"/>
                  <a:pt x="468767" y="392140"/>
                </a:cubicBezTo>
                <a:cubicBezTo>
                  <a:pt x="468767" y="382375"/>
                  <a:pt x="465199" y="373923"/>
                  <a:pt x="458063" y="366786"/>
                </a:cubicBezTo>
                <a:cubicBezTo>
                  <a:pt x="450925" y="359650"/>
                  <a:pt x="442474" y="356081"/>
                  <a:pt x="432708" y="356081"/>
                </a:cubicBezTo>
                <a:close/>
                <a:moveTo>
                  <a:pt x="396649" y="288471"/>
                </a:moveTo>
                <a:cubicBezTo>
                  <a:pt x="398152" y="288471"/>
                  <a:pt x="402471" y="292838"/>
                  <a:pt x="409608" y="301570"/>
                </a:cubicBezTo>
                <a:cubicBezTo>
                  <a:pt x="416744" y="310303"/>
                  <a:pt x="421628" y="316642"/>
                  <a:pt x="424257" y="320586"/>
                </a:cubicBezTo>
                <a:cubicBezTo>
                  <a:pt x="428013" y="320210"/>
                  <a:pt x="430830" y="320023"/>
                  <a:pt x="432708" y="320023"/>
                </a:cubicBezTo>
                <a:cubicBezTo>
                  <a:pt x="434586" y="320023"/>
                  <a:pt x="437403" y="320210"/>
                  <a:pt x="441160" y="320586"/>
                </a:cubicBezTo>
                <a:cubicBezTo>
                  <a:pt x="450738" y="307251"/>
                  <a:pt x="459377" y="296734"/>
                  <a:pt x="467077" y="289034"/>
                </a:cubicBezTo>
                <a:lnTo>
                  <a:pt x="468767" y="288471"/>
                </a:lnTo>
                <a:cubicBezTo>
                  <a:pt x="469518" y="288471"/>
                  <a:pt x="481162" y="295044"/>
                  <a:pt x="503699" y="308190"/>
                </a:cubicBezTo>
                <a:cubicBezTo>
                  <a:pt x="504450" y="308754"/>
                  <a:pt x="504826" y="309412"/>
                  <a:pt x="504826" y="310163"/>
                </a:cubicBezTo>
                <a:cubicBezTo>
                  <a:pt x="504826" y="314858"/>
                  <a:pt x="500037" y="327816"/>
                  <a:pt x="490459" y="349039"/>
                </a:cubicBezTo>
                <a:cubicBezTo>
                  <a:pt x="493651" y="353358"/>
                  <a:pt x="496468" y="358241"/>
                  <a:pt x="498910" y="363688"/>
                </a:cubicBezTo>
                <a:cubicBezTo>
                  <a:pt x="526893" y="366505"/>
                  <a:pt x="540885" y="369416"/>
                  <a:pt x="540885" y="372421"/>
                </a:cubicBezTo>
                <a:lnTo>
                  <a:pt x="540885" y="411860"/>
                </a:lnTo>
                <a:cubicBezTo>
                  <a:pt x="540885" y="414865"/>
                  <a:pt x="526893" y="417776"/>
                  <a:pt x="498910" y="420593"/>
                </a:cubicBezTo>
                <a:cubicBezTo>
                  <a:pt x="496657" y="425664"/>
                  <a:pt x="493839" y="430547"/>
                  <a:pt x="490459" y="435242"/>
                </a:cubicBezTo>
                <a:cubicBezTo>
                  <a:pt x="500037" y="456464"/>
                  <a:pt x="504826" y="469423"/>
                  <a:pt x="504826" y="474118"/>
                </a:cubicBezTo>
                <a:cubicBezTo>
                  <a:pt x="504826" y="474869"/>
                  <a:pt x="504450" y="475527"/>
                  <a:pt x="503699" y="476090"/>
                </a:cubicBezTo>
                <a:cubicBezTo>
                  <a:pt x="480787" y="489424"/>
                  <a:pt x="469143" y="496091"/>
                  <a:pt x="468767" y="496091"/>
                </a:cubicBezTo>
                <a:cubicBezTo>
                  <a:pt x="467265" y="496091"/>
                  <a:pt x="462945" y="491678"/>
                  <a:pt x="455809" y="482851"/>
                </a:cubicBezTo>
                <a:cubicBezTo>
                  <a:pt x="448672" y="474024"/>
                  <a:pt x="443788" y="467639"/>
                  <a:pt x="441160" y="463695"/>
                </a:cubicBezTo>
                <a:cubicBezTo>
                  <a:pt x="437403" y="464070"/>
                  <a:pt x="434586" y="464258"/>
                  <a:pt x="432708" y="464258"/>
                </a:cubicBezTo>
                <a:cubicBezTo>
                  <a:pt x="430830" y="464258"/>
                  <a:pt x="428013" y="464070"/>
                  <a:pt x="424257" y="463695"/>
                </a:cubicBezTo>
                <a:cubicBezTo>
                  <a:pt x="421628" y="467639"/>
                  <a:pt x="416744" y="474024"/>
                  <a:pt x="409608" y="482851"/>
                </a:cubicBezTo>
                <a:cubicBezTo>
                  <a:pt x="402471" y="491678"/>
                  <a:pt x="398152" y="496091"/>
                  <a:pt x="396649" y="496091"/>
                </a:cubicBezTo>
                <a:cubicBezTo>
                  <a:pt x="396274" y="496091"/>
                  <a:pt x="384629" y="489424"/>
                  <a:pt x="361717" y="476090"/>
                </a:cubicBezTo>
                <a:cubicBezTo>
                  <a:pt x="360966" y="475527"/>
                  <a:pt x="360591" y="474869"/>
                  <a:pt x="360591" y="474118"/>
                </a:cubicBezTo>
                <a:cubicBezTo>
                  <a:pt x="360591" y="469423"/>
                  <a:pt x="365380" y="456464"/>
                  <a:pt x="374958" y="435242"/>
                </a:cubicBezTo>
                <a:cubicBezTo>
                  <a:pt x="371577" y="430547"/>
                  <a:pt x="368760" y="425664"/>
                  <a:pt x="366507" y="420593"/>
                </a:cubicBezTo>
                <a:cubicBezTo>
                  <a:pt x="338523" y="417776"/>
                  <a:pt x="324532" y="414865"/>
                  <a:pt x="324532" y="411860"/>
                </a:cubicBezTo>
                <a:lnTo>
                  <a:pt x="324532" y="372421"/>
                </a:lnTo>
                <a:cubicBezTo>
                  <a:pt x="324532" y="369416"/>
                  <a:pt x="338523" y="366505"/>
                  <a:pt x="366507" y="363688"/>
                </a:cubicBezTo>
                <a:cubicBezTo>
                  <a:pt x="368948" y="358241"/>
                  <a:pt x="371765" y="353358"/>
                  <a:pt x="374958" y="349039"/>
                </a:cubicBezTo>
                <a:cubicBezTo>
                  <a:pt x="365380" y="327816"/>
                  <a:pt x="360591" y="314858"/>
                  <a:pt x="360591" y="310163"/>
                </a:cubicBezTo>
                <a:cubicBezTo>
                  <a:pt x="360591" y="309412"/>
                  <a:pt x="360966" y="308754"/>
                  <a:pt x="361717" y="308190"/>
                </a:cubicBezTo>
                <a:cubicBezTo>
                  <a:pt x="362468" y="307815"/>
                  <a:pt x="365755" y="305937"/>
                  <a:pt x="371577" y="302557"/>
                </a:cubicBezTo>
                <a:cubicBezTo>
                  <a:pt x="377399" y="299176"/>
                  <a:pt x="382939" y="295983"/>
                  <a:pt x="388198" y="292978"/>
                </a:cubicBezTo>
                <a:cubicBezTo>
                  <a:pt x="393457" y="289974"/>
                  <a:pt x="396274" y="288471"/>
                  <a:pt x="396649" y="288471"/>
                </a:cubicBezTo>
                <a:close/>
                <a:moveTo>
                  <a:pt x="180295" y="175788"/>
                </a:moveTo>
                <a:cubicBezTo>
                  <a:pt x="160387" y="175788"/>
                  <a:pt x="143391" y="182830"/>
                  <a:pt x="129305" y="196916"/>
                </a:cubicBezTo>
                <a:cubicBezTo>
                  <a:pt x="115220" y="211002"/>
                  <a:pt x="108177" y="227998"/>
                  <a:pt x="108177" y="247906"/>
                </a:cubicBezTo>
                <a:cubicBezTo>
                  <a:pt x="108177" y="267813"/>
                  <a:pt x="115220" y="284810"/>
                  <a:pt x="129305" y="298895"/>
                </a:cubicBezTo>
                <a:cubicBezTo>
                  <a:pt x="143391" y="312981"/>
                  <a:pt x="160387" y="320024"/>
                  <a:pt x="180295" y="320024"/>
                </a:cubicBezTo>
                <a:cubicBezTo>
                  <a:pt x="200202" y="320024"/>
                  <a:pt x="217199" y="312981"/>
                  <a:pt x="231285" y="298895"/>
                </a:cubicBezTo>
                <a:cubicBezTo>
                  <a:pt x="245370" y="284810"/>
                  <a:pt x="252413" y="267813"/>
                  <a:pt x="252413" y="247906"/>
                </a:cubicBezTo>
                <a:cubicBezTo>
                  <a:pt x="252413" y="227998"/>
                  <a:pt x="245370" y="211002"/>
                  <a:pt x="231285" y="196916"/>
                </a:cubicBezTo>
                <a:cubicBezTo>
                  <a:pt x="217199" y="182830"/>
                  <a:pt x="200202" y="175788"/>
                  <a:pt x="180295" y="175788"/>
                </a:cubicBezTo>
                <a:close/>
                <a:moveTo>
                  <a:pt x="432708" y="67611"/>
                </a:moveTo>
                <a:cubicBezTo>
                  <a:pt x="422942" y="67611"/>
                  <a:pt x="414491" y="71179"/>
                  <a:pt x="407355" y="78316"/>
                </a:cubicBezTo>
                <a:cubicBezTo>
                  <a:pt x="400218" y="85453"/>
                  <a:pt x="396649" y="93904"/>
                  <a:pt x="396649" y="103670"/>
                </a:cubicBezTo>
                <a:cubicBezTo>
                  <a:pt x="396649" y="113624"/>
                  <a:pt x="400171" y="122122"/>
                  <a:pt x="407213" y="129165"/>
                </a:cubicBezTo>
                <a:cubicBezTo>
                  <a:pt x="414257" y="136207"/>
                  <a:pt x="422754" y="139729"/>
                  <a:pt x="432708" y="139729"/>
                </a:cubicBezTo>
                <a:cubicBezTo>
                  <a:pt x="442662" y="139729"/>
                  <a:pt x="451161" y="136207"/>
                  <a:pt x="458203" y="129165"/>
                </a:cubicBezTo>
                <a:cubicBezTo>
                  <a:pt x="465246" y="122122"/>
                  <a:pt x="468767" y="113624"/>
                  <a:pt x="468767" y="103670"/>
                </a:cubicBezTo>
                <a:cubicBezTo>
                  <a:pt x="468767" y="93904"/>
                  <a:pt x="465199" y="85453"/>
                  <a:pt x="458063" y="78316"/>
                </a:cubicBezTo>
                <a:cubicBezTo>
                  <a:pt x="450925" y="71179"/>
                  <a:pt x="442474" y="67611"/>
                  <a:pt x="432708" y="67611"/>
                </a:cubicBezTo>
                <a:close/>
                <a:moveTo>
                  <a:pt x="154096" y="67611"/>
                </a:moveTo>
                <a:lnTo>
                  <a:pt x="206494" y="67611"/>
                </a:lnTo>
                <a:cubicBezTo>
                  <a:pt x="208559" y="67611"/>
                  <a:pt x="210438" y="68315"/>
                  <a:pt x="212128" y="69724"/>
                </a:cubicBezTo>
                <a:cubicBezTo>
                  <a:pt x="213818" y="71132"/>
                  <a:pt x="214757" y="72775"/>
                  <a:pt x="214945" y="74654"/>
                </a:cubicBezTo>
                <a:lnTo>
                  <a:pt x="221425" y="117755"/>
                </a:lnTo>
                <a:cubicBezTo>
                  <a:pt x="227810" y="119633"/>
                  <a:pt x="234853" y="122545"/>
                  <a:pt x="242553" y="126488"/>
                </a:cubicBezTo>
                <a:lnTo>
                  <a:pt x="275795" y="101416"/>
                </a:lnTo>
                <a:cubicBezTo>
                  <a:pt x="277297" y="100102"/>
                  <a:pt x="279175" y="99444"/>
                  <a:pt x="281429" y="99444"/>
                </a:cubicBezTo>
                <a:cubicBezTo>
                  <a:pt x="283494" y="99444"/>
                  <a:pt x="285466" y="100195"/>
                  <a:pt x="287345" y="101698"/>
                </a:cubicBezTo>
                <a:cubicBezTo>
                  <a:pt x="314389" y="126676"/>
                  <a:pt x="327911" y="141701"/>
                  <a:pt x="327911" y="146772"/>
                </a:cubicBezTo>
                <a:cubicBezTo>
                  <a:pt x="327911" y="148462"/>
                  <a:pt x="327254" y="150246"/>
                  <a:pt x="325939" y="152124"/>
                </a:cubicBezTo>
                <a:cubicBezTo>
                  <a:pt x="323685" y="155129"/>
                  <a:pt x="319742" y="160200"/>
                  <a:pt x="314108" y="167337"/>
                </a:cubicBezTo>
                <a:cubicBezTo>
                  <a:pt x="308473" y="174473"/>
                  <a:pt x="304248" y="180107"/>
                  <a:pt x="301430" y="184239"/>
                </a:cubicBezTo>
                <a:cubicBezTo>
                  <a:pt x="305749" y="193254"/>
                  <a:pt x="308942" y="200954"/>
                  <a:pt x="311008" y="207339"/>
                </a:cubicBezTo>
                <a:lnTo>
                  <a:pt x="353828" y="213819"/>
                </a:lnTo>
                <a:cubicBezTo>
                  <a:pt x="355706" y="214194"/>
                  <a:pt x="357303" y="215180"/>
                  <a:pt x="358618" y="216777"/>
                </a:cubicBezTo>
                <a:cubicBezTo>
                  <a:pt x="359932" y="218373"/>
                  <a:pt x="360590" y="220204"/>
                  <a:pt x="360590" y="222270"/>
                </a:cubicBezTo>
                <a:lnTo>
                  <a:pt x="360590" y="274386"/>
                </a:lnTo>
                <a:cubicBezTo>
                  <a:pt x="360590" y="276265"/>
                  <a:pt x="359932" y="278095"/>
                  <a:pt x="358618" y="279880"/>
                </a:cubicBezTo>
                <a:cubicBezTo>
                  <a:pt x="357303" y="281664"/>
                  <a:pt x="355800" y="282650"/>
                  <a:pt x="354110" y="282838"/>
                </a:cubicBezTo>
                <a:lnTo>
                  <a:pt x="310445" y="289599"/>
                </a:lnTo>
                <a:cubicBezTo>
                  <a:pt x="308379" y="296172"/>
                  <a:pt x="305374" y="303309"/>
                  <a:pt x="301430" y="311009"/>
                </a:cubicBezTo>
                <a:cubicBezTo>
                  <a:pt x="307816" y="320024"/>
                  <a:pt x="316267" y="330822"/>
                  <a:pt x="326784" y="343405"/>
                </a:cubicBezTo>
                <a:cubicBezTo>
                  <a:pt x="328099" y="345283"/>
                  <a:pt x="328756" y="347161"/>
                  <a:pt x="328756" y="349040"/>
                </a:cubicBezTo>
                <a:cubicBezTo>
                  <a:pt x="328756" y="351293"/>
                  <a:pt x="328099" y="353077"/>
                  <a:pt x="326784" y="354392"/>
                </a:cubicBezTo>
                <a:cubicBezTo>
                  <a:pt x="322465" y="360026"/>
                  <a:pt x="314717" y="368431"/>
                  <a:pt x="303543" y="379605"/>
                </a:cubicBezTo>
                <a:cubicBezTo>
                  <a:pt x="292368" y="390780"/>
                  <a:pt x="284997" y="396367"/>
                  <a:pt x="281429" y="396367"/>
                </a:cubicBezTo>
                <a:cubicBezTo>
                  <a:pt x="279363" y="396367"/>
                  <a:pt x="277391" y="395710"/>
                  <a:pt x="275513" y="394395"/>
                </a:cubicBezTo>
                <a:lnTo>
                  <a:pt x="243117" y="369041"/>
                </a:lnTo>
                <a:cubicBezTo>
                  <a:pt x="236167" y="372609"/>
                  <a:pt x="228937" y="375520"/>
                  <a:pt x="221425" y="377774"/>
                </a:cubicBezTo>
                <a:cubicBezTo>
                  <a:pt x="219359" y="398057"/>
                  <a:pt x="217199" y="412612"/>
                  <a:pt x="214945" y="421439"/>
                </a:cubicBezTo>
                <a:cubicBezTo>
                  <a:pt x="213630" y="425947"/>
                  <a:pt x="210813" y="428200"/>
                  <a:pt x="206494" y="428200"/>
                </a:cubicBezTo>
                <a:lnTo>
                  <a:pt x="154096" y="428200"/>
                </a:lnTo>
                <a:cubicBezTo>
                  <a:pt x="152030" y="428200"/>
                  <a:pt x="150152" y="427496"/>
                  <a:pt x="148462" y="426087"/>
                </a:cubicBezTo>
                <a:cubicBezTo>
                  <a:pt x="146771" y="424679"/>
                  <a:pt x="145832" y="423035"/>
                  <a:pt x="145645" y="421158"/>
                </a:cubicBezTo>
                <a:lnTo>
                  <a:pt x="139165" y="378056"/>
                </a:lnTo>
                <a:cubicBezTo>
                  <a:pt x="132779" y="376178"/>
                  <a:pt x="125737" y="373267"/>
                  <a:pt x="118037" y="369323"/>
                </a:cubicBezTo>
                <a:lnTo>
                  <a:pt x="84795" y="394395"/>
                </a:lnTo>
                <a:cubicBezTo>
                  <a:pt x="83480" y="395710"/>
                  <a:pt x="81602" y="396367"/>
                  <a:pt x="79161" y="396367"/>
                </a:cubicBezTo>
                <a:cubicBezTo>
                  <a:pt x="77095" y="396367"/>
                  <a:pt x="75123" y="395616"/>
                  <a:pt x="73245" y="394113"/>
                </a:cubicBezTo>
                <a:cubicBezTo>
                  <a:pt x="46201" y="369135"/>
                  <a:pt x="32679" y="354110"/>
                  <a:pt x="32679" y="349040"/>
                </a:cubicBezTo>
                <a:cubicBezTo>
                  <a:pt x="32679" y="347349"/>
                  <a:pt x="33336" y="345565"/>
                  <a:pt x="34651" y="343687"/>
                </a:cubicBezTo>
                <a:cubicBezTo>
                  <a:pt x="36529" y="341058"/>
                  <a:pt x="40378" y="336081"/>
                  <a:pt x="46201" y="328756"/>
                </a:cubicBezTo>
                <a:cubicBezTo>
                  <a:pt x="52022" y="321432"/>
                  <a:pt x="56436" y="315704"/>
                  <a:pt x="59441" y="311572"/>
                </a:cubicBezTo>
                <a:cubicBezTo>
                  <a:pt x="55122" y="303309"/>
                  <a:pt x="51835" y="295608"/>
                  <a:pt x="49581" y="288472"/>
                </a:cubicBezTo>
                <a:lnTo>
                  <a:pt x="6761" y="281711"/>
                </a:lnTo>
                <a:cubicBezTo>
                  <a:pt x="4883" y="281523"/>
                  <a:pt x="3286" y="280631"/>
                  <a:pt x="1972" y="279034"/>
                </a:cubicBezTo>
                <a:cubicBezTo>
                  <a:pt x="657" y="277438"/>
                  <a:pt x="0" y="275607"/>
                  <a:pt x="0" y="273541"/>
                </a:cubicBezTo>
                <a:lnTo>
                  <a:pt x="0" y="221425"/>
                </a:lnTo>
                <a:cubicBezTo>
                  <a:pt x="0" y="219547"/>
                  <a:pt x="657" y="217715"/>
                  <a:pt x="1972" y="215932"/>
                </a:cubicBezTo>
                <a:cubicBezTo>
                  <a:pt x="3286" y="214147"/>
                  <a:pt x="4789" y="213161"/>
                  <a:pt x="6480" y="212973"/>
                </a:cubicBezTo>
                <a:lnTo>
                  <a:pt x="50145" y="206213"/>
                </a:lnTo>
                <a:cubicBezTo>
                  <a:pt x="52210" y="199639"/>
                  <a:pt x="55215" y="192503"/>
                  <a:pt x="59159" y="184802"/>
                </a:cubicBezTo>
                <a:cubicBezTo>
                  <a:pt x="52774" y="175788"/>
                  <a:pt x="44322" y="164989"/>
                  <a:pt x="33806" y="152406"/>
                </a:cubicBezTo>
                <a:cubicBezTo>
                  <a:pt x="32490" y="150340"/>
                  <a:pt x="31834" y="148462"/>
                  <a:pt x="31834" y="146772"/>
                </a:cubicBezTo>
                <a:cubicBezTo>
                  <a:pt x="31834" y="144518"/>
                  <a:pt x="32490" y="142640"/>
                  <a:pt x="33806" y="141137"/>
                </a:cubicBezTo>
                <a:cubicBezTo>
                  <a:pt x="37937" y="135503"/>
                  <a:pt x="45637" y="127146"/>
                  <a:pt x="56906" y="116065"/>
                </a:cubicBezTo>
                <a:cubicBezTo>
                  <a:pt x="68174" y="104984"/>
                  <a:pt x="75592" y="99444"/>
                  <a:pt x="79161" y="99444"/>
                </a:cubicBezTo>
                <a:cubicBezTo>
                  <a:pt x="81226" y="99444"/>
                  <a:pt x="83198" y="100102"/>
                  <a:pt x="85077" y="101416"/>
                </a:cubicBezTo>
                <a:lnTo>
                  <a:pt x="117474" y="126770"/>
                </a:lnTo>
                <a:cubicBezTo>
                  <a:pt x="123859" y="123390"/>
                  <a:pt x="131089" y="120385"/>
                  <a:pt x="139165" y="117755"/>
                </a:cubicBezTo>
                <a:cubicBezTo>
                  <a:pt x="141231" y="97472"/>
                  <a:pt x="143391" y="83011"/>
                  <a:pt x="145645" y="74372"/>
                </a:cubicBezTo>
                <a:cubicBezTo>
                  <a:pt x="146959" y="69865"/>
                  <a:pt x="149776" y="67611"/>
                  <a:pt x="154096" y="67611"/>
                </a:cubicBezTo>
                <a:close/>
                <a:moveTo>
                  <a:pt x="396649" y="0"/>
                </a:moveTo>
                <a:cubicBezTo>
                  <a:pt x="398152" y="0"/>
                  <a:pt x="402471" y="4367"/>
                  <a:pt x="409608" y="13100"/>
                </a:cubicBezTo>
                <a:cubicBezTo>
                  <a:pt x="416744" y="21833"/>
                  <a:pt x="421628" y="28171"/>
                  <a:pt x="424257" y="32116"/>
                </a:cubicBezTo>
                <a:cubicBezTo>
                  <a:pt x="428013" y="31740"/>
                  <a:pt x="430830" y="31552"/>
                  <a:pt x="432708" y="31552"/>
                </a:cubicBezTo>
                <a:cubicBezTo>
                  <a:pt x="434586" y="31552"/>
                  <a:pt x="437403" y="31740"/>
                  <a:pt x="441160" y="32116"/>
                </a:cubicBezTo>
                <a:cubicBezTo>
                  <a:pt x="450738" y="18781"/>
                  <a:pt x="459377" y="8264"/>
                  <a:pt x="467077" y="564"/>
                </a:cubicBezTo>
                <a:lnTo>
                  <a:pt x="468767" y="0"/>
                </a:lnTo>
                <a:cubicBezTo>
                  <a:pt x="469518" y="0"/>
                  <a:pt x="481162" y="6574"/>
                  <a:pt x="503699" y="19720"/>
                </a:cubicBezTo>
                <a:cubicBezTo>
                  <a:pt x="504450" y="20284"/>
                  <a:pt x="504826" y="20941"/>
                  <a:pt x="504826" y="21692"/>
                </a:cubicBezTo>
                <a:cubicBezTo>
                  <a:pt x="504826" y="26387"/>
                  <a:pt x="500037" y="39346"/>
                  <a:pt x="490459" y="60568"/>
                </a:cubicBezTo>
                <a:cubicBezTo>
                  <a:pt x="493651" y="64888"/>
                  <a:pt x="496468" y="69771"/>
                  <a:pt x="498910" y="75217"/>
                </a:cubicBezTo>
                <a:cubicBezTo>
                  <a:pt x="526893" y="78034"/>
                  <a:pt x="540885" y="80945"/>
                  <a:pt x="540885" y="83950"/>
                </a:cubicBezTo>
                <a:lnTo>
                  <a:pt x="540885" y="123390"/>
                </a:lnTo>
                <a:cubicBezTo>
                  <a:pt x="540885" y="126395"/>
                  <a:pt x="526893" y="129305"/>
                  <a:pt x="498910" y="132123"/>
                </a:cubicBezTo>
                <a:cubicBezTo>
                  <a:pt x="496657" y="137194"/>
                  <a:pt x="493839" y="142076"/>
                  <a:pt x="490459" y="146772"/>
                </a:cubicBezTo>
                <a:cubicBezTo>
                  <a:pt x="500037" y="167994"/>
                  <a:pt x="504826" y="180952"/>
                  <a:pt x="504826" y="185648"/>
                </a:cubicBezTo>
                <a:cubicBezTo>
                  <a:pt x="504826" y="186399"/>
                  <a:pt x="504450" y="187056"/>
                  <a:pt x="503699" y="187619"/>
                </a:cubicBezTo>
                <a:cubicBezTo>
                  <a:pt x="480787" y="200954"/>
                  <a:pt x="469143" y="207621"/>
                  <a:pt x="468767" y="207621"/>
                </a:cubicBezTo>
                <a:cubicBezTo>
                  <a:pt x="467265" y="207621"/>
                  <a:pt x="462945" y="203207"/>
                  <a:pt x="455809" y="194381"/>
                </a:cubicBezTo>
                <a:cubicBezTo>
                  <a:pt x="448672" y="185554"/>
                  <a:pt x="443788" y="179168"/>
                  <a:pt x="441160" y="175224"/>
                </a:cubicBezTo>
                <a:cubicBezTo>
                  <a:pt x="437403" y="175600"/>
                  <a:pt x="434586" y="175788"/>
                  <a:pt x="432708" y="175788"/>
                </a:cubicBezTo>
                <a:cubicBezTo>
                  <a:pt x="430830" y="175788"/>
                  <a:pt x="428013" y="175600"/>
                  <a:pt x="424257" y="175224"/>
                </a:cubicBezTo>
                <a:cubicBezTo>
                  <a:pt x="421628" y="179168"/>
                  <a:pt x="416744" y="185554"/>
                  <a:pt x="409608" y="194381"/>
                </a:cubicBezTo>
                <a:cubicBezTo>
                  <a:pt x="402471" y="203207"/>
                  <a:pt x="398152" y="207621"/>
                  <a:pt x="396649" y="207621"/>
                </a:cubicBezTo>
                <a:cubicBezTo>
                  <a:pt x="396274" y="207621"/>
                  <a:pt x="384629" y="200954"/>
                  <a:pt x="361717" y="187619"/>
                </a:cubicBezTo>
                <a:cubicBezTo>
                  <a:pt x="360966" y="187056"/>
                  <a:pt x="360591" y="186399"/>
                  <a:pt x="360591" y="185648"/>
                </a:cubicBezTo>
                <a:cubicBezTo>
                  <a:pt x="360591" y="180952"/>
                  <a:pt x="365380" y="167994"/>
                  <a:pt x="374958" y="146772"/>
                </a:cubicBezTo>
                <a:cubicBezTo>
                  <a:pt x="371577" y="142076"/>
                  <a:pt x="368760" y="137194"/>
                  <a:pt x="366507" y="132123"/>
                </a:cubicBezTo>
                <a:cubicBezTo>
                  <a:pt x="338523" y="129305"/>
                  <a:pt x="324532" y="126395"/>
                  <a:pt x="324532" y="123390"/>
                </a:cubicBezTo>
                <a:lnTo>
                  <a:pt x="324532" y="83950"/>
                </a:lnTo>
                <a:cubicBezTo>
                  <a:pt x="324532" y="80945"/>
                  <a:pt x="338523" y="78034"/>
                  <a:pt x="366507" y="75217"/>
                </a:cubicBezTo>
                <a:cubicBezTo>
                  <a:pt x="368948" y="69771"/>
                  <a:pt x="371765" y="64888"/>
                  <a:pt x="374958" y="60568"/>
                </a:cubicBezTo>
                <a:cubicBezTo>
                  <a:pt x="365380" y="39346"/>
                  <a:pt x="360591" y="26387"/>
                  <a:pt x="360591" y="21692"/>
                </a:cubicBezTo>
                <a:cubicBezTo>
                  <a:pt x="360591" y="20941"/>
                  <a:pt x="360966" y="20284"/>
                  <a:pt x="361717" y="19720"/>
                </a:cubicBezTo>
                <a:cubicBezTo>
                  <a:pt x="362468" y="19345"/>
                  <a:pt x="365755" y="17467"/>
                  <a:pt x="371577" y="14086"/>
                </a:cubicBezTo>
                <a:cubicBezTo>
                  <a:pt x="377399" y="10705"/>
                  <a:pt x="382939" y="7513"/>
                  <a:pt x="388198" y="4508"/>
                </a:cubicBezTo>
                <a:cubicBezTo>
                  <a:pt x="393457" y="1503"/>
                  <a:pt x="396274" y="0"/>
                  <a:pt x="3966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09585">
              <a:defRPr/>
            </a:pPr>
            <a:endParaRPr lang="en-US" sz="1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3580" y="1900197"/>
            <a:ext cx="5829832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Unavailability of Infrastructure mapping to critical Non-prod applications.</a:t>
            </a:r>
          </a:p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No Server inventory list maintained for Non-prod environment.</a:t>
            </a:r>
          </a:p>
          <a:p>
            <a:pPr marL="380990" indent="-380990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05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cs typeface="Segoe UI Semilight" panose="020B0402040204020203" pitchFamily="34" charset="0"/>
              </a:rPr>
              <a:t>Manual Data refresh process from Prod to Non-prod environments (Post prod &amp; SDLC)</a:t>
            </a:r>
            <a:endParaRPr lang="en-US" sz="105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71227" y="6373710"/>
            <a:ext cx="5882537" cy="1615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CA7, TSO, CA Endeavor, eSpud, Site scope, Servicenow, Cyber Ark, Splunk, Jenkins etc.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38613" y="5825985"/>
            <a:ext cx="4194495" cy="219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Selected in Top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Innovators category for CIS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Healthcare </a:t>
            </a:r>
            <a:r>
              <a:rPr lang="en-US" sz="1100" dirty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in May’19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. </a:t>
            </a:r>
          </a:p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84113" y="3970491"/>
            <a:ext cx="3333794" cy="8055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/>
                <a:cs typeface="Segoe UI Semilight" panose="020B0402040204020203" pitchFamily="34" charset="0"/>
              </a:rPr>
              <a:t>Downtime reduction for critical post prod environments by implementing Data refresh automation.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77095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NO Infra Solution - 11-02-2018" id="{AEC81AE2-9968-44B0-9EA8-6A0842C4F742}" vid="{F03585E4-6476-409D-BE3D-974D066593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361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Segoe UI Semilight</vt:lpstr>
      <vt:lpstr>Times New Roman</vt:lpstr>
      <vt:lpstr>Wingdings</vt:lpstr>
      <vt:lpstr>Cognizant</vt:lpstr>
      <vt:lpstr>ESHC: Non Production Environment (Mainframe &amp; Middleware)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have done this successfully for our other customers</dc:title>
  <dc:creator>Senapati, Litisa (Cognizant)</dc:creator>
  <cp:lastModifiedBy>VINAYAGAM DURAISAMY, Prasath (Cognizant)</cp:lastModifiedBy>
  <cp:revision>19</cp:revision>
  <dcterms:created xsi:type="dcterms:W3CDTF">2019-06-07T15:27:24Z</dcterms:created>
  <dcterms:modified xsi:type="dcterms:W3CDTF">2019-08-21T08:51:03Z</dcterms:modified>
</cp:coreProperties>
</file>