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35981"/>
            <a:ext cx="12192000" cy="922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09601" y="512064"/>
            <a:ext cx="3181207" cy="6827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09600" y="2255520"/>
            <a:ext cx="6705600" cy="1403461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09600" y="4157473"/>
            <a:ext cx="6705600" cy="718145"/>
          </a:xfrm>
        </p:spPr>
        <p:txBody>
          <a:bodyPr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2pPr>
            <a:lvl3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  <a:lvl6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6pPr>
            <a:lvl7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7pPr>
            <a:lvl8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8pPr>
            <a:lvl9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09600" y="6343036"/>
            <a:ext cx="670560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2019 Cognizant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609600" y="3904765"/>
            <a:ext cx="304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09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7382256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07680" y="1682496"/>
            <a:ext cx="3584448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B6AA-52B4-494A-A3CC-9F631DBC049D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2370C-3F6B-42C0-8834-DB340609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B230-74A0-418F-BBA9-0B141D8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6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3" y="1682496"/>
            <a:ext cx="11180063" cy="106070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2987040"/>
            <a:ext cx="5486400" cy="3121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6206067" y="2987040"/>
            <a:ext cx="5486400" cy="3121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A4F26AE-5454-4F9D-AAE5-D3D002DD7C9F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52B1C-E724-479F-B20E-0E459E80FD0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8CA9C-FCAF-4B99-B5F6-60AF3219B3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81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3" y="1682496"/>
            <a:ext cx="11180063" cy="106070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2987040"/>
            <a:ext cx="5486400" cy="3121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05725" y="2987040"/>
            <a:ext cx="5486400" cy="3121152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98D386E0-6517-4865-845C-C9D03EFE0238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31ED2-2FB0-4787-9839-9D3116D30B6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36B9-835B-4A55-994F-E64CDB64656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36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3" y="1682496"/>
            <a:ext cx="11180063" cy="106070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5" y="2987040"/>
            <a:ext cx="5486400" cy="3121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2063" y="2987040"/>
            <a:ext cx="5486400" cy="3121152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BCD788F-B9E9-4F14-B100-50586E972F9F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94B6-9AEC-449F-97A3-25262205013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B10EAF-6394-4900-AC77-D434D0DE4BE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46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76679"/>
            <a:ext cx="3584448" cy="21579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4098770"/>
            <a:ext cx="3584448" cy="20116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15968" y="1676679"/>
            <a:ext cx="3584448" cy="21579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15968" y="4096512"/>
            <a:ext cx="3584448" cy="20116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107680" y="1682496"/>
            <a:ext cx="3584448" cy="21579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107680" y="4096512"/>
            <a:ext cx="3584448" cy="20116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01856AD-287E-4B42-827F-672E72E0C412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02B7B-0702-48E3-8554-1CD7C994F25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8D6D6-7FF6-449D-9219-4E96EBA4FD1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57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8" y="1682496"/>
            <a:ext cx="5486400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697-AE57-43B3-A9C4-B97982A7969B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23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BF87-93DB-41AC-97FE-D5B0EDE196CB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5728" y="1682495"/>
            <a:ext cx="5986272" cy="4425696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86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AD6C-D0A4-4637-9498-78703FB83037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6205728" y="1682496"/>
            <a:ext cx="5986272" cy="44256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88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9792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ClrTx/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ClrTx/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ClrTx/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1682496"/>
            <a:ext cx="5486400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EAAF-6EEB-4F52-AFCF-EAA3159D879B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56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9792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ClrTx/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ClrTx/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ClrTx/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E752-6178-4BDC-A142-2B2569EDD04D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682496"/>
            <a:ext cx="5998464" cy="44256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6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609600" y="2254916"/>
            <a:ext cx="6705600" cy="1403461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0" y="4157473"/>
            <a:ext cx="6705600" cy="718145"/>
          </a:xfrm>
        </p:spPr>
        <p:txBody>
          <a:bodyPr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2pPr>
            <a:lvl3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  <a:lvl6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6pPr>
            <a:lvl7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7pPr>
            <a:lvl8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09600" y="6343036"/>
            <a:ext cx="670560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2019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609600" y="3904765"/>
            <a:ext cx="304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1" y="512064"/>
            <a:ext cx="318120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524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9792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ClrTx/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ClrTx/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ClrTx/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64B7-435C-4AA1-A62E-A1663B697282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682496"/>
            <a:ext cx="5998464" cy="4425696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357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31769" cy="68580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87296" y="1633728"/>
            <a:ext cx="8961120" cy="2292096"/>
          </a:xfrm>
        </p:spPr>
        <p:txBody>
          <a:bodyPr anchor="t" anchorCtr="0">
            <a:noAutofit/>
          </a:bodyPr>
          <a:lstStyle>
            <a:lvl1pPr>
              <a:defRPr sz="5867">
                <a:solidFill>
                  <a:schemeClr val="tx1"/>
                </a:solidFill>
              </a:defRPr>
            </a:lvl1pPr>
            <a:lvl2pPr marL="309026" indent="-309026">
              <a:buNone/>
              <a:defRPr sz="5867">
                <a:solidFill>
                  <a:schemeClr val="tx1"/>
                </a:solidFill>
              </a:defRPr>
            </a:lvl2pPr>
            <a:lvl3pPr marL="304792" indent="-304792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6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6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315200" y="6400800"/>
            <a:ext cx="12192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F2A938-361F-4F67-8BCD-4248013A871E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87295" y="6400800"/>
            <a:ext cx="60960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414528" y="6400800"/>
            <a:ext cx="30480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987295" y="1463040"/>
            <a:ext cx="89611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47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3712" y="1633728"/>
            <a:ext cx="8961120" cy="2292096"/>
          </a:xfrm>
        </p:spPr>
        <p:txBody>
          <a:bodyPr anchor="t" anchorCtr="0">
            <a:noAutofit/>
          </a:bodyPr>
          <a:lstStyle>
            <a:lvl1pPr>
              <a:defRPr sz="5867">
                <a:solidFill>
                  <a:schemeClr val="tx1"/>
                </a:solidFill>
              </a:defRPr>
            </a:lvl1pPr>
            <a:lvl2pPr marL="309026" indent="-309026">
              <a:buNone/>
              <a:defRPr sz="5867">
                <a:solidFill>
                  <a:schemeClr val="tx1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72216AA-C246-4BF8-9778-027A671AE05C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3712" y="6400800"/>
            <a:ext cx="60960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14528" y="6400800"/>
            <a:ext cx="3048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743712" y="1463040"/>
            <a:ext cx="89611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614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3712" y="1633728"/>
            <a:ext cx="8961120" cy="2292096"/>
          </a:xfrm>
        </p:spPr>
        <p:txBody>
          <a:bodyPr anchor="t" anchorCtr="0">
            <a:noAutofit/>
          </a:bodyPr>
          <a:lstStyle>
            <a:lvl1pPr>
              <a:defRPr sz="5867">
                <a:solidFill>
                  <a:schemeClr val="bg1"/>
                </a:solidFill>
              </a:defRPr>
            </a:lvl1pPr>
            <a:lvl2pPr marL="309026" indent="-309026">
              <a:buNone/>
              <a:defRPr sz="5867">
                <a:solidFill>
                  <a:schemeClr val="bg1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951C51-9575-4E82-9944-2A080A1D1416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3712" y="6400800"/>
            <a:ext cx="609600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2019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14528" y="6400800"/>
            <a:ext cx="30480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743712" y="1463040"/>
            <a:ext cx="8961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930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69" y="143208"/>
            <a:ext cx="11180064" cy="495421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7440-A164-4BE7-A683-1DC89B30E100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196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9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5" y="365760"/>
            <a:ext cx="11176583" cy="1060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8644D50-66B5-4F98-BB65-0462948F36D0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9C752-D058-463B-9E84-F0D0FB1AA2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1AAD6-6BF9-44BD-8B5E-441D9E17EC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014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9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723C8-B7B3-4950-BDEC-A8C820F2E9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92C196-58BA-4F0F-83A6-F3DD888CADD0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7F4B0-9013-4E9E-9C02-E80308C894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F68D0-3D52-4AAE-BAD5-E685A44EC4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0B7B8-5D2E-4DC2-8ED6-129DC4E412E4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555C70-7666-4B1C-BD96-58FC37C94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613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" y="4267200"/>
            <a:ext cx="12191999" cy="1828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12064" y="365760"/>
            <a:ext cx="11180064" cy="365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4306A5D-4C19-4CEA-B7B4-5CF5FBCE4B8F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2348C-75B0-4FAD-B938-374E4C3CF7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8C4C5-03BD-4CB4-9145-5AD4CD061F5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310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96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DB0EFEF-BBC8-473D-9AE1-F3955CF8ED7D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5353D-C3F0-4610-AC96-51E1C3E245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1F65-3889-43EC-925C-AE198E6C39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536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524000"/>
            <a:ext cx="121920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5" y="365760"/>
            <a:ext cx="11176583" cy="1060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3C89F2-7833-484F-A65C-662F6D68DDD3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7D2D-86BD-4F81-ABB2-617104A445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DFD90-6BB1-437F-9F87-F0EE11D6B0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5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609600" y="2254916"/>
            <a:ext cx="6705600" cy="1403461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0" y="4157473"/>
            <a:ext cx="6705600" cy="718145"/>
          </a:xfrm>
        </p:spPr>
        <p:txBody>
          <a:bodyPr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2pPr>
            <a:lvl3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  <a:lvl6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6pPr>
            <a:lvl7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7pPr>
            <a:lvl8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09600" y="6343036"/>
            <a:ext cx="670560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2019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609600" y="3904765"/>
            <a:ext cx="304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1" y="512064"/>
            <a:ext cx="318120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542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8" y="365762"/>
            <a:ext cx="5486400" cy="573023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5998464" cy="6096000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2891E91-9488-4616-A4E9-562C551F1C22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760E2-6197-4679-A293-2A1317EFAB4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677D8-5DFC-45CA-854E-7E2FDF7D479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318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8" y="365760"/>
            <a:ext cx="5486400" cy="573023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5998633" cy="6096000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3F262AA-DEDE-48CB-AC20-EF8642D85293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AAB2-79C4-4D8A-B367-D69C5CB977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C04C-1500-45F6-8042-1CE988757A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509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7968"/>
            <a:ext cx="12177836" cy="68500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864" y="2438400"/>
            <a:ext cx="10363200" cy="438912"/>
          </a:xfrm>
        </p:spPr>
        <p:txBody>
          <a:bodyPr anchor="b" anchorCtr="0">
            <a:noAutofit/>
          </a:bodyPr>
          <a:lstStyle>
            <a:lvl1pPr>
              <a:defRPr sz="4267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16864" y="3255264"/>
            <a:ext cx="10363200" cy="8412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667">
                <a:solidFill>
                  <a:schemeClr val="tx1"/>
                </a:solidFill>
              </a:defRPr>
            </a:lvl1pPr>
            <a:lvl2pPr marL="0" indent="0">
              <a:buNone/>
              <a:defRPr sz="2667">
                <a:solidFill>
                  <a:schemeClr val="tx1"/>
                </a:solidFill>
              </a:defRPr>
            </a:lvl2pPr>
            <a:lvl3pPr marL="0" indent="0">
              <a:buNone/>
              <a:defRPr sz="2667">
                <a:solidFill>
                  <a:schemeClr val="tx1"/>
                </a:solidFill>
              </a:defRPr>
            </a:lvl3pPr>
            <a:lvl4pPr marL="0" indent="0">
              <a:buNone/>
              <a:defRPr sz="2667">
                <a:solidFill>
                  <a:schemeClr val="tx1"/>
                </a:solidFill>
              </a:defRPr>
            </a:lvl4pPr>
            <a:lvl5pPr marL="0" indent="0">
              <a:buNone/>
              <a:defRPr sz="2667">
                <a:solidFill>
                  <a:schemeClr val="tx1"/>
                </a:solidFill>
              </a:defRPr>
            </a:lvl5pPr>
            <a:lvl6pPr marL="0" indent="0">
              <a:buNone/>
              <a:defRPr sz="2667">
                <a:solidFill>
                  <a:schemeClr val="tx1"/>
                </a:solidFill>
              </a:defRPr>
            </a:lvl6pPr>
            <a:lvl7pPr marL="0" indent="0">
              <a:buNone/>
              <a:defRPr sz="2667">
                <a:solidFill>
                  <a:schemeClr val="tx1"/>
                </a:solidFill>
              </a:defRPr>
            </a:lvl7pPr>
            <a:lvl8pPr marL="0" indent="0">
              <a:buNone/>
              <a:defRPr sz="2667">
                <a:solidFill>
                  <a:schemeClr val="tx1"/>
                </a:solidFill>
              </a:defRPr>
            </a:lvl8pPr>
            <a:lvl9pPr marL="0" indent="0">
              <a:buNone/>
              <a:defRPr sz="2667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784203" y="-129636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814851" y="3066288"/>
            <a:ext cx="2478245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8392930" y="512064"/>
            <a:ext cx="318120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425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0668000" y="6319907"/>
            <a:ext cx="1524000" cy="34020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177800" dist="38100" dir="16200000">
              <a:prstClr val="black">
                <a:alpha val="5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lvl="0" algn="ctr"/>
            <a:endParaRPr lang="en-US" sz="2400" noProof="0" dirty="0">
              <a:solidFill>
                <a:schemeClr val="lt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813" y="6319907"/>
            <a:ext cx="10767787" cy="340204"/>
          </a:xfrm>
          <a:prstGeom prst="rect">
            <a:avLst/>
          </a:prstGeom>
          <a:solidFill>
            <a:srgbClr val="220337"/>
          </a:solidFill>
          <a:ln>
            <a:noFill/>
          </a:ln>
          <a:effectLst>
            <a:innerShdw blurRad="177800" dist="38100" dir="16200000">
              <a:prstClr val="black">
                <a:alpha val="5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lvl="0" algn="ctr"/>
            <a:endParaRPr lang="en-US" sz="2400" noProof="0" dirty="0">
              <a:solidFill>
                <a:schemeClr val="lt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45826" y="6347351"/>
            <a:ext cx="256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/>
              </a:rPr>
              <a:t>© 2018 Cognizant 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90016" y="6351909"/>
            <a:ext cx="0" cy="276195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39253"/>
            <a:ext cx="10515600" cy="4351339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894" y="6347354"/>
            <a:ext cx="738625" cy="2870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DC3E62-8AD6-4FF6-9ABE-F47A513BFC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54000" y="154759"/>
            <a:ext cx="10414000" cy="685800"/>
          </a:xfrm>
        </p:spPr>
        <p:txBody>
          <a:bodyPr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rgbClr val="57068C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79655" y="6319905"/>
            <a:ext cx="586167" cy="552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649" y="6267201"/>
            <a:ext cx="571699" cy="571699"/>
          </a:xfrm>
          <a:prstGeom prst="rect">
            <a:avLst/>
          </a:prstGeom>
        </p:spPr>
      </p:pic>
      <p:pic>
        <p:nvPicPr>
          <p:cNvPr id="20" name="Picture 19" descr="Cognizant_LOGO_on black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637" y="6346168"/>
            <a:ext cx="849715" cy="265885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>
          <a:xfrm>
            <a:off x="6" y="5"/>
            <a:ext cx="12191999" cy="72689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3757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Picture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BD88AD-BF9F-4A95-ACE0-0665F32F8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28032" y="1682496"/>
            <a:ext cx="6855968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77943" indent="-377943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867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3pPr>
            <a:lvl4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4pPr>
            <a:lvl5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6pPr>
            <a:lvl7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marL="609585" lvl="1" indent="-609585">
              <a:buNone/>
            </a:pPr>
            <a:endParaRPr kumimoji="0" lang="en-US" sz="3733" b="0" i="0" u="none" strike="noStrike" kern="1200" cap="none" spc="0" normalizeH="0" baseline="0" noProof="0" dirty="0">
              <a:ln>
                <a:noFill/>
              </a:ln>
              <a:solidFill>
                <a:srgbClr val="0033B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A5CEAD-8DF7-4847-A3C5-A3EBD2E6DC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000" y="1682495"/>
            <a:ext cx="3676651" cy="4425696"/>
          </a:xfrm>
          <a:noFill/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B4A54-5341-4A6F-9733-3D09E3B0E7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9E508C-8E0B-469F-A2D9-AC62101F5C05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96F16-06EB-41EA-A547-8A5407FBCF4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DF8484-6FCC-46A8-B1A4-B877ED71BD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8FABAD-01EF-483E-B2EF-403B57169C4D}"/>
              </a:ext>
            </a:extLst>
          </p:cNvPr>
          <p:cNvCxnSpPr>
            <a:cxnSpLocks/>
          </p:cNvCxnSpPr>
          <p:nvPr userDrawn="1"/>
        </p:nvCxnSpPr>
        <p:spPr>
          <a:xfrm>
            <a:off x="513261" y="6254496"/>
            <a:ext cx="1117886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2CD7C5-2D34-4C27-8DA0-D81A9530F1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8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86D16-B817-4FD7-91EF-E75DCEECBD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3936" y="1682496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77943" indent="-377943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867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3pPr>
            <a:lvl4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4pPr>
            <a:lvl5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6pPr>
            <a:lvl7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ADBE-3030-4F6C-88B1-C1A6FD63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A04BE0-EF35-4D6F-B801-4137CADB0D75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513261" y="6254496"/>
            <a:ext cx="1117886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BD48D0-E8C8-4058-B322-A6DC8E33D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5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1682496"/>
            <a:ext cx="11180064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313F-8A13-4A41-A8D7-31FB2FB074CF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5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6400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7" y="1682496"/>
            <a:ext cx="5486400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146-9954-4458-9279-AA08A3B071CD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6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3584448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09872" y="1682496"/>
            <a:ext cx="3584448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07680" y="1682496"/>
            <a:ext cx="3584448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509183-A3A4-4971-BEBF-1DCDFEAEA734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FFCDF-15C2-443A-9747-477B83B8C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3F49-35A6-44FE-8D1B-AF1E3728CA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3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3584448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09872" y="1682496"/>
            <a:ext cx="7382256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5538-3BC1-4274-BECE-326EC075782F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5E847-C84C-457F-B901-2EEB12AD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10D1C-F2EA-46B6-B35A-881C8F5C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7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1682496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400800"/>
            <a:ext cx="12192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2C7141F-1075-416F-B85B-2A67B4DBA6BF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3440" y="6400800"/>
            <a:ext cx="60960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2019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2064" y="6400800"/>
            <a:ext cx="3048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89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hf hd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04792" indent="-304792" algn="l" defTabSz="1219170" rtl="0" eaLnBrk="1" latinLnBrk="0" hangingPunct="1">
        <a:lnSpc>
          <a:spcPct val="100000"/>
        </a:lnSpc>
        <a:spcBef>
          <a:spcPts val="800"/>
        </a:spcBef>
        <a:buClrTx/>
        <a:buSzPct val="125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09585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377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19170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523962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828754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2133547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8pPr>
      <a:lvl9pPr marL="2133547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3"/>
          </p:nvPr>
        </p:nvSpPr>
        <p:spPr>
          <a:xfrm flipH="1">
            <a:off x="10584163" y="1445032"/>
            <a:ext cx="1370744" cy="4571137"/>
          </a:xfrm>
        </p:spPr>
        <p:txBody>
          <a:bodyPr/>
          <a:lstStyle/>
          <a:p>
            <a:endParaRPr lang="en-US" sz="1400" dirty="0">
              <a:solidFill>
                <a:schemeClr val="tx2"/>
              </a:solidFill>
              <a:latin typeface="+mn-lt"/>
            </a:endParaRPr>
          </a:p>
          <a:p>
            <a:r>
              <a:rPr lang="en-US" sz="1200" dirty="0">
                <a:solidFill>
                  <a:schemeClr val="tx2"/>
                </a:solidFill>
                <a:latin typeface="Arial Black" panose="020B0A04020102020204" pitchFamily="34" charset="0"/>
              </a:rPr>
              <a:t>Bringing the feature of Jira </a:t>
            </a:r>
            <a:r>
              <a:rPr lang="en-US" sz="1200">
                <a:solidFill>
                  <a:schemeClr val="tx2"/>
                </a:solidFill>
                <a:latin typeface="Arial Black" panose="020B0A04020102020204" pitchFamily="34" charset="0"/>
              </a:rPr>
              <a:t>in </a:t>
            </a:r>
            <a:r>
              <a:rPr lang="en-US" sz="1200" dirty="0">
                <a:solidFill>
                  <a:schemeClr val="tx2"/>
                </a:solidFill>
                <a:latin typeface="Arial Black" panose="020B0A04020102020204" pitchFamily="34" charset="0"/>
              </a:rPr>
              <a:t>G</a:t>
            </a:r>
            <a:r>
              <a:rPr lang="en-US" sz="1200">
                <a:solidFill>
                  <a:schemeClr val="tx2"/>
                </a:solidFill>
                <a:latin typeface="Arial Black" panose="020B0A04020102020204" pitchFamily="34" charset="0"/>
              </a:rPr>
              <a:t>itlab </a:t>
            </a:r>
            <a:r>
              <a:rPr lang="en-US" sz="1200" dirty="0">
                <a:solidFill>
                  <a:schemeClr val="tx2"/>
                </a:solidFill>
                <a:latin typeface="Arial Black" panose="020B0A04020102020204" pitchFamily="34" charset="0"/>
              </a:rPr>
              <a:t>under integration services, will improve Agile methodology, CI/CD faster, Productivity improvement, Tracking the bugs/issues towards Scrum/Agile completion  on specific target. </a:t>
            </a:r>
          </a:p>
          <a:p>
            <a:r>
              <a:rPr lang="en-US" sz="1200" dirty="0">
                <a:solidFill>
                  <a:schemeClr val="tx2"/>
                </a:solidFill>
                <a:latin typeface="Arial Black" panose="020B0A04020102020204" pitchFamily="34" charset="0"/>
              </a:rPr>
              <a:t>And also Communication gap will be minimized and time consumption is less</a:t>
            </a:r>
            <a:endParaRPr lang="en-IN" sz="12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609585"/>
            <a:r>
              <a:rPr lang="en-US" dirty="0">
                <a:solidFill>
                  <a:srgbClr val="0033A0"/>
                </a:solidFill>
                <a:latin typeface="Arial" panose="020B0604020202020204"/>
              </a:rPr>
              <a:t>© 2019 Manulife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609585"/>
            <a:fld id="{2EFEF571-C9B4-4D92-A7F7-315B894862A8}" type="slidenum">
              <a:rPr lang="en-US">
                <a:solidFill>
                  <a:srgbClr val="00B140"/>
                </a:solidFill>
                <a:latin typeface="Arial" panose="020B0604020202020204"/>
              </a:rPr>
              <a:pPr defTabSz="609585"/>
              <a:t>1</a:t>
            </a:fld>
            <a:endParaRPr lang="en-US" dirty="0">
              <a:solidFill>
                <a:srgbClr val="00B140"/>
              </a:solidFill>
              <a:latin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71363" cy="1008063"/>
          </a:xfrm>
          <a:solidFill>
            <a:schemeClr val="bg1"/>
          </a:solidFill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Manulife: </a:t>
            </a:r>
            <a:r>
              <a:rPr lang="en-US" dirty="0" err="1"/>
              <a:t>Gitlab</a:t>
            </a:r>
            <a:r>
              <a:rPr lang="en-US" dirty="0"/>
              <a:t> &amp; </a:t>
            </a:r>
            <a:r>
              <a:rPr lang="en-US" dirty="0" err="1"/>
              <a:t>Jira</a:t>
            </a:r>
            <a:r>
              <a:rPr lang="en-US" dirty="0"/>
              <a:t> Integration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" y="1008279"/>
            <a:ext cx="4254500" cy="511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09585">
              <a:defRPr/>
            </a:pPr>
            <a:r>
              <a:rPr lang="en-IN" sz="1000" b="1" dirty="0" err="1">
                <a:solidFill>
                  <a:srgbClr val="FFFFFF"/>
                </a:solidFill>
              </a:rPr>
              <a:t>Gitlabintegration</a:t>
            </a:r>
            <a:r>
              <a:rPr lang="en-IN" sz="1000" b="1" dirty="0">
                <a:solidFill>
                  <a:srgbClr val="FFFFFF"/>
                </a:solidFill>
              </a:rPr>
              <a:t> with </a:t>
            </a:r>
            <a:r>
              <a:rPr lang="en-IN" sz="1000" b="1" dirty="0" err="1">
                <a:solidFill>
                  <a:srgbClr val="FFFFFF"/>
                </a:solidFill>
              </a:rPr>
              <a:t>Jira</a:t>
            </a:r>
            <a:r>
              <a:rPr lang="en-IN" sz="1000" b="1" dirty="0">
                <a:solidFill>
                  <a:srgbClr val="FFFFFF"/>
                </a:solidFill>
              </a:rPr>
              <a:t> will help to </a:t>
            </a:r>
          </a:p>
          <a:p>
            <a:pPr defTabSz="609585">
              <a:defRPr/>
            </a:pPr>
            <a:r>
              <a:rPr lang="en-IN" sz="1000" b="1" dirty="0">
                <a:solidFill>
                  <a:srgbClr val="FFFFFF"/>
                </a:solidFill>
              </a:rPr>
              <a:t>provide better transparency of source </a:t>
            </a:r>
          </a:p>
          <a:p>
            <a:pPr defTabSz="609585">
              <a:defRPr/>
            </a:pPr>
            <a:r>
              <a:rPr lang="en-IN" sz="1000" b="1" dirty="0">
                <a:solidFill>
                  <a:srgbClr val="FFFFFF"/>
                </a:solidFill>
              </a:rPr>
              <a:t>code changes during </a:t>
            </a:r>
            <a:r>
              <a:rPr lang="en-IN" sz="1000" b="1" dirty="0" err="1">
                <a:solidFill>
                  <a:srgbClr val="FFFFFF"/>
                </a:solidFill>
              </a:rPr>
              <a:t>Gitlab</a:t>
            </a:r>
            <a:r>
              <a:rPr lang="en-IN" sz="1000" b="1" dirty="0">
                <a:solidFill>
                  <a:srgbClr val="FFFFFF"/>
                </a:solidFill>
              </a:rPr>
              <a:t> commits.</a:t>
            </a:r>
            <a:endParaRPr lang="en-US" sz="1000" b="1" dirty="0">
              <a:solidFill>
                <a:srgbClr val="FFFFFF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1387058" y="1008278"/>
            <a:ext cx="9180793" cy="5116065"/>
          </a:xfrm>
          <a:prstGeom prst="chevron">
            <a:avLst>
              <a:gd name="adj" fmla="val 32818"/>
            </a:avLst>
          </a:prstGeom>
          <a:solidFill>
            <a:schemeClr val="bg1"/>
          </a:solidFill>
          <a:ln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>
              <a:defRPr/>
            </a:pPr>
            <a:endParaRPr lang="en-US" sz="2400" dirty="0">
              <a:solidFill>
                <a:srgbClr val="0033A0"/>
              </a:solidFill>
              <a:latin typeface="Arial" panose="020B060402020202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898" y="1944602"/>
            <a:ext cx="2775915" cy="276206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14000"/>
              </a:lnSpc>
              <a:defRPr/>
            </a:pPr>
            <a:r>
              <a:rPr lang="en-US" sz="1400" b="1" spc="400" dirty="0">
                <a:solidFill>
                  <a:schemeClr val="bg1"/>
                </a:solidFill>
                <a:latin typeface="Arial" panose="020B0604020202020204"/>
                <a:cs typeface="Calibri" panose="020F0502020204030204" pitchFamily="34" charset="0"/>
              </a:rPr>
              <a:t>SUMMARY</a:t>
            </a:r>
          </a:p>
          <a:p>
            <a:pPr defTabSz="914377">
              <a:lnSpc>
                <a:spcPct val="114000"/>
              </a:lnSpc>
              <a:defRPr/>
            </a:pPr>
            <a:br>
              <a:rPr lang="en-US" sz="1400" b="1" dirty="0">
                <a:solidFill>
                  <a:schemeClr val="bg1"/>
                </a:solidFill>
                <a:latin typeface="Arial" panose="020B0604020202020204"/>
                <a:cs typeface="Calibri" panose="020F0502020204030204" pitchFamily="34" charset="0"/>
              </a:rPr>
            </a:br>
            <a:endParaRPr lang="en-US" sz="1400" i="1" dirty="0">
              <a:solidFill>
                <a:srgbClr val="FFFFFF"/>
              </a:solidFill>
              <a:latin typeface="Arial" panose="020B0604020202020204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5043" y="1350700"/>
            <a:ext cx="4181633" cy="17506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 defTabSz="914377">
              <a:buFont typeface="Wingdings" panose="05000000000000000000" pitchFamily="2" charset="2"/>
              <a:buChar char="ü"/>
              <a:defRPr/>
            </a:pPr>
            <a:endParaRPr lang="en-US" sz="1100" dirty="0">
              <a:solidFill>
                <a:schemeClr val="bg1"/>
              </a:solidFill>
              <a:latin typeface="Arial" panose="020B0604020202020204"/>
              <a:cs typeface="Segoe UI Semilight" panose="020B0402040204020203" pitchFamily="34" charset="0"/>
            </a:endParaRPr>
          </a:p>
          <a:p>
            <a:pPr marL="228594" indent="-228594" defTabSz="914377">
              <a:buFont typeface="Wingdings" panose="05000000000000000000" pitchFamily="2" charset="2"/>
              <a:buChar char="ü"/>
              <a:defRPr/>
            </a:pPr>
            <a:endParaRPr lang="en-US" sz="1100" dirty="0">
              <a:solidFill>
                <a:schemeClr val="bg1"/>
              </a:solidFill>
              <a:latin typeface="Arial" panose="020B0604020202020204"/>
              <a:cs typeface="Segoe UI Semilight" panose="020B04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70644" y="1487069"/>
            <a:ext cx="3235982" cy="14815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 defTabSz="914377">
              <a:buFont typeface="Wingdings" panose="05000000000000000000" pitchFamily="2" charset="2"/>
              <a:buChar char="ü"/>
              <a:defRPr/>
            </a:pPr>
            <a:endParaRPr lang="en-US" sz="1100" dirty="0">
              <a:solidFill>
                <a:schemeClr val="bg1"/>
              </a:solidFill>
              <a:latin typeface="Arial" panose="020B0604020202020204"/>
              <a:cs typeface="Segoe UI Semilight" panose="020B04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70644" y="3101372"/>
            <a:ext cx="3132308" cy="89804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dirty="0">
              <a:solidFill>
                <a:schemeClr val="bg1"/>
              </a:solidFill>
              <a:latin typeface="Arial" panose="020B0604020202020204"/>
              <a:cs typeface="Segoe UI Semilight" panose="020B04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8977" y="4659496"/>
            <a:ext cx="3728930" cy="4323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 defTabSz="914377">
              <a:buFont typeface="Wingdings" panose="05000000000000000000" pitchFamily="2" charset="2"/>
              <a:buChar char="ü"/>
              <a:defRPr/>
            </a:pPr>
            <a:endParaRPr lang="en-US" sz="1100" dirty="0">
              <a:solidFill>
                <a:schemeClr val="bg1"/>
              </a:solidFill>
              <a:latin typeface="Arial" panose="020B0604020202020204"/>
              <a:cs typeface="Segoe UI Semilight" panose="020B0402040204020203" pitchFamily="34" charset="0"/>
            </a:endParaRPr>
          </a:p>
        </p:txBody>
      </p:sp>
      <p:sp>
        <p:nvSpPr>
          <p:cNvPr id="15" name="Text Placeholder 6"/>
          <p:cNvSpPr txBox="1">
            <a:spLocks/>
          </p:cNvSpPr>
          <p:nvPr/>
        </p:nvSpPr>
        <p:spPr>
          <a:xfrm>
            <a:off x="7915165" y="1009720"/>
            <a:ext cx="4187788" cy="435313"/>
          </a:xfrm>
          <a:prstGeom prst="rect">
            <a:avLst/>
          </a:prstGeom>
          <a:solidFill>
            <a:srgbClr val="92D050"/>
          </a:solidFill>
        </p:spPr>
        <p:txBody>
          <a:bodyPr anchor="ctr"/>
          <a:lstStyle>
            <a:defPPr>
              <a:defRPr lang="en-US"/>
            </a:defPPr>
            <a:lvl1pPr indent="0" algn="ctr">
              <a:spcBef>
                <a:spcPct val="20000"/>
              </a:spcBef>
              <a:buFont typeface="Arial"/>
              <a:buNone/>
              <a:defRPr sz="1400">
                <a:solidFill>
                  <a:schemeClr val="accent4">
                    <a:lumMod val="60000"/>
                    <a:lumOff val="40000"/>
                  </a:schemeClr>
                </a:solidFill>
                <a:latin typeface="Segoe UI Semibold" panose="020B07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defTabSz="609585">
              <a:defRPr/>
            </a:pPr>
            <a:r>
              <a:rPr lang="en-US" sz="1467" b="1" spc="400" dirty="0">
                <a:solidFill>
                  <a:srgbClr val="FFFFFF"/>
                </a:solidFill>
                <a:latin typeface="Arial" panose="020B0604020202020204"/>
              </a:rPr>
              <a:t>I           IMPACT/BENEFITS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64769" y="5571807"/>
            <a:ext cx="3838183" cy="74744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>
              <a:lnSpc>
                <a:spcPct val="114000"/>
              </a:lnSpc>
              <a:defRPr/>
            </a:pPr>
            <a:endParaRPr lang="en-US" sz="1400" b="1" dirty="0">
              <a:solidFill>
                <a:srgbClr val="FFFFFF"/>
              </a:solidFill>
              <a:latin typeface="Arial" panose="020B0604020202020204"/>
              <a:cs typeface="Calibri" panose="020F050202020403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8114816" y="6070624"/>
            <a:ext cx="33195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/>
          </p:cNvSpPr>
          <p:nvPr/>
        </p:nvSpPr>
        <p:spPr>
          <a:xfrm>
            <a:off x="1305585" y="1020347"/>
            <a:ext cx="7809192" cy="436755"/>
          </a:xfrm>
          <a:custGeom>
            <a:avLst/>
            <a:gdLst>
              <a:gd name="connsiteX0" fmla="*/ 0 w 4997899"/>
              <a:gd name="connsiteY0" fmla="*/ 0 h 327566"/>
              <a:gd name="connsiteX1" fmla="*/ 4782898 w 4997899"/>
              <a:gd name="connsiteY1" fmla="*/ 0 h 327566"/>
              <a:gd name="connsiteX2" fmla="*/ 4997899 w 4997899"/>
              <a:gd name="connsiteY2" fmla="*/ 327566 h 327566"/>
              <a:gd name="connsiteX3" fmla="*/ 215001 w 4997899"/>
              <a:gd name="connsiteY3" fmla="*/ 327566 h 327566"/>
              <a:gd name="connsiteX4" fmla="*/ 0 w 4997899"/>
              <a:gd name="connsiteY4" fmla="*/ 0 h 327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7899" h="327566">
                <a:moveTo>
                  <a:pt x="0" y="0"/>
                </a:moveTo>
                <a:lnTo>
                  <a:pt x="4782898" y="0"/>
                </a:lnTo>
                <a:lnTo>
                  <a:pt x="4997899" y="327566"/>
                </a:lnTo>
                <a:lnTo>
                  <a:pt x="215001" y="327566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85000"/>
              <a:lumOff val="15000"/>
            </a:schemeClr>
          </a:solidFill>
        </p:spPr>
        <p:txBody>
          <a:bodyPr wrap="square" anchor="ctr">
            <a:noAutofit/>
          </a:bodyPr>
          <a:lstStyle>
            <a:defPPr>
              <a:defRPr lang="en-US"/>
            </a:defPPr>
            <a:lvl1pPr indent="0" algn="ctr">
              <a:spcBef>
                <a:spcPct val="20000"/>
              </a:spcBef>
              <a:buFont typeface="Arial"/>
              <a:buNone/>
              <a:defRPr sz="14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defTabSz="609585">
              <a:defRPr/>
            </a:pPr>
            <a:r>
              <a:rPr lang="en-US" b="1" spc="400" dirty="0">
                <a:solidFill>
                  <a:srgbClr val="FFFFFF"/>
                </a:solidFill>
                <a:latin typeface="Arial" panose="020B0604020202020204"/>
              </a:rPr>
              <a:t>BUSINESS CHALLENGE</a:t>
            </a: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2379785" y="2601895"/>
            <a:ext cx="7809244" cy="439543"/>
          </a:xfrm>
          <a:custGeom>
            <a:avLst/>
            <a:gdLst>
              <a:gd name="connsiteX0" fmla="*/ 0 w 4999272"/>
              <a:gd name="connsiteY0" fmla="*/ 0 h 329657"/>
              <a:gd name="connsiteX1" fmla="*/ 4782898 w 4999272"/>
              <a:gd name="connsiteY1" fmla="*/ 0 h 329657"/>
              <a:gd name="connsiteX2" fmla="*/ 4999272 w 4999272"/>
              <a:gd name="connsiteY2" fmla="*/ 329657 h 329657"/>
              <a:gd name="connsiteX3" fmla="*/ 216374 w 4999272"/>
              <a:gd name="connsiteY3" fmla="*/ 329657 h 329657"/>
              <a:gd name="connsiteX4" fmla="*/ 0 w 4999272"/>
              <a:gd name="connsiteY4" fmla="*/ 0 h 32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9272" h="329657">
                <a:moveTo>
                  <a:pt x="0" y="0"/>
                </a:moveTo>
                <a:lnTo>
                  <a:pt x="4782898" y="0"/>
                </a:lnTo>
                <a:lnTo>
                  <a:pt x="4999272" y="329657"/>
                </a:lnTo>
                <a:lnTo>
                  <a:pt x="216374" y="32965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85000"/>
              <a:lumOff val="15000"/>
            </a:schemeClr>
          </a:solidFill>
        </p:spPr>
        <p:txBody>
          <a:bodyPr wrap="square" anchor="ctr">
            <a:noAutofit/>
          </a:bodyPr>
          <a:lstStyle>
            <a:defPPr>
              <a:defRPr lang="en-US"/>
            </a:defPPr>
            <a:lvl1pPr indent="0" algn="ctr">
              <a:spcBef>
                <a:spcPct val="20000"/>
              </a:spcBef>
              <a:buFont typeface="Arial"/>
              <a:buNone/>
              <a:defRPr sz="14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defTabSz="609585">
              <a:defRPr/>
            </a:pPr>
            <a:r>
              <a:rPr lang="en-US" b="1" spc="400" dirty="0">
                <a:solidFill>
                  <a:srgbClr val="FFFFFF"/>
                </a:solidFill>
                <a:latin typeface="Arial" panose="020B0604020202020204"/>
              </a:rPr>
              <a:t>SOLUTION HIGHLIGHTS</a:t>
            </a:r>
          </a:p>
        </p:txBody>
      </p:sp>
      <p:sp>
        <p:nvSpPr>
          <p:cNvPr id="21" name="TextBox 20"/>
          <p:cNvSpPr txBox="1">
            <a:spLocks/>
          </p:cNvSpPr>
          <p:nvPr/>
        </p:nvSpPr>
        <p:spPr>
          <a:xfrm>
            <a:off x="2471227" y="3955770"/>
            <a:ext cx="7106527" cy="440424"/>
          </a:xfrm>
          <a:custGeom>
            <a:avLst/>
            <a:gdLst>
              <a:gd name="connsiteX0" fmla="*/ 215389 w 4977824"/>
              <a:gd name="connsiteY0" fmla="*/ 0 h 328157"/>
              <a:gd name="connsiteX1" fmla="*/ 4977824 w 4977824"/>
              <a:gd name="connsiteY1" fmla="*/ 0 h 328157"/>
              <a:gd name="connsiteX2" fmla="*/ 4977824 w 4977824"/>
              <a:gd name="connsiteY2" fmla="*/ 31176 h 328157"/>
              <a:gd name="connsiteX3" fmla="*/ 4782898 w 4977824"/>
              <a:gd name="connsiteY3" fmla="*/ 328157 h 328157"/>
              <a:gd name="connsiteX4" fmla="*/ 0 w 4977824"/>
              <a:gd name="connsiteY4" fmla="*/ 328157 h 328157"/>
              <a:gd name="connsiteX5" fmla="*/ 215389 w 4977824"/>
              <a:gd name="connsiteY5" fmla="*/ 0 h 328157"/>
              <a:gd name="connsiteX0" fmla="*/ 215389 w 5001636"/>
              <a:gd name="connsiteY0" fmla="*/ 6924 h 335081"/>
              <a:gd name="connsiteX1" fmla="*/ 4977824 w 5001636"/>
              <a:gd name="connsiteY1" fmla="*/ 6924 h 335081"/>
              <a:gd name="connsiteX2" fmla="*/ 5001636 w 5001636"/>
              <a:gd name="connsiteY2" fmla="*/ 0 h 335081"/>
              <a:gd name="connsiteX3" fmla="*/ 4782898 w 5001636"/>
              <a:gd name="connsiteY3" fmla="*/ 335081 h 335081"/>
              <a:gd name="connsiteX4" fmla="*/ 0 w 5001636"/>
              <a:gd name="connsiteY4" fmla="*/ 335081 h 335081"/>
              <a:gd name="connsiteX5" fmla="*/ 215389 w 5001636"/>
              <a:gd name="connsiteY5" fmla="*/ 6924 h 335081"/>
              <a:gd name="connsiteX0" fmla="*/ 215389 w 4996874"/>
              <a:gd name="connsiteY0" fmla="*/ 2161 h 330318"/>
              <a:gd name="connsiteX1" fmla="*/ 4977824 w 4996874"/>
              <a:gd name="connsiteY1" fmla="*/ 2161 h 330318"/>
              <a:gd name="connsiteX2" fmla="*/ 4996874 w 4996874"/>
              <a:gd name="connsiteY2" fmla="*/ 0 h 330318"/>
              <a:gd name="connsiteX3" fmla="*/ 4782898 w 4996874"/>
              <a:gd name="connsiteY3" fmla="*/ 330318 h 330318"/>
              <a:gd name="connsiteX4" fmla="*/ 0 w 4996874"/>
              <a:gd name="connsiteY4" fmla="*/ 330318 h 330318"/>
              <a:gd name="connsiteX5" fmla="*/ 215389 w 4996874"/>
              <a:gd name="connsiteY5" fmla="*/ 2161 h 33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6874" h="330318">
                <a:moveTo>
                  <a:pt x="215389" y="2161"/>
                </a:moveTo>
                <a:lnTo>
                  <a:pt x="4977824" y="2161"/>
                </a:lnTo>
                <a:lnTo>
                  <a:pt x="4996874" y="0"/>
                </a:lnTo>
                <a:lnTo>
                  <a:pt x="4782898" y="330318"/>
                </a:lnTo>
                <a:lnTo>
                  <a:pt x="0" y="330318"/>
                </a:lnTo>
                <a:lnTo>
                  <a:pt x="215389" y="2161"/>
                </a:lnTo>
                <a:close/>
              </a:path>
            </a:pathLst>
          </a:custGeom>
          <a:solidFill>
            <a:schemeClr val="tx2">
              <a:lumMod val="85000"/>
              <a:lumOff val="15000"/>
            </a:schemeClr>
          </a:solidFill>
        </p:spPr>
        <p:txBody>
          <a:bodyPr wrap="square" anchor="ctr">
            <a:noAutofit/>
          </a:bodyPr>
          <a:lstStyle>
            <a:defPPr>
              <a:defRPr lang="en-US"/>
            </a:defPPr>
            <a:lvl1pPr indent="0" algn="ctr">
              <a:spcBef>
                <a:spcPct val="20000"/>
              </a:spcBef>
              <a:buFont typeface="Arial"/>
              <a:buNone/>
              <a:defRPr sz="14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defTabSz="609585">
              <a:defRPr/>
            </a:pPr>
            <a:r>
              <a:rPr lang="en-US" b="1" spc="400" dirty="0">
                <a:solidFill>
                  <a:srgbClr val="FFFFFF"/>
                </a:solidFill>
                <a:latin typeface="Arial" panose="020B0604020202020204"/>
              </a:rPr>
              <a:t>Proposal to Manulife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20081" y="3032881"/>
            <a:ext cx="6278851" cy="30632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400">
                <a:solidFill>
                  <a:schemeClr val="tx2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indent="0" algn="ctr" defTabSz="609585">
              <a:lnSpc>
                <a:spcPct val="100000"/>
              </a:lnSpc>
              <a:buClr>
                <a:srgbClr val="000000">
                  <a:lumMod val="85000"/>
                  <a:lumOff val="15000"/>
                </a:srgbClr>
              </a:buClr>
              <a:buNone/>
              <a:defRPr/>
            </a:pP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                        Mention a Jira issue ID in a commit message or merge requests in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GitLab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, the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GitLab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 hyperlinks will be reflected in the comment section to the Jira issue  about the comment author,  and a link to the commit/merge in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GitLab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.  </a:t>
            </a:r>
          </a:p>
          <a:p>
            <a:pPr marL="0" indent="0" algn="ctr" defTabSz="609585">
              <a:lnSpc>
                <a:spcPct val="100000"/>
              </a:lnSpc>
              <a:buClr>
                <a:srgbClr val="000000">
                  <a:lumMod val="85000"/>
                  <a:lumOff val="15000"/>
                </a:srgbClr>
              </a:buClr>
              <a:buNone/>
              <a:defRPr/>
            </a:pPr>
            <a:endParaRPr lang="en-IN" sz="1050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/>
            </a:endParaRPr>
          </a:p>
          <a:p>
            <a:pPr marL="380990" indent="-380990" defTabSz="609585">
              <a:lnSpc>
                <a:spcPct val="100000"/>
              </a:lnSpc>
              <a:buClr>
                <a:srgbClr val="000000">
                  <a:lumMod val="85000"/>
                  <a:lumOff val="15000"/>
                </a:srgbClr>
              </a:buClr>
              <a:defRPr/>
            </a:pPr>
            <a:endParaRPr lang="en-IN" sz="1050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/>
            </a:endParaRPr>
          </a:p>
          <a:p>
            <a:pPr marL="3752840" lvl="8" indent="-380990" defTabSz="609585">
              <a:buClr>
                <a:srgbClr val="000000">
                  <a:lumMod val="85000"/>
                  <a:lumOff val="15000"/>
                </a:srgbClr>
              </a:buClr>
              <a:defRPr/>
            </a:pPr>
            <a:endParaRPr lang="en-IN" sz="1400" b="1" spc="400" dirty="0">
              <a:solidFill>
                <a:srgbClr val="FFFFFF"/>
              </a:solidFill>
              <a:latin typeface="Arial" panose="020B0604020202020204"/>
              <a:cs typeface="+mn-cs"/>
            </a:endParaRPr>
          </a:p>
          <a:p>
            <a:pPr marL="380990" indent="-380990" defTabSz="609585">
              <a:lnSpc>
                <a:spcPct val="100000"/>
              </a:lnSpc>
              <a:buClr>
                <a:srgbClr val="000000">
                  <a:lumMod val="85000"/>
                  <a:lumOff val="15000"/>
                </a:srgbClr>
              </a:buClr>
              <a:defRPr/>
            </a:pPr>
            <a:endParaRPr lang="en-IN" sz="1050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/>
            </a:endParaRPr>
          </a:p>
          <a:p>
            <a:pPr marL="0" indent="0" defTabSz="609585">
              <a:lnSpc>
                <a:spcPct val="100000"/>
              </a:lnSpc>
              <a:buClr>
                <a:srgbClr val="000000">
                  <a:lumMod val="85000"/>
                  <a:lumOff val="15000"/>
                </a:srgbClr>
              </a:buClr>
              <a:buNone/>
              <a:defRPr/>
            </a:pP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                                                                     </a:t>
            </a:r>
          </a:p>
          <a:p>
            <a:pPr marL="0" indent="-380990" defTabSz="609585">
              <a:lnSpc>
                <a:spcPct val="100000"/>
              </a:lnSpc>
              <a:buClr>
                <a:srgbClr val="000000">
                  <a:lumMod val="85000"/>
                  <a:lumOff val="15000"/>
                </a:srgbClr>
              </a:buClr>
              <a:defRPr/>
            </a:pP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With these integrations we can transition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Jira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 issue states via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GitLab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, as well as see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GitLab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 commits, branches, and merge requests in the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Jira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Userstory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.</a:t>
            </a:r>
          </a:p>
          <a:p>
            <a:pPr marL="0" indent="-380990" defTabSz="609585">
              <a:lnSpc>
                <a:spcPct val="100000"/>
              </a:lnSpc>
              <a:buClr>
                <a:srgbClr val="000000">
                  <a:lumMod val="85000"/>
                  <a:lumOff val="15000"/>
                </a:srgbClr>
              </a:buClr>
              <a:defRPr/>
            </a:pP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Use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Smartcommits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 to ensure the commit message should have correct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Userstory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 in specific format. If not, the commit message should be failed.</a:t>
            </a:r>
          </a:p>
          <a:p>
            <a:pPr marL="0" indent="-380990" defTabSz="609585">
              <a:lnSpc>
                <a:spcPct val="100000"/>
              </a:lnSpc>
              <a:buClr>
                <a:srgbClr val="000000">
                  <a:lumMod val="85000"/>
                  <a:lumOff val="15000"/>
                </a:srgbClr>
              </a:buClr>
              <a:defRPr/>
            </a:pP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Mention that a commit or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erge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 ‘closes’, ‘resolves’, or ‘fixes’ a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Jira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 issue ID. When the commit is made on master or the change is merged to master: </a:t>
            </a:r>
          </a:p>
          <a:p>
            <a:pPr marL="0" indent="-380990" defTabSz="609585">
              <a:lnSpc>
                <a:spcPct val="100000"/>
              </a:lnSpc>
              <a:buClr>
                <a:srgbClr val="000000">
                  <a:lumMod val="85000"/>
                  <a:lumOff val="15000"/>
                </a:srgbClr>
              </a:buClr>
              <a:defRPr/>
            </a:pP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GitLab’s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 merge request page displays a note that it “Closed” the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Jira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 issue, with a link to the issue in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jira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.</a:t>
            </a:r>
          </a:p>
          <a:p>
            <a:pPr marL="0" indent="-380990" defTabSz="609585">
              <a:lnSpc>
                <a:spcPct val="100000"/>
              </a:lnSpc>
              <a:buClr>
                <a:srgbClr val="000000">
                  <a:lumMod val="85000"/>
                  <a:lumOff val="15000"/>
                </a:srgbClr>
              </a:buClr>
              <a:defRPr/>
            </a:pP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Creation of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webhooks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 in JIRA to integrate with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jenkins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</a:rPr>
              <a:t>  for automated build trigger on issue status change.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93599" y="1487069"/>
            <a:ext cx="7405333" cy="9002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295390" lvl="2" indent="-380990" algn="ctr" defTabSz="609585">
              <a:buClr>
                <a:srgbClr val="000000">
                  <a:lumMod val="85000"/>
                  <a:lumOff val="15000"/>
                </a:srgbClr>
              </a:buClr>
              <a:buFont typeface="Arial" panose="020B0604020202020204" pitchFamily="34" charset="0"/>
              <a:buChar char="•"/>
              <a:defRPr/>
            </a:pP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cs typeface="Segoe UI Semilight" panose="020B0402040204020203" pitchFamily="34" charset="0"/>
              </a:rPr>
              <a:t>Many Organizations have been using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cs typeface="Segoe UI Semilight" panose="020B0402040204020203" pitchFamily="34" charset="0"/>
              </a:rPr>
              <a:t>jira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cs typeface="Segoe UI Semilight" panose="020B0402040204020203" pitchFamily="34" charset="0"/>
              </a:rPr>
              <a:t> for Tracking issues and using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cs typeface="Segoe UI Semilight" panose="020B0402040204020203" pitchFamily="34" charset="0"/>
              </a:rPr>
              <a:t>gitlab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cs typeface="Segoe UI Semilight" panose="020B0402040204020203" pitchFamily="34" charset="0"/>
              </a:rPr>
              <a:t> for the entire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cs typeface="Segoe UI Semilight" panose="020B0402040204020203" pitchFamily="34" charset="0"/>
              </a:rPr>
              <a:t>devops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cs typeface="Segoe UI Semilight" panose="020B0402040204020203" pitchFamily="34" charset="0"/>
              </a:rPr>
              <a:t> cycle for the development work respectively. So there might be communication gap and time delay to track out the work and issues. If Jira feature comes to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cs typeface="Segoe UI Semilight" panose="020B0402040204020203" pitchFamily="34" charset="0"/>
              </a:rPr>
              <a:t>Gitlab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cs typeface="Segoe UI Semilight" panose="020B0402040204020203" pitchFamily="34" charset="0"/>
              </a:rPr>
              <a:t> more powerful  tool for discussing ideas and planning and tracking work. So we can migrate content and process from Jira to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cs typeface="Segoe UI Semilight" panose="020B0402040204020203" pitchFamily="34" charset="0"/>
              </a:rPr>
              <a:t>Gitlab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cs typeface="Segoe UI Semilight" panose="020B0402040204020203" pitchFamily="34" charset="0"/>
              </a:rPr>
              <a:t> issues, can also opt to continue using Jira and use it together with </a:t>
            </a:r>
            <a:r>
              <a:rPr lang="en-IN" sz="1050" dirty="0" err="1">
                <a:solidFill>
                  <a:srgbClr val="000000">
                    <a:lumMod val="85000"/>
                    <a:lumOff val="15000"/>
                  </a:srgbClr>
                </a:solidFill>
                <a:cs typeface="Segoe UI Semilight" panose="020B0402040204020203" pitchFamily="34" charset="0"/>
              </a:rPr>
              <a:t>Gitlab</a:t>
            </a:r>
            <a:r>
              <a:rPr lang="en-IN" sz="1050" dirty="0">
                <a:solidFill>
                  <a:srgbClr val="000000">
                    <a:lumMod val="85000"/>
                    <a:lumOff val="15000"/>
                  </a:srgbClr>
                </a:solidFill>
                <a:cs typeface="Segoe UI Semilight" panose="020B0402040204020203" pitchFamily="34" charset="0"/>
              </a:rPr>
              <a:t> through our integration. </a:t>
            </a:r>
            <a:endParaRPr lang="en-US" sz="1050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/>
              <a:cs typeface="Segoe UI Semilight" panose="020B0402040204020203" pitchFamily="34" charset="0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2629955" y="1062803"/>
            <a:ext cx="290127" cy="271727"/>
          </a:xfrm>
          <a:custGeom>
            <a:avLst/>
            <a:gdLst/>
            <a:ahLst/>
            <a:cxnLst/>
            <a:rect l="l" t="t" r="r" b="b"/>
            <a:pathLst>
              <a:path w="468766" h="442849">
                <a:moveTo>
                  <a:pt x="165364" y="0"/>
                </a:moveTo>
                <a:cubicBezTo>
                  <a:pt x="180388" y="0"/>
                  <a:pt x="192971" y="4179"/>
                  <a:pt x="203113" y="12536"/>
                </a:cubicBezTo>
                <a:cubicBezTo>
                  <a:pt x="213254" y="20894"/>
                  <a:pt x="218325" y="32491"/>
                  <a:pt x="218325" y="47327"/>
                </a:cubicBezTo>
                <a:cubicBezTo>
                  <a:pt x="218325" y="55028"/>
                  <a:pt x="216682" y="62305"/>
                  <a:pt x="213395" y="69160"/>
                </a:cubicBezTo>
                <a:cubicBezTo>
                  <a:pt x="210108" y="76015"/>
                  <a:pt x="206540" y="81555"/>
                  <a:pt x="202690" y="85781"/>
                </a:cubicBezTo>
                <a:cubicBezTo>
                  <a:pt x="198840" y="90006"/>
                  <a:pt x="195272" y="95312"/>
                  <a:pt x="191985" y="101697"/>
                </a:cubicBezTo>
                <a:cubicBezTo>
                  <a:pt x="188698" y="108083"/>
                  <a:pt x="187055" y="114750"/>
                  <a:pt x="187055" y="121699"/>
                </a:cubicBezTo>
                <a:cubicBezTo>
                  <a:pt x="187055" y="132404"/>
                  <a:pt x="190999" y="140245"/>
                  <a:pt x="198887" y="145222"/>
                </a:cubicBezTo>
                <a:cubicBezTo>
                  <a:pt x="206775" y="150199"/>
                  <a:pt x="216446" y="152687"/>
                  <a:pt x="227903" y="152687"/>
                </a:cubicBezTo>
                <a:cubicBezTo>
                  <a:pt x="239923" y="152687"/>
                  <a:pt x="256826" y="151278"/>
                  <a:pt x="278611" y="148461"/>
                </a:cubicBezTo>
                <a:cubicBezTo>
                  <a:pt x="300397" y="145644"/>
                  <a:pt x="315703" y="144048"/>
                  <a:pt x="324530" y="143672"/>
                </a:cubicBezTo>
                <a:lnTo>
                  <a:pt x="324530" y="144236"/>
                </a:lnTo>
                <a:cubicBezTo>
                  <a:pt x="324342" y="144611"/>
                  <a:pt x="324013" y="146255"/>
                  <a:pt x="323544" y="149166"/>
                </a:cubicBezTo>
                <a:cubicBezTo>
                  <a:pt x="323074" y="152077"/>
                  <a:pt x="322605" y="155269"/>
                  <a:pt x="322136" y="158744"/>
                </a:cubicBezTo>
                <a:cubicBezTo>
                  <a:pt x="321665" y="162218"/>
                  <a:pt x="321337" y="164237"/>
                  <a:pt x="321149" y="164801"/>
                </a:cubicBezTo>
                <a:cubicBezTo>
                  <a:pt x="316642" y="192972"/>
                  <a:pt x="314388" y="215978"/>
                  <a:pt x="314388" y="233820"/>
                </a:cubicBezTo>
                <a:cubicBezTo>
                  <a:pt x="314388" y="248844"/>
                  <a:pt x="317675" y="259831"/>
                  <a:pt x="324248" y="266780"/>
                </a:cubicBezTo>
                <a:cubicBezTo>
                  <a:pt x="332511" y="275419"/>
                  <a:pt x="340869" y="279739"/>
                  <a:pt x="349320" y="279739"/>
                </a:cubicBezTo>
                <a:cubicBezTo>
                  <a:pt x="353452" y="279739"/>
                  <a:pt x="358194" y="278330"/>
                  <a:pt x="363546" y="275513"/>
                </a:cubicBezTo>
                <a:cubicBezTo>
                  <a:pt x="368899" y="272696"/>
                  <a:pt x="373876" y="269550"/>
                  <a:pt x="378477" y="266076"/>
                </a:cubicBezTo>
                <a:cubicBezTo>
                  <a:pt x="383078" y="262601"/>
                  <a:pt x="389135" y="259455"/>
                  <a:pt x="396647" y="256638"/>
                </a:cubicBezTo>
                <a:cubicBezTo>
                  <a:pt x="404160" y="253821"/>
                  <a:pt x="411954" y="252413"/>
                  <a:pt x="420029" y="252413"/>
                </a:cubicBezTo>
                <a:cubicBezTo>
                  <a:pt x="435430" y="252413"/>
                  <a:pt x="447403" y="257953"/>
                  <a:pt x="455948" y="269033"/>
                </a:cubicBezTo>
                <a:cubicBezTo>
                  <a:pt x="464492" y="280114"/>
                  <a:pt x="468766" y="293542"/>
                  <a:pt x="468766" y="309318"/>
                </a:cubicBezTo>
                <a:cubicBezTo>
                  <a:pt x="468766" y="324530"/>
                  <a:pt x="464587" y="337207"/>
                  <a:pt x="456229" y="347349"/>
                </a:cubicBezTo>
                <a:cubicBezTo>
                  <a:pt x="447872" y="357491"/>
                  <a:pt x="436275" y="362561"/>
                  <a:pt x="421438" y="362561"/>
                </a:cubicBezTo>
                <a:cubicBezTo>
                  <a:pt x="413737" y="362561"/>
                  <a:pt x="406460" y="360918"/>
                  <a:pt x="399606" y="357631"/>
                </a:cubicBezTo>
                <a:cubicBezTo>
                  <a:pt x="392751" y="354345"/>
                  <a:pt x="387210" y="350776"/>
                  <a:pt x="382985" y="346926"/>
                </a:cubicBezTo>
                <a:cubicBezTo>
                  <a:pt x="378759" y="343076"/>
                  <a:pt x="373454" y="339508"/>
                  <a:pt x="367068" y="336221"/>
                </a:cubicBezTo>
                <a:cubicBezTo>
                  <a:pt x="360682" y="332935"/>
                  <a:pt x="354015" y="331291"/>
                  <a:pt x="347067" y="331291"/>
                </a:cubicBezTo>
                <a:cubicBezTo>
                  <a:pt x="326407" y="331291"/>
                  <a:pt x="316078" y="342936"/>
                  <a:pt x="316078" y="366223"/>
                </a:cubicBezTo>
                <a:cubicBezTo>
                  <a:pt x="316078" y="373548"/>
                  <a:pt x="317581" y="384347"/>
                  <a:pt x="320586" y="398620"/>
                </a:cubicBezTo>
                <a:cubicBezTo>
                  <a:pt x="323591" y="412894"/>
                  <a:pt x="324999" y="423693"/>
                  <a:pt x="324812" y="431017"/>
                </a:cubicBezTo>
                <a:lnTo>
                  <a:pt x="324812" y="432426"/>
                </a:lnTo>
                <a:cubicBezTo>
                  <a:pt x="320679" y="432426"/>
                  <a:pt x="317581" y="432519"/>
                  <a:pt x="315515" y="432707"/>
                </a:cubicBezTo>
                <a:cubicBezTo>
                  <a:pt x="309130" y="433271"/>
                  <a:pt x="299974" y="434350"/>
                  <a:pt x="288048" y="435947"/>
                </a:cubicBezTo>
                <a:cubicBezTo>
                  <a:pt x="276123" y="437543"/>
                  <a:pt x="265277" y="438811"/>
                  <a:pt x="255510" y="439750"/>
                </a:cubicBezTo>
                <a:cubicBezTo>
                  <a:pt x="245745" y="440689"/>
                  <a:pt x="236542" y="441158"/>
                  <a:pt x="227903" y="441158"/>
                </a:cubicBezTo>
                <a:cubicBezTo>
                  <a:pt x="216446" y="441158"/>
                  <a:pt x="206775" y="438670"/>
                  <a:pt x="198887" y="433693"/>
                </a:cubicBezTo>
                <a:cubicBezTo>
                  <a:pt x="190999" y="428716"/>
                  <a:pt x="187055" y="420875"/>
                  <a:pt x="187055" y="410170"/>
                </a:cubicBezTo>
                <a:cubicBezTo>
                  <a:pt x="187055" y="403222"/>
                  <a:pt x="188698" y="396554"/>
                  <a:pt x="191985" y="390169"/>
                </a:cubicBezTo>
                <a:cubicBezTo>
                  <a:pt x="195272" y="383783"/>
                  <a:pt x="198840" y="378478"/>
                  <a:pt x="202690" y="374252"/>
                </a:cubicBezTo>
                <a:cubicBezTo>
                  <a:pt x="206540" y="370027"/>
                  <a:pt x="210108" y="364486"/>
                  <a:pt x="213395" y="357631"/>
                </a:cubicBezTo>
                <a:cubicBezTo>
                  <a:pt x="216682" y="350776"/>
                  <a:pt x="218325" y="343499"/>
                  <a:pt x="218325" y="335799"/>
                </a:cubicBezTo>
                <a:cubicBezTo>
                  <a:pt x="218325" y="320962"/>
                  <a:pt x="213254" y="309365"/>
                  <a:pt x="203113" y="301008"/>
                </a:cubicBezTo>
                <a:cubicBezTo>
                  <a:pt x="192971" y="292650"/>
                  <a:pt x="180294" y="288471"/>
                  <a:pt x="165082" y="288471"/>
                </a:cubicBezTo>
                <a:cubicBezTo>
                  <a:pt x="149306" y="288471"/>
                  <a:pt x="135878" y="292744"/>
                  <a:pt x="124797" y="301289"/>
                </a:cubicBezTo>
                <a:cubicBezTo>
                  <a:pt x="113717" y="309834"/>
                  <a:pt x="108176" y="321807"/>
                  <a:pt x="108176" y="337207"/>
                </a:cubicBezTo>
                <a:cubicBezTo>
                  <a:pt x="108176" y="345283"/>
                  <a:pt x="109584" y="353077"/>
                  <a:pt x="112402" y="360589"/>
                </a:cubicBezTo>
                <a:cubicBezTo>
                  <a:pt x="115219" y="368102"/>
                  <a:pt x="118365" y="374158"/>
                  <a:pt x="121839" y="378760"/>
                </a:cubicBezTo>
                <a:cubicBezTo>
                  <a:pt x="125314" y="383361"/>
                  <a:pt x="128459" y="388338"/>
                  <a:pt x="131276" y="393690"/>
                </a:cubicBezTo>
                <a:cubicBezTo>
                  <a:pt x="134093" y="399043"/>
                  <a:pt x="135502" y="403785"/>
                  <a:pt x="135502" y="407917"/>
                </a:cubicBezTo>
                <a:cubicBezTo>
                  <a:pt x="135502" y="416368"/>
                  <a:pt x="131182" y="424725"/>
                  <a:pt x="122543" y="432989"/>
                </a:cubicBezTo>
                <a:cubicBezTo>
                  <a:pt x="115594" y="439562"/>
                  <a:pt x="104608" y="442849"/>
                  <a:pt x="89583" y="442849"/>
                </a:cubicBezTo>
                <a:cubicBezTo>
                  <a:pt x="71742" y="442849"/>
                  <a:pt x="48735" y="440595"/>
                  <a:pt x="20564" y="436088"/>
                </a:cubicBezTo>
                <a:cubicBezTo>
                  <a:pt x="18874" y="435712"/>
                  <a:pt x="16291" y="435336"/>
                  <a:pt x="12817" y="434961"/>
                </a:cubicBezTo>
                <a:cubicBezTo>
                  <a:pt x="9343" y="434585"/>
                  <a:pt x="6760" y="434210"/>
                  <a:pt x="5070" y="433834"/>
                </a:cubicBezTo>
                <a:lnTo>
                  <a:pt x="1408" y="433271"/>
                </a:lnTo>
                <a:cubicBezTo>
                  <a:pt x="1220" y="433271"/>
                  <a:pt x="938" y="433177"/>
                  <a:pt x="563" y="432989"/>
                </a:cubicBezTo>
                <a:cubicBezTo>
                  <a:pt x="188" y="432989"/>
                  <a:pt x="0" y="432895"/>
                  <a:pt x="0" y="432707"/>
                </a:cubicBezTo>
                <a:lnTo>
                  <a:pt x="0" y="144236"/>
                </a:lnTo>
                <a:cubicBezTo>
                  <a:pt x="375" y="144424"/>
                  <a:pt x="2018" y="144752"/>
                  <a:pt x="4929" y="145222"/>
                </a:cubicBezTo>
                <a:cubicBezTo>
                  <a:pt x="7840" y="145691"/>
                  <a:pt x="11033" y="146161"/>
                  <a:pt x="14507" y="146630"/>
                </a:cubicBezTo>
                <a:cubicBezTo>
                  <a:pt x="17982" y="147100"/>
                  <a:pt x="20001" y="147429"/>
                  <a:pt x="20564" y="147616"/>
                </a:cubicBezTo>
                <a:cubicBezTo>
                  <a:pt x="48735" y="152124"/>
                  <a:pt x="71742" y="154377"/>
                  <a:pt x="89583" y="154377"/>
                </a:cubicBezTo>
                <a:cubicBezTo>
                  <a:pt x="104608" y="154377"/>
                  <a:pt x="115594" y="151091"/>
                  <a:pt x="122543" y="144518"/>
                </a:cubicBezTo>
                <a:cubicBezTo>
                  <a:pt x="131182" y="136254"/>
                  <a:pt x="135502" y="127897"/>
                  <a:pt x="135502" y="119445"/>
                </a:cubicBezTo>
                <a:cubicBezTo>
                  <a:pt x="135502" y="115314"/>
                  <a:pt x="134093" y="110571"/>
                  <a:pt x="131276" y="105219"/>
                </a:cubicBezTo>
                <a:cubicBezTo>
                  <a:pt x="128459" y="99866"/>
                  <a:pt x="125314" y="94889"/>
                  <a:pt x="121839" y="90288"/>
                </a:cubicBezTo>
                <a:cubicBezTo>
                  <a:pt x="118365" y="85687"/>
                  <a:pt x="115219" y="79630"/>
                  <a:pt x="112402" y="72118"/>
                </a:cubicBezTo>
                <a:cubicBezTo>
                  <a:pt x="109584" y="64606"/>
                  <a:pt x="108176" y="56812"/>
                  <a:pt x="108176" y="48736"/>
                </a:cubicBezTo>
                <a:cubicBezTo>
                  <a:pt x="108176" y="33336"/>
                  <a:pt x="113717" y="21363"/>
                  <a:pt x="124797" y="12818"/>
                </a:cubicBezTo>
                <a:cubicBezTo>
                  <a:pt x="135878" y="4273"/>
                  <a:pt x="149400" y="0"/>
                  <a:pt x="16536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>
              <a:defRPr/>
            </a:pPr>
            <a:endParaRPr lang="en-US" sz="140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3655424" y="2695706"/>
            <a:ext cx="290000" cy="243364"/>
          </a:xfrm>
          <a:custGeom>
            <a:avLst/>
            <a:gdLst>
              <a:gd name="connsiteX0" fmla="*/ 414678 w 468485"/>
              <a:gd name="connsiteY0" fmla="*/ 18311 h 396648"/>
              <a:gd name="connsiteX1" fmla="*/ 430736 w 468485"/>
              <a:gd name="connsiteY1" fmla="*/ 25072 h 396648"/>
              <a:gd name="connsiteX2" fmla="*/ 461724 w 468485"/>
              <a:gd name="connsiteY2" fmla="*/ 56060 h 396648"/>
              <a:gd name="connsiteX3" fmla="*/ 468485 w 468485"/>
              <a:gd name="connsiteY3" fmla="*/ 72118 h 396648"/>
              <a:gd name="connsiteX4" fmla="*/ 461724 w 468485"/>
              <a:gd name="connsiteY4" fmla="*/ 88175 h 396648"/>
              <a:gd name="connsiteX5" fmla="*/ 232412 w 468485"/>
              <a:gd name="connsiteY5" fmla="*/ 317487 h 396648"/>
              <a:gd name="connsiteX6" fmla="*/ 216354 w 468485"/>
              <a:gd name="connsiteY6" fmla="*/ 324249 h 396648"/>
              <a:gd name="connsiteX7" fmla="*/ 200297 w 468485"/>
              <a:gd name="connsiteY7" fmla="*/ 317487 h 396648"/>
              <a:gd name="connsiteX8" fmla="*/ 79161 w 468485"/>
              <a:gd name="connsiteY8" fmla="*/ 196352 h 396648"/>
              <a:gd name="connsiteX9" fmla="*/ 72400 w 468485"/>
              <a:gd name="connsiteY9" fmla="*/ 180295 h 396648"/>
              <a:gd name="connsiteX10" fmla="*/ 79161 w 468485"/>
              <a:gd name="connsiteY10" fmla="*/ 164237 h 396648"/>
              <a:gd name="connsiteX11" fmla="*/ 110149 w 468485"/>
              <a:gd name="connsiteY11" fmla="*/ 133249 h 396648"/>
              <a:gd name="connsiteX12" fmla="*/ 126207 w 468485"/>
              <a:gd name="connsiteY12" fmla="*/ 126488 h 396648"/>
              <a:gd name="connsiteX13" fmla="*/ 142264 w 468485"/>
              <a:gd name="connsiteY13" fmla="*/ 133249 h 396648"/>
              <a:gd name="connsiteX14" fmla="*/ 216354 w 468485"/>
              <a:gd name="connsiteY14" fmla="*/ 207339 h 396648"/>
              <a:gd name="connsiteX15" fmla="*/ 398621 w 468485"/>
              <a:gd name="connsiteY15" fmla="*/ 25072 h 396648"/>
              <a:gd name="connsiteX16" fmla="*/ 414678 w 468485"/>
              <a:gd name="connsiteY16" fmla="*/ 18311 h 396648"/>
              <a:gd name="connsiteX17" fmla="*/ 81132 w 468485"/>
              <a:gd name="connsiteY17" fmla="*/ 0 h 396648"/>
              <a:gd name="connsiteX18" fmla="*/ 315515 w 468485"/>
              <a:gd name="connsiteY18" fmla="*/ 0 h 396648"/>
              <a:gd name="connsiteX19" fmla="*/ 348476 w 468485"/>
              <a:gd name="connsiteY19" fmla="*/ 7043 h 396648"/>
              <a:gd name="connsiteX20" fmla="*/ 353546 w 468485"/>
              <a:gd name="connsiteY20" fmla="*/ 13522 h 396648"/>
              <a:gd name="connsiteX21" fmla="*/ 351011 w 468485"/>
              <a:gd name="connsiteY21" fmla="*/ 21692 h 396648"/>
              <a:gd name="connsiteX22" fmla="*/ 337207 w 468485"/>
              <a:gd name="connsiteY22" fmla="*/ 35495 h 396648"/>
              <a:gd name="connsiteX23" fmla="*/ 330728 w 468485"/>
              <a:gd name="connsiteY23" fmla="*/ 38313 h 396648"/>
              <a:gd name="connsiteX24" fmla="*/ 328192 w 468485"/>
              <a:gd name="connsiteY24" fmla="*/ 37749 h 396648"/>
              <a:gd name="connsiteX25" fmla="*/ 315515 w 468485"/>
              <a:gd name="connsiteY25" fmla="*/ 36059 h 396648"/>
              <a:gd name="connsiteX26" fmla="*/ 81132 w 468485"/>
              <a:gd name="connsiteY26" fmla="*/ 36059 h 396648"/>
              <a:gd name="connsiteX27" fmla="*/ 49299 w 468485"/>
              <a:gd name="connsiteY27" fmla="*/ 49299 h 396648"/>
              <a:gd name="connsiteX28" fmla="*/ 36058 w 468485"/>
              <a:gd name="connsiteY28" fmla="*/ 81132 h 396648"/>
              <a:gd name="connsiteX29" fmla="*/ 36058 w 468485"/>
              <a:gd name="connsiteY29" fmla="*/ 315515 h 396648"/>
              <a:gd name="connsiteX30" fmla="*/ 49299 w 468485"/>
              <a:gd name="connsiteY30" fmla="*/ 347349 h 396648"/>
              <a:gd name="connsiteX31" fmla="*/ 81132 w 468485"/>
              <a:gd name="connsiteY31" fmla="*/ 360589 h 396648"/>
              <a:gd name="connsiteX32" fmla="*/ 315515 w 468485"/>
              <a:gd name="connsiteY32" fmla="*/ 360589 h 396648"/>
              <a:gd name="connsiteX33" fmla="*/ 347348 w 468485"/>
              <a:gd name="connsiteY33" fmla="*/ 347349 h 396648"/>
              <a:gd name="connsiteX34" fmla="*/ 360589 w 468485"/>
              <a:gd name="connsiteY34" fmla="*/ 315515 h 396648"/>
              <a:gd name="connsiteX35" fmla="*/ 360589 w 468485"/>
              <a:gd name="connsiteY35" fmla="*/ 243961 h 396648"/>
              <a:gd name="connsiteX36" fmla="*/ 363124 w 468485"/>
              <a:gd name="connsiteY36" fmla="*/ 237764 h 396648"/>
              <a:gd name="connsiteX37" fmla="*/ 381154 w 468485"/>
              <a:gd name="connsiteY37" fmla="*/ 219734 h 396648"/>
              <a:gd name="connsiteX38" fmla="*/ 387633 w 468485"/>
              <a:gd name="connsiteY38" fmla="*/ 216917 h 396648"/>
              <a:gd name="connsiteX39" fmla="*/ 391014 w 468485"/>
              <a:gd name="connsiteY39" fmla="*/ 217762 h 396648"/>
              <a:gd name="connsiteX40" fmla="*/ 396648 w 468485"/>
              <a:gd name="connsiteY40" fmla="*/ 225932 h 396648"/>
              <a:gd name="connsiteX41" fmla="*/ 396648 w 468485"/>
              <a:gd name="connsiteY41" fmla="*/ 315515 h 396648"/>
              <a:gd name="connsiteX42" fmla="*/ 372843 w 468485"/>
              <a:gd name="connsiteY42" fmla="*/ 372844 h 396648"/>
              <a:gd name="connsiteX43" fmla="*/ 315515 w 468485"/>
              <a:gd name="connsiteY43" fmla="*/ 396648 h 396648"/>
              <a:gd name="connsiteX44" fmla="*/ 81132 w 468485"/>
              <a:gd name="connsiteY44" fmla="*/ 396648 h 396648"/>
              <a:gd name="connsiteX45" fmla="*/ 23804 w 468485"/>
              <a:gd name="connsiteY45" fmla="*/ 372844 h 396648"/>
              <a:gd name="connsiteX46" fmla="*/ 0 w 468485"/>
              <a:gd name="connsiteY46" fmla="*/ 315515 h 396648"/>
              <a:gd name="connsiteX47" fmla="*/ 0 w 468485"/>
              <a:gd name="connsiteY47" fmla="*/ 81132 h 396648"/>
              <a:gd name="connsiteX48" fmla="*/ 23804 w 468485"/>
              <a:gd name="connsiteY48" fmla="*/ 23804 h 396648"/>
              <a:gd name="connsiteX49" fmla="*/ 81132 w 468485"/>
              <a:gd name="connsiteY49" fmla="*/ 0 h 39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68485" h="396648">
                <a:moveTo>
                  <a:pt x="414678" y="18311"/>
                </a:moveTo>
                <a:cubicBezTo>
                  <a:pt x="420876" y="18311"/>
                  <a:pt x="426229" y="20565"/>
                  <a:pt x="430736" y="25072"/>
                </a:cubicBezTo>
                <a:lnTo>
                  <a:pt x="461724" y="56060"/>
                </a:lnTo>
                <a:cubicBezTo>
                  <a:pt x="466231" y="60568"/>
                  <a:pt x="468485" y="65920"/>
                  <a:pt x="468485" y="72118"/>
                </a:cubicBezTo>
                <a:cubicBezTo>
                  <a:pt x="468485" y="78315"/>
                  <a:pt x="466231" y="83668"/>
                  <a:pt x="461724" y="88175"/>
                </a:cubicBezTo>
                <a:lnTo>
                  <a:pt x="232412" y="317487"/>
                </a:lnTo>
                <a:cubicBezTo>
                  <a:pt x="227904" y="321995"/>
                  <a:pt x="222552" y="324249"/>
                  <a:pt x="216354" y="324249"/>
                </a:cubicBezTo>
                <a:cubicBezTo>
                  <a:pt x="210156" y="324249"/>
                  <a:pt x="204804" y="321995"/>
                  <a:pt x="200297" y="317487"/>
                </a:cubicBezTo>
                <a:lnTo>
                  <a:pt x="79161" y="196352"/>
                </a:lnTo>
                <a:cubicBezTo>
                  <a:pt x="74654" y="191845"/>
                  <a:pt x="72400" y="186492"/>
                  <a:pt x="72400" y="180295"/>
                </a:cubicBezTo>
                <a:cubicBezTo>
                  <a:pt x="72400" y="174097"/>
                  <a:pt x="74654" y="168744"/>
                  <a:pt x="79161" y="164237"/>
                </a:cubicBezTo>
                <a:lnTo>
                  <a:pt x="110149" y="133249"/>
                </a:lnTo>
                <a:cubicBezTo>
                  <a:pt x="114657" y="128742"/>
                  <a:pt x="120009" y="126488"/>
                  <a:pt x="126207" y="126488"/>
                </a:cubicBezTo>
                <a:cubicBezTo>
                  <a:pt x="132405" y="126488"/>
                  <a:pt x="137757" y="128742"/>
                  <a:pt x="142264" y="133249"/>
                </a:cubicBezTo>
                <a:lnTo>
                  <a:pt x="216354" y="207339"/>
                </a:lnTo>
                <a:lnTo>
                  <a:pt x="398621" y="25072"/>
                </a:lnTo>
                <a:cubicBezTo>
                  <a:pt x="403128" y="20565"/>
                  <a:pt x="408481" y="18311"/>
                  <a:pt x="414678" y="18311"/>
                </a:cubicBezTo>
                <a:close/>
                <a:moveTo>
                  <a:pt x="81132" y="0"/>
                </a:moveTo>
                <a:lnTo>
                  <a:pt x="315515" y="0"/>
                </a:lnTo>
                <a:cubicBezTo>
                  <a:pt x="327347" y="0"/>
                  <a:pt x="338334" y="2348"/>
                  <a:pt x="348476" y="7043"/>
                </a:cubicBezTo>
                <a:cubicBezTo>
                  <a:pt x="351293" y="8357"/>
                  <a:pt x="352983" y="10517"/>
                  <a:pt x="353546" y="13522"/>
                </a:cubicBezTo>
                <a:cubicBezTo>
                  <a:pt x="354110" y="16715"/>
                  <a:pt x="353264" y="19438"/>
                  <a:pt x="351011" y="21692"/>
                </a:cubicBezTo>
                <a:lnTo>
                  <a:pt x="337207" y="35495"/>
                </a:lnTo>
                <a:cubicBezTo>
                  <a:pt x="335329" y="37373"/>
                  <a:pt x="333169" y="38313"/>
                  <a:pt x="330728" y="38313"/>
                </a:cubicBezTo>
                <a:cubicBezTo>
                  <a:pt x="330164" y="38313"/>
                  <a:pt x="329319" y="38125"/>
                  <a:pt x="328192" y="37749"/>
                </a:cubicBezTo>
                <a:cubicBezTo>
                  <a:pt x="323873" y="36622"/>
                  <a:pt x="319647" y="36059"/>
                  <a:pt x="315515" y="36059"/>
                </a:cubicBezTo>
                <a:lnTo>
                  <a:pt x="81132" y="36059"/>
                </a:lnTo>
                <a:cubicBezTo>
                  <a:pt x="68737" y="36059"/>
                  <a:pt x="58126" y="40472"/>
                  <a:pt x="49299" y="49299"/>
                </a:cubicBezTo>
                <a:cubicBezTo>
                  <a:pt x="40472" y="58126"/>
                  <a:pt x="36058" y="68737"/>
                  <a:pt x="36058" y="81132"/>
                </a:cubicBezTo>
                <a:lnTo>
                  <a:pt x="36058" y="315515"/>
                </a:lnTo>
                <a:cubicBezTo>
                  <a:pt x="36058" y="327911"/>
                  <a:pt x="40472" y="338522"/>
                  <a:pt x="49299" y="347349"/>
                </a:cubicBezTo>
                <a:cubicBezTo>
                  <a:pt x="58126" y="356176"/>
                  <a:pt x="68737" y="360589"/>
                  <a:pt x="81132" y="360589"/>
                </a:cubicBezTo>
                <a:lnTo>
                  <a:pt x="315515" y="360589"/>
                </a:lnTo>
                <a:cubicBezTo>
                  <a:pt x="327911" y="360589"/>
                  <a:pt x="338522" y="356176"/>
                  <a:pt x="347348" y="347349"/>
                </a:cubicBezTo>
                <a:cubicBezTo>
                  <a:pt x="356175" y="338522"/>
                  <a:pt x="360589" y="327911"/>
                  <a:pt x="360589" y="315515"/>
                </a:cubicBezTo>
                <a:lnTo>
                  <a:pt x="360589" y="243961"/>
                </a:lnTo>
                <a:cubicBezTo>
                  <a:pt x="360589" y="241520"/>
                  <a:pt x="361434" y="239454"/>
                  <a:pt x="363124" y="237764"/>
                </a:cubicBezTo>
                <a:lnTo>
                  <a:pt x="381154" y="219734"/>
                </a:lnTo>
                <a:cubicBezTo>
                  <a:pt x="383032" y="217856"/>
                  <a:pt x="385192" y="216917"/>
                  <a:pt x="387633" y="216917"/>
                </a:cubicBezTo>
                <a:cubicBezTo>
                  <a:pt x="388760" y="216917"/>
                  <a:pt x="389887" y="217198"/>
                  <a:pt x="391014" y="217762"/>
                </a:cubicBezTo>
                <a:cubicBezTo>
                  <a:pt x="394770" y="219264"/>
                  <a:pt x="396648" y="221988"/>
                  <a:pt x="396648" y="225932"/>
                </a:cubicBezTo>
                <a:lnTo>
                  <a:pt x="396648" y="315515"/>
                </a:lnTo>
                <a:cubicBezTo>
                  <a:pt x="396648" y="337865"/>
                  <a:pt x="388713" y="356974"/>
                  <a:pt x="372843" y="372844"/>
                </a:cubicBezTo>
                <a:cubicBezTo>
                  <a:pt x="356974" y="388713"/>
                  <a:pt x="337864" y="396648"/>
                  <a:pt x="315515" y="396648"/>
                </a:cubicBezTo>
                <a:lnTo>
                  <a:pt x="81132" y="396648"/>
                </a:lnTo>
                <a:cubicBezTo>
                  <a:pt x="58783" y="396648"/>
                  <a:pt x="39674" y="388713"/>
                  <a:pt x="23804" y="372844"/>
                </a:cubicBezTo>
                <a:cubicBezTo>
                  <a:pt x="7935" y="356974"/>
                  <a:pt x="0" y="337865"/>
                  <a:pt x="0" y="315515"/>
                </a:cubicBezTo>
                <a:lnTo>
                  <a:pt x="0" y="81132"/>
                </a:lnTo>
                <a:cubicBezTo>
                  <a:pt x="0" y="58783"/>
                  <a:pt x="7935" y="39674"/>
                  <a:pt x="23804" y="23804"/>
                </a:cubicBezTo>
                <a:cubicBezTo>
                  <a:pt x="39674" y="7935"/>
                  <a:pt x="58783" y="0"/>
                  <a:pt x="8113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09585">
              <a:defRPr/>
            </a:pPr>
            <a:endParaRPr lang="en-US" sz="140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71227" y="6373710"/>
            <a:ext cx="5882537" cy="1615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dirty="0" err="1">
                <a:solidFill>
                  <a:schemeClr val="tx2"/>
                </a:solidFill>
              </a:rPr>
              <a:t>Jira,GitLab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38613" y="5825985"/>
            <a:ext cx="4194495" cy="219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 defTabSz="914377">
              <a:buFont typeface="Wingdings" panose="05000000000000000000" pitchFamily="2" charset="2"/>
              <a:buChar char="ü"/>
              <a:defRPr/>
            </a:pPr>
            <a:endParaRPr lang="en-US" sz="1100" dirty="0">
              <a:solidFill>
                <a:schemeClr val="bg1"/>
              </a:solidFill>
              <a:latin typeface="Arial" panose="020B0604020202020204"/>
              <a:cs typeface="Segoe UI Semilight" panose="020B04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784113" y="3970491"/>
            <a:ext cx="3333794" cy="80550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ü"/>
            </a:pPr>
            <a:endParaRPr lang="en-US" sz="1100" dirty="0">
              <a:solidFill>
                <a:schemeClr val="bg1"/>
              </a:solidFill>
              <a:latin typeface="Arial" panose="020B0604020202020204"/>
              <a:cs typeface="Segoe UI Semilight" panose="020B040204020402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100" dirty="0">
              <a:solidFill>
                <a:schemeClr val="bg1"/>
              </a:solidFill>
              <a:latin typeface="Arial" panose="020B0604020202020204"/>
              <a:cs typeface="Segoe UI Semilight" panose="020B0402040204020203" pitchFamily="34" charset="0"/>
            </a:endParaRPr>
          </a:p>
        </p:txBody>
      </p:sp>
      <p:pic>
        <p:nvPicPr>
          <p:cNvPr id="1026" name="Picture 2" descr="C:\Users\HP\Pictures\propos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76" y="3978721"/>
            <a:ext cx="626462" cy="39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Connector 36"/>
          <p:cNvCxnSpPr/>
          <p:nvPr/>
        </p:nvCxnSpPr>
        <p:spPr>
          <a:xfrm>
            <a:off x="8388977" y="1445033"/>
            <a:ext cx="372893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0DDA019-9DA5-4118-9651-58BBAA5F9636}"/>
              </a:ext>
            </a:extLst>
          </p:cNvPr>
          <p:cNvSpPr/>
          <p:nvPr/>
        </p:nvSpPr>
        <p:spPr>
          <a:xfrm>
            <a:off x="414529" y="6241774"/>
            <a:ext cx="11485924" cy="5698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Manulife</a:t>
            </a:r>
          </a:p>
        </p:txBody>
      </p:sp>
    </p:spTree>
    <p:extLst>
      <p:ext uri="{BB962C8B-B14F-4D97-AF65-F5344CB8AC3E}">
        <p14:creationId xmlns:p14="http://schemas.microsoft.com/office/powerpoint/2010/main" val="2337613941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NO Infra Solution - 11-02-2018" id="{AEC81AE2-9968-44B0-9EA8-6A0842C4F742}" vid="{F03585E4-6476-409D-BE3D-974D066593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355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Courier New</vt:lpstr>
      <vt:lpstr>Wingdings</vt:lpstr>
      <vt:lpstr>Cognizant</vt:lpstr>
      <vt:lpstr> Manulife: Gitlab &amp; Jira Integration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have done this successfully for our other customers</dc:title>
  <dc:creator>Senapati, Litisa (Cognizant)</dc:creator>
  <cp:lastModifiedBy>Sangeetha Santhakumar</cp:lastModifiedBy>
  <cp:revision>36</cp:revision>
  <dcterms:created xsi:type="dcterms:W3CDTF">2019-06-07T15:27:24Z</dcterms:created>
  <dcterms:modified xsi:type="dcterms:W3CDTF">2019-09-22T07:45:09Z</dcterms:modified>
</cp:coreProperties>
</file>