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09601" y="512064"/>
            <a:ext cx="318120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2255520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9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7382256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206067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05725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36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5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63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4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76679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4098770"/>
            <a:ext cx="3584448" cy="201167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5968" y="1676679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15968" y="4096512"/>
            <a:ext cx="3584448" cy="201167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07680" y="1682496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07680" y="4096512"/>
            <a:ext cx="3584448" cy="20116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7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23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5728" y="1682495"/>
            <a:ext cx="5986272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86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205728" y="1682496"/>
            <a:ext cx="5986272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88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56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5998464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6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52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5998464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35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315200" y="6400800"/>
            <a:ext cx="12192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987295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47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61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bg1"/>
                </a:solidFill>
              </a:defRPr>
            </a:lvl1pPr>
            <a:lvl2pPr marL="309026" indent="-309026">
              <a:buNone/>
              <a:defRPr sz="5867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93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69" y="143208"/>
            <a:ext cx="11180064" cy="49542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19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14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1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1919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2064" y="365760"/>
            <a:ext cx="11180064" cy="3657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31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53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24000"/>
            <a:ext cx="12192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5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54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2"/>
            <a:ext cx="548640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5998464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1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0"/>
            <a:ext cx="548640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98633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0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42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0668000" y="6319907"/>
            <a:ext cx="1524000" cy="34020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177800" dist="38100" dir="16200000">
              <a:prstClr val="black">
                <a:alpha val="5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lvl="0" algn="ctr"/>
            <a:endParaRPr lang="en-US" sz="2400" noProof="0" dirty="0">
              <a:solidFill>
                <a:schemeClr val="lt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813" y="6319907"/>
            <a:ext cx="10767787" cy="340204"/>
          </a:xfrm>
          <a:prstGeom prst="rect">
            <a:avLst/>
          </a:prstGeom>
          <a:solidFill>
            <a:srgbClr val="220337"/>
          </a:solidFill>
          <a:ln>
            <a:noFill/>
          </a:ln>
          <a:effectLst>
            <a:innerShdw blurRad="177800" dist="38100" dir="16200000">
              <a:prstClr val="black">
                <a:alpha val="5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lvl="0" algn="ctr"/>
            <a:endParaRPr lang="en-US" sz="2400" noProof="0" dirty="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45826" y="6347351"/>
            <a:ext cx="256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2018 Cognizant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Arial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90016" y="6351909"/>
            <a:ext cx="0" cy="276195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39253"/>
            <a:ext cx="10515600" cy="435133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94" y="6347354"/>
            <a:ext cx="738625" cy="2870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DC3E62-8AD6-4FF6-9ABE-F47A513BFC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54000" y="154759"/>
            <a:ext cx="10414000" cy="685800"/>
          </a:xfr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rgbClr val="57068C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479655" y="6319905"/>
            <a:ext cx="586167" cy="55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49" y="6267201"/>
            <a:ext cx="571699" cy="571699"/>
          </a:xfrm>
          <a:prstGeom prst="rect">
            <a:avLst/>
          </a:prstGeom>
        </p:spPr>
      </p:pic>
      <p:pic>
        <p:nvPicPr>
          <p:cNvPr id="20" name="Picture 19" descr="Cognizant_LOGO_on black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637" y="6346168"/>
            <a:ext cx="849715" cy="265885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6" y="5"/>
            <a:ext cx="12191999" cy="7268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757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585" lvl="1" indent="-609585">
              <a:buNone/>
            </a:pPr>
            <a:endParaRPr kumimoji="0" lang="en-US" sz="3733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000" y="1682495"/>
            <a:ext cx="3676651" cy="4425696"/>
          </a:xfrm>
          <a:noFill/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8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5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5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6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3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7382256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9/13/2019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9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>
          <a:xfrm flipH="1">
            <a:off x="10584163" y="1445032"/>
            <a:ext cx="1370744" cy="4571137"/>
          </a:xfrm>
        </p:spPr>
        <p:txBody>
          <a:bodyPr/>
          <a:lstStyle/>
          <a:p>
            <a:endParaRPr lang="en-US" sz="1400" dirty="0">
              <a:solidFill>
                <a:schemeClr val="tx2"/>
              </a:solidFill>
              <a:latin typeface="+mn-lt"/>
            </a:endParaRPr>
          </a:p>
          <a:p>
            <a:r>
              <a:rPr lang="en-US" sz="1200" dirty="0">
                <a:solidFill>
                  <a:schemeClr val="tx2"/>
                </a:solidFill>
                <a:latin typeface="Arial Black" panose="020B0A04020102020204" pitchFamily="34" charset="0"/>
              </a:rPr>
              <a:t>Bringing the feature of Jira in </a:t>
            </a:r>
            <a:r>
              <a:rPr lang="en-US" sz="1200" dirty="0" err="1">
                <a:solidFill>
                  <a:schemeClr val="tx2"/>
                </a:solidFill>
                <a:latin typeface="Arial Black" panose="020B0A04020102020204" pitchFamily="34" charset="0"/>
              </a:rPr>
              <a:t>gitlab</a:t>
            </a:r>
            <a:r>
              <a:rPr lang="en-US" sz="1200" dirty="0">
                <a:solidFill>
                  <a:schemeClr val="tx2"/>
                </a:solidFill>
                <a:latin typeface="Arial Black" panose="020B0A04020102020204" pitchFamily="34" charset="0"/>
              </a:rPr>
              <a:t> under integration services, will improve Agile methodology, CI/CD faster</a:t>
            </a:r>
            <a:r>
              <a:rPr lang="en-US" sz="12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, Productivity </a:t>
            </a:r>
            <a:r>
              <a:rPr lang="en-US" sz="1200" dirty="0">
                <a:solidFill>
                  <a:schemeClr val="tx2"/>
                </a:solidFill>
                <a:latin typeface="Arial Black" panose="020B0A04020102020204" pitchFamily="34" charset="0"/>
              </a:rPr>
              <a:t>improvement, Tracking the bugs/issues towards </a:t>
            </a:r>
            <a:r>
              <a:rPr lang="en-US" sz="12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Scrum/Agile completion  </a:t>
            </a:r>
            <a:r>
              <a:rPr lang="en-US" sz="1200" dirty="0">
                <a:solidFill>
                  <a:schemeClr val="tx2"/>
                </a:solidFill>
                <a:latin typeface="Arial Black" panose="020B0A04020102020204" pitchFamily="34" charset="0"/>
              </a:rPr>
              <a:t>on </a:t>
            </a:r>
            <a:r>
              <a:rPr lang="en-US" sz="12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specific target. </a:t>
            </a:r>
            <a:endParaRPr lang="en-US" sz="1200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Arial Black" panose="020B0A04020102020204" pitchFamily="34" charset="0"/>
              </a:rPr>
              <a:t>And also Communication gap </a:t>
            </a:r>
            <a:r>
              <a:rPr lang="en-US" sz="12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will be minimized and time consumption </a:t>
            </a:r>
            <a:r>
              <a:rPr lang="en-US" sz="1200" dirty="0">
                <a:solidFill>
                  <a:schemeClr val="tx2"/>
                </a:solidFill>
                <a:latin typeface="Arial Black" panose="020B0A04020102020204" pitchFamily="34" charset="0"/>
              </a:rPr>
              <a:t>is less</a:t>
            </a:r>
            <a:endParaRPr lang="en-IN" sz="12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</a:t>
            </a:r>
            <a:r>
              <a:rPr lang="en-US" dirty="0" smtClean="0">
                <a:solidFill>
                  <a:srgbClr val="0033A0"/>
                </a:solidFill>
                <a:latin typeface="Arial" panose="020B0604020202020204"/>
              </a:rPr>
              <a:t>2019 </a:t>
            </a:r>
            <a:r>
              <a:rPr lang="en-US" dirty="0" smtClean="0">
                <a:solidFill>
                  <a:srgbClr val="0033A0"/>
                </a:solidFill>
                <a:latin typeface="Arial" panose="020B0604020202020204"/>
              </a:rPr>
              <a:t>Manulife</a:t>
            </a:r>
            <a:endParaRPr lang="en-US" dirty="0">
              <a:solidFill>
                <a:srgbClr val="0033A0"/>
              </a:solidFill>
              <a:latin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1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71363" cy="10080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Manulife: </a:t>
            </a:r>
            <a:r>
              <a:rPr lang="en-US" dirty="0" err="1" smtClean="0"/>
              <a:t>Gitlab</a:t>
            </a:r>
            <a:r>
              <a:rPr lang="en-US" dirty="0" smtClean="0"/>
              <a:t> &amp; </a:t>
            </a:r>
            <a:r>
              <a:rPr lang="en-US" dirty="0" err="1" smtClean="0"/>
              <a:t>Jira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" y="1008279"/>
            <a:ext cx="4254500" cy="511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>
              <a:defRPr/>
            </a:pPr>
            <a:r>
              <a:rPr lang="en-IN" sz="1000" b="1" dirty="0" err="1">
                <a:solidFill>
                  <a:srgbClr val="FFFFFF"/>
                </a:solidFill>
              </a:rPr>
              <a:t>Gitlabintegration</a:t>
            </a:r>
            <a:r>
              <a:rPr lang="en-IN" sz="1000" b="1" dirty="0">
                <a:solidFill>
                  <a:srgbClr val="FFFFFF"/>
                </a:solidFill>
              </a:rPr>
              <a:t> with </a:t>
            </a:r>
            <a:r>
              <a:rPr lang="en-IN" sz="1000" b="1" dirty="0" err="1">
                <a:solidFill>
                  <a:srgbClr val="FFFFFF"/>
                </a:solidFill>
              </a:rPr>
              <a:t>Jira</a:t>
            </a:r>
            <a:r>
              <a:rPr lang="en-IN" sz="1000" b="1" dirty="0">
                <a:solidFill>
                  <a:srgbClr val="FFFFFF"/>
                </a:solidFill>
              </a:rPr>
              <a:t> will help to </a:t>
            </a:r>
            <a:endParaRPr lang="en-IN" sz="1000" b="1" dirty="0" smtClean="0">
              <a:solidFill>
                <a:srgbClr val="FFFFFF"/>
              </a:solidFill>
            </a:endParaRPr>
          </a:p>
          <a:p>
            <a:pPr defTabSz="609585">
              <a:defRPr/>
            </a:pPr>
            <a:r>
              <a:rPr lang="en-IN" sz="1000" b="1" dirty="0" smtClean="0">
                <a:solidFill>
                  <a:srgbClr val="FFFFFF"/>
                </a:solidFill>
              </a:rPr>
              <a:t>provide </a:t>
            </a:r>
            <a:r>
              <a:rPr lang="en-IN" sz="1000" b="1" dirty="0">
                <a:solidFill>
                  <a:srgbClr val="FFFFFF"/>
                </a:solidFill>
              </a:rPr>
              <a:t>better transparency of source </a:t>
            </a:r>
            <a:endParaRPr lang="en-IN" sz="1000" b="1" dirty="0" smtClean="0">
              <a:solidFill>
                <a:srgbClr val="FFFFFF"/>
              </a:solidFill>
            </a:endParaRPr>
          </a:p>
          <a:p>
            <a:pPr defTabSz="609585">
              <a:defRPr/>
            </a:pPr>
            <a:r>
              <a:rPr lang="en-IN" sz="1000" b="1" dirty="0" smtClean="0">
                <a:solidFill>
                  <a:srgbClr val="FFFFFF"/>
                </a:solidFill>
              </a:rPr>
              <a:t>code </a:t>
            </a:r>
            <a:r>
              <a:rPr lang="en-IN" sz="1000" b="1" dirty="0">
                <a:solidFill>
                  <a:srgbClr val="FFFFFF"/>
                </a:solidFill>
              </a:rPr>
              <a:t>changes during </a:t>
            </a:r>
            <a:r>
              <a:rPr lang="en-IN" sz="1000" b="1" dirty="0" err="1">
                <a:solidFill>
                  <a:srgbClr val="FFFFFF"/>
                </a:solidFill>
              </a:rPr>
              <a:t>Gitlab</a:t>
            </a:r>
            <a:r>
              <a:rPr lang="en-IN" sz="1000" b="1" dirty="0">
                <a:solidFill>
                  <a:srgbClr val="FFFFFF"/>
                </a:solidFill>
              </a:rPr>
              <a:t> commits.</a:t>
            </a: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387058" y="1008278"/>
            <a:ext cx="9180793" cy="5116065"/>
          </a:xfrm>
          <a:prstGeom prst="chevron">
            <a:avLst>
              <a:gd name="adj" fmla="val 32818"/>
            </a:avLst>
          </a:pr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 dirty="0">
              <a:solidFill>
                <a:srgbClr val="0033A0"/>
              </a:solidFill>
              <a:latin typeface="Arial" panose="020B0604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898" y="1944602"/>
            <a:ext cx="2775915" cy="276206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14000"/>
              </a:lnSpc>
              <a:defRPr/>
            </a:pPr>
            <a:r>
              <a:rPr lang="en-US" sz="1400" b="1" spc="400" dirty="0">
                <a:solidFill>
                  <a:schemeClr val="bg1"/>
                </a:solidFill>
                <a:latin typeface="Arial" panose="020B0604020202020204"/>
                <a:cs typeface="Calibri" panose="020F0502020204030204" pitchFamily="34" charset="0"/>
              </a:rPr>
              <a:t>SUMMARY</a:t>
            </a:r>
          </a:p>
          <a:p>
            <a:pPr defTabSz="914377">
              <a:lnSpc>
                <a:spcPct val="114000"/>
              </a:lnSpc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/>
                <a:cs typeface="Calibri" panose="020F0502020204030204" pitchFamily="34" charset="0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latin typeface="Arial" panose="020B0604020202020204"/>
                <a:cs typeface="Calibri" panose="020F0502020204030204" pitchFamily="34" charset="0"/>
              </a:rPr>
            </a:br>
            <a:endParaRPr lang="en-US" sz="1400" i="1" dirty="0">
              <a:solidFill>
                <a:srgbClr val="FFFFFF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043" y="1350700"/>
            <a:ext cx="4181633" cy="1750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70644" y="1487069"/>
            <a:ext cx="3235982" cy="14815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70644" y="3101372"/>
            <a:ext cx="3132308" cy="8980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8977" y="4659496"/>
            <a:ext cx="3728930" cy="4323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7915165" y="1009720"/>
            <a:ext cx="4187788" cy="435313"/>
          </a:xfrm>
          <a:prstGeom prst="rect">
            <a:avLst/>
          </a:prstGeom>
          <a:solidFill>
            <a:srgbClr val="92D050"/>
          </a:solidFill>
        </p:spPr>
        <p:txBody>
          <a:bodyPr anchor="ctr"/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sz="1467" b="1" spc="400" dirty="0" smtClean="0">
                <a:solidFill>
                  <a:srgbClr val="FFFFFF"/>
                </a:solidFill>
                <a:latin typeface="Arial" panose="020B0604020202020204"/>
              </a:rPr>
              <a:t>I           IMPACT/BENEFITS</a:t>
            </a:r>
            <a:endParaRPr lang="en-US" sz="1467" b="1" spc="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64769" y="5571807"/>
            <a:ext cx="3838183" cy="7474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lnSpc>
                <a:spcPct val="114000"/>
              </a:lnSpc>
              <a:defRPr/>
            </a:pPr>
            <a:endParaRPr lang="en-US" sz="1400" b="1" dirty="0">
              <a:solidFill>
                <a:srgbClr val="FFFFFF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114816" y="6070624"/>
            <a:ext cx="33195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/>
          </p:cNvSpPr>
          <p:nvPr/>
        </p:nvSpPr>
        <p:spPr>
          <a:xfrm>
            <a:off x="1305585" y="1020347"/>
            <a:ext cx="7809192" cy="436755"/>
          </a:xfrm>
          <a:custGeom>
            <a:avLst/>
            <a:gdLst>
              <a:gd name="connsiteX0" fmla="*/ 0 w 4997899"/>
              <a:gd name="connsiteY0" fmla="*/ 0 h 327566"/>
              <a:gd name="connsiteX1" fmla="*/ 4782898 w 4997899"/>
              <a:gd name="connsiteY1" fmla="*/ 0 h 327566"/>
              <a:gd name="connsiteX2" fmla="*/ 4997899 w 4997899"/>
              <a:gd name="connsiteY2" fmla="*/ 327566 h 327566"/>
              <a:gd name="connsiteX3" fmla="*/ 215001 w 4997899"/>
              <a:gd name="connsiteY3" fmla="*/ 327566 h 327566"/>
              <a:gd name="connsiteX4" fmla="*/ 0 w 4997899"/>
              <a:gd name="connsiteY4" fmla="*/ 0 h 32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899" h="327566">
                <a:moveTo>
                  <a:pt x="0" y="0"/>
                </a:moveTo>
                <a:lnTo>
                  <a:pt x="4782898" y="0"/>
                </a:lnTo>
                <a:lnTo>
                  <a:pt x="4997899" y="327566"/>
                </a:lnTo>
                <a:lnTo>
                  <a:pt x="215001" y="32756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b="1" spc="400" dirty="0">
                <a:solidFill>
                  <a:srgbClr val="FFFFFF"/>
                </a:solidFill>
                <a:latin typeface="Arial" panose="020B0604020202020204"/>
              </a:rPr>
              <a:t>BUSINESS CHALLENGE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2379785" y="2601895"/>
            <a:ext cx="7809244" cy="439543"/>
          </a:xfrm>
          <a:custGeom>
            <a:avLst/>
            <a:gdLst>
              <a:gd name="connsiteX0" fmla="*/ 0 w 4999272"/>
              <a:gd name="connsiteY0" fmla="*/ 0 h 329657"/>
              <a:gd name="connsiteX1" fmla="*/ 4782898 w 4999272"/>
              <a:gd name="connsiteY1" fmla="*/ 0 h 329657"/>
              <a:gd name="connsiteX2" fmla="*/ 4999272 w 4999272"/>
              <a:gd name="connsiteY2" fmla="*/ 329657 h 329657"/>
              <a:gd name="connsiteX3" fmla="*/ 216374 w 4999272"/>
              <a:gd name="connsiteY3" fmla="*/ 329657 h 329657"/>
              <a:gd name="connsiteX4" fmla="*/ 0 w 4999272"/>
              <a:gd name="connsiteY4" fmla="*/ 0 h 32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9272" h="329657">
                <a:moveTo>
                  <a:pt x="0" y="0"/>
                </a:moveTo>
                <a:lnTo>
                  <a:pt x="4782898" y="0"/>
                </a:lnTo>
                <a:lnTo>
                  <a:pt x="4999272" y="329657"/>
                </a:lnTo>
                <a:lnTo>
                  <a:pt x="216374" y="32965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b="1" spc="400" dirty="0">
                <a:solidFill>
                  <a:srgbClr val="FFFFFF"/>
                </a:solidFill>
                <a:latin typeface="Arial" panose="020B0604020202020204"/>
              </a:rPr>
              <a:t>SOLUTION HIGHLIGHTS</a:t>
            </a: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2471227" y="3955770"/>
            <a:ext cx="7106527" cy="440424"/>
          </a:xfrm>
          <a:custGeom>
            <a:avLst/>
            <a:gdLst>
              <a:gd name="connsiteX0" fmla="*/ 215389 w 4977824"/>
              <a:gd name="connsiteY0" fmla="*/ 0 h 328157"/>
              <a:gd name="connsiteX1" fmla="*/ 4977824 w 4977824"/>
              <a:gd name="connsiteY1" fmla="*/ 0 h 328157"/>
              <a:gd name="connsiteX2" fmla="*/ 4977824 w 4977824"/>
              <a:gd name="connsiteY2" fmla="*/ 31176 h 328157"/>
              <a:gd name="connsiteX3" fmla="*/ 4782898 w 4977824"/>
              <a:gd name="connsiteY3" fmla="*/ 328157 h 328157"/>
              <a:gd name="connsiteX4" fmla="*/ 0 w 4977824"/>
              <a:gd name="connsiteY4" fmla="*/ 328157 h 328157"/>
              <a:gd name="connsiteX5" fmla="*/ 215389 w 4977824"/>
              <a:gd name="connsiteY5" fmla="*/ 0 h 328157"/>
              <a:gd name="connsiteX0" fmla="*/ 215389 w 5001636"/>
              <a:gd name="connsiteY0" fmla="*/ 6924 h 335081"/>
              <a:gd name="connsiteX1" fmla="*/ 4977824 w 5001636"/>
              <a:gd name="connsiteY1" fmla="*/ 6924 h 335081"/>
              <a:gd name="connsiteX2" fmla="*/ 5001636 w 5001636"/>
              <a:gd name="connsiteY2" fmla="*/ 0 h 335081"/>
              <a:gd name="connsiteX3" fmla="*/ 4782898 w 5001636"/>
              <a:gd name="connsiteY3" fmla="*/ 335081 h 335081"/>
              <a:gd name="connsiteX4" fmla="*/ 0 w 5001636"/>
              <a:gd name="connsiteY4" fmla="*/ 335081 h 335081"/>
              <a:gd name="connsiteX5" fmla="*/ 215389 w 5001636"/>
              <a:gd name="connsiteY5" fmla="*/ 6924 h 335081"/>
              <a:gd name="connsiteX0" fmla="*/ 215389 w 4996874"/>
              <a:gd name="connsiteY0" fmla="*/ 2161 h 330318"/>
              <a:gd name="connsiteX1" fmla="*/ 4977824 w 4996874"/>
              <a:gd name="connsiteY1" fmla="*/ 2161 h 330318"/>
              <a:gd name="connsiteX2" fmla="*/ 4996874 w 4996874"/>
              <a:gd name="connsiteY2" fmla="*/ 0 h 330318"/>
              <a:gd name="connsiteX3" fmla="*/ 4782898 w 4996874"/>
              <a:gd name="connsiteY3" fmla="*/ 330318 h 330318"/>
              <a:gd name="connsiteX4" fmla="*/ 0 w 4996874"/>
              <a:gd name="connsiteY4" fmla="*/ 330318 h 330318"/>
              <a:gd name="connsiteX5" fmla="*/ 215389 w 4996874"/>
              <a:gd name="connsiteY5" fmla="*/ 2161 h 3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6874" h="330318">
                <a:moveTo>
                  <a:pt x="215389" y="2161"/>
                </a:moveTo>
                <a:lnTo>
                  <a:pt x="4977824" y="2161"/>
                </a:lnTo>
                <a:lnTo>
                  <a:pt x="4996874" y="0"/>
                </a:lnTo>
                <a:lnTo>
                  <a:pt x="4782898" y="330318"/>
                </a:lnTo>
                <a:lnTo>
                  <a:pt x="0" y="330318"/>
                </a:lnTo>
                <a:lnTo>
                  <a:pt x="215389" y="2161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b="1" spc="400" dirty="0" smtClean="0">
                <a:solidFill>
                  <a:srgbClr val="FFFFFF"/>
                </a:solidFill>
                <a:latin typeface="Arial" panose="020B0604020202020204"/>
              </a:rPr>
              <a:t>Proposal to Manulife</a:t>
            </a:r>
            <a:endParaRPr lang="en-US" b="1" spc="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20081" y="3032881"/>
            <a:ext cx="6278851" cy="30632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indent="0" algn="ctr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                       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Mention a Jira issue ID in a commit 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message or merge 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requests in </a:t>
            </a:r>
            <a:r>
              <a:rPr lang="en-IN" sz="1050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, the </a:t>
            </a:r>
            <a:r>
              <a:rPr lang="en-IN" sz="1050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hyperlinks will be reflected in the comment section to 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the Jira issue 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about 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the 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comment author, 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and 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a link to the commit/merge in </a:t>
            </a:r>
            <a:r>
              <a:rPr lang="en-IN" sz="1050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.  </a:t>
            </a:r>
            <a:endParaRPr lang="en-IN" sz="1050" dirty="0" smtClean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</a:endParaRPr>
          </a:p>
          <a:p>
            <a:pPr marL="0" indent="0" algn="ctr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endParaRPr lang="en-IN" sz="1050" dirty="0" smtClean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</a:endParaRPr>
          </a:p>
          <a:p>
            <a:pPr marL="38099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endParaRPr lang="en-IN" sz="1050" dirty="0" smtClean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</a:endParaRPr>
          </a:p>
          <a:p>
            <a:pPr marL="3752840" lvl="8" indent="-380990" defTabSz="609585">
              <a:buClr>
                <a:srgbClr val="000000">
                  <a:lumMod val="85000"/>
                  <a:lumOff val="15000"/>
                </a:srgbClr>
              </a:buClr>
              <a:defRPr/>
            </a:pPr>
            <a:endParaRPr lang="en-IN" sz="1400" b="1" spc="400" dirty="0" smtClean="0">
              <a:solidFill>
                <a:srgbClr val="FFFFFF"/>
              </a:solidFill>
              <a:latin typeface="Arial" panose="020B0604020202020204"/>
              <a:cs typeface="+mn-cs"/>
            </a:endParaRPr>
          </a:p>
          <a:p>
            <a:pPr marL="38099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endParaRPr lang="en-IN" sz="1050" dirty="0" smtClean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</a:endParaRPr>
          </a:p>
          <a:p>
            <a:pPr marL="0" indent="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                                                                    </a:t>
            </a:r>
          </a:p>
          <a:p>
            <a:pPr marL="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With 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these integrations we can transition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issue states via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, as well as see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commits, branches, and merge requests in the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Userstory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.</a:t>
            </a:r>
          </a:p>
          <a:p>
            <a:pPr marL="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Use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Smartcommits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to ensure the commit message should have correct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Userstory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in specific format. If not, the commit message should be failed.</a:t>
            </a:r>
          </a:p>
          <a:p>
            <a:pPr marL="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Mention that a commit or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erge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‘closes’, ‘resolves’, or ‘fixes’ a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issue ID. When the commit is made on master or the change is merged to master: </a:t>
            </a:r>
          </a:p>
          <a:p>
            <a:pPr marL="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GitLab’s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merge request page displays a note that it “Closed” the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issue, with a link to the issue in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.</a:t>
            </a:r>
          </a:p>
          <a:p>
            <a:pPr marL="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Creation of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webhooks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in JIRA to integrate with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jenkins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 for automated build trigger on issue status change.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3599" y="1487069"/>
            <a:ext cx="7405333" cy="9002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95390" lvl="2" indent="-380990" algn="ctr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Many Organizations have been using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for Tracking 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issues and using </a:t>
            </a:r>
            <a:r>
              <a:rPr lang="en-IN" sz="1050" dirty="0" err="1" smtClean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gitlab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for the entire </a:t>
            </a:r>
            <a:r>
              <a:rPr lang="en-IN" sz="1050" dirty="0" err="1" smtClean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devops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cycle for the development work respectively. So there might be communication gap and time delay to track out the work and issues. If Jira 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feature comes to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G</a:t>
            </a:r>
            <a:r>
              <a:rPr lang="en-IN" sz="1050" dirty="0" err="1" smtClean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itlab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more powerful 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tool 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for discussing ideas and planning and tracking work. So we can migrate content and process from Jira to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issues, can also opt to continue using Jira and use it together with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G</a:t>
            </a:r>
            <a:r>
              <a:rPr lang="en-IN" sz="1050" dirty="0" err="1" smtClean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itlab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through our </a:t>
            </a:r>
            <a:r>
              <a:rPr lang="en-IN" sz="1050" dirty="0" smtClean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integration. </a:t>
            </a:r>
            <a:endParaRPr lang="en-US" sz="105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629955" y="1062803"/>
            <a:ext cx="290127" cy="271727"/>
          </a:xfrm>
          <a:custGeom>
            <a:avLst/>
            <a:gdLst/>
            <a:ahLst/>
            <a:cxnLst/>
            <a:rect l="l" t="t" r="r" b="b"/>
            <a:pathLst>
              <a:path w="468766" h="442849">
                <a:moveTo>
                  <a:pt x="165364" y="0"/>
                </a:moveTo>
                <a:cubicBezTo>
                  <a:pt x="180388" y="0"/>
                  <a:pt x="192971" y="4179"/>
                  <a:pt x="203113" y="12536"/>
                </a:cubicBezTo>
                <a:cubicBezTo>
                  <a:pt x="213254" y="20894"/>
                  <a:pt x="218325" y="32491"/>
                  <a:pt x="218325" y="47327"/>
                </a:cubicBezTo>
                <a:cubicBezTo>
                  <a:pt x="218325" y="55028"/>
                  <a:pt x="216682" y="62305"/>
                  <a:pt x="213395" y="69160"/>
                </a:cubicBezTo>
                <a:cubicBezTo>
                  <a:pt x="210108" y="76015"/>
                  <a:pt x="206540" y="81555"/>
                  <a:pt x="202690" y="85781"/>
                </a:cubicBezTo>
                <a:cubicBezTo>
                  <a:pt x="198840" y="90006"/>
                  <a:pt x="195272" y="95312"/>
                  <a:pt x="191985" y="101697"/>
                </a:cubicBezTo>
                <a:cubicBezTo>
                  <a:pt x="188698" y="108083"/>
                  <a:pt x="187055" y="114750"/>
                  <a:pt x="187055" y="121699"/>
                </a:cubicBezTo>
                <a:cubicBezTo>
                  <a:pt x="187055" y="132404"/>
                  <a:pt x="190999" y="140245"/>
                  <a:pt x="198887" y="145222"/>
                </a:cubicBezTo>
                <a:cubicBezTo>
                  <a:pt x="206775" y="150199"/>
                  <a:pt x="216446" y="152687"/>
                  <a:pt x="227903" y="152687"/>
                </a:cubicBezTo>
                <a:cubicBezTo>
                  <a:pt x="239923" y="152687"/>
                  <a:pt x="256826" y="151278"/>
                  <a:pt x="278611" y="148461"/>
                </a:cubicBezTo>
                <a:cubicBezTo>
                  <a:pt x="300397" y="145644"/>
                  <a:pt x="315703" y="144048"/>
                  <a:pt x="324530" y="143672"/>
                </a:cubicBezTo>
                <a:lnTo>
                  <a:pt x="324530" y="144236"/>
                </a:lnTo>
                <a:cubicBezTo>
                  <a:pt x="324342" y="144611"/>
                  <a:pt x="324013" y="146255"/>
                  <a:pt x="323544" y="149166"/>
                </a:cubicBezTo>
                <a:cubicBezTo>
                  <a:pt x="323074" y="152077"/>
                  <a:pt x="322605" y="155269"/>
                  <a:pt x="322136" y="158744"/>
                </a:cubicBezTo>
                <a:cubicBezTo>
                  <a:pt x="321665" y="162218"/>
                  <a:pt x="321337" y="164237"/>
                  <a:pt x="321149" y="164801"/>
                </a:cubicBezTo>
                <a:cubicBezTo>
                  <a:pt x="316642" y="192972"/>
                  <a:pt x="314388" y="215978"/>
                  <a:pt x="314388" y="233820"/>
                </a:cubicBezTo>
                <a:cubicBezTo>
                  <a:pt x="314388" y="248844"/>
                  <a:pt x="317675" y="259831"/>
                  <a:pt x="324248" y="266780"/>
                </a:cubicBezTo>
                <a:cubicBezTo>
                  <a:pt x="332511" y="275419"/>
                  <a:pt x="340869" y="279739"/>
                  <a:pt x="349320" y="279739"/>
                </a:cubicBezTo>
                <a:cubicBezTo>
                  <a:pt x="353452" y="279739"/>
                  <a:pt x="358194" y="278330"/>
                  <a:pt x="363546" y="275513"/>
                </a:cubicBezTo>
                <a:cubicBezTo>
                  <a:pt x="368899" y="272696"/>
                  <a:pt x="373876" y="269550"/>
                  <a:pt x="378477" y="266076"/>
                </a:cubicBezTo>
                <a:cubicBezTo>
                  <a:pt x="383078" y="262601"/>
                  <a:pt x="389135" y="259455"/>
                  <a:pt x="396647" y="256638"/>
                </a:cubicBezTo>
                <a:cubicBezTo>
                  <a:pt x="404160" y="253821"/>
                  <a:pt x="411954" y="252413"/>
                  <a:pt x="420029" y="252413"/>
                </a:cubicBezTo>
                <a:cubicBezTo>
                  <a:pt x="435430" y="252413"/>
                  <a:pt x="447403" y="257953"/>
                  <a:pt x="455948" y="269033"/>
                </a:cubicBezTo>
                <a:cubicBezTo>
                  <a:pt x="464492" y="280114"/>
                  <a:pt x="468766" y="293542"/>
                  <a:pt x="468766" y="309318"/>
                </a:cubicBezTo>
                <a:cubicBezTo>
                  <a:pt x="468766" y="324530"/>
                  <a:pt x="464587" y="337207"/>
                  <a:pt x="456229" y="347349"/>
                </a:cubicBezTo>
                <a:cubicBezTo>
                  <a:pt x="447872" y="357491"/>
                  <a:pt x="436275" y="362561"/>
                  <a:pt x="421438" y="362561"/>
                </a:cubicBezTo>
                <a:cubicBezTo>
                  <a:pt x="413737" y="362561"/>
                  <a:pt x="406460" y="360918"/>
                  <a:pt x="399606" y="357631"/>
                </a:cubicBezTo>
                <a:cubicBezTo>
                  <a:pt x="392751" y="354345"/>
                  <a:pt x="387210" y="350776"/>
                  <a:pt x="382985" y="346926"/>
                </a:cubicBezTo>
                <a:cubicBezTo>
                  <a:pt x="378759" y="343076"/>
                  <a:pt x="373454" y="339508"/>
                  <a:pt x="367068" y="336221"/>
                </a:cubicBezTo>
                <a:cubicBezTo>
                  <a:pt x="360682" y="332935"/>
                  <a:pt x="354015" y="331291"/>
                  <a:pt x="347067" y="331291"/>
                </a:cubicBezTo>
                <a:cubicBezTo>
                  <a:pt x="326407" y="331291"/>
                  <a:pt x="316078" y="342936"/>
                  <a:pt x="316078" y="366223"/>
                </a:cubicBezTo>
                <a:cubicBezTo>
                  <a:pt x="316078" y="373548"/>
                  <a:pt x="317581" y="384347"/>
                  <a:pt x="320586" y="398620"/>
                </a:cubicBezTo>
                <a:cubicBezTo>
                  <a:pt x="323591" y="412894"/>
                  <a:pt x="324999" y="423693"/>
                  <a:pt x="324812" y="431017"/>
                </a:cubicBezTo>
                <a:lnTo>
                  <a:pt x="324812" y="432426"/>
                </a:lnTo>
                <a:cubicBezTo>
                  <a:pt x="320679" y="432426"/>
                  <a:pt x="317581" y="432519"/>
                  <a:pt x="315515" y="432707"/>
                </a:cubicBezTo>
                <a:cubicBezTo>
                  <a:pt x="309130" y="433271"/>
                  <a:pt x="299974" y="434350"/>
                  <a:pt x="288048" y="435947"/>
                </a:cubicBezTo>
                <a:cubicBezTo>
                  <a:pt x="276123" y="437543"/>
                  <a:pt x="265277" y="438811"/>
                  <a:pt x="255510" y="439750"/>
                </a:cubicBezTo>
                <a:cubicBezTo>
                  <a:pt x="245745" y="440689"/>
                  <a:pt x="236542" y="441158"/>
                  <a:pt x="227903" y="441158"/>
                </a:cubicBezTo>
                <a:cubicBezTo>
                  <a:pt x="216446" y="441158"/>
                  <a:pt x="206775" y="438670"/>
                  <a:pt x="198887" y="433693"/>
                </a:cubicBezTo>
                <a:cubicBezTo>
                  <a:pt x="190999" y="428716"/>
                  <a:pt x="187055" y="420875"/>
                  <a:pt x="187055" y="410170"/>
                </a:cubicBezTo>
                <a:cubicBezTo>
                  <a:pt x="187055" y="403222"/>
                  <a:pt x="188698" y="396554"/>
                  <a:pt x="191985" y="390169"/>
                </a:cubicBezTo>
                <a:cubicBezTo>
                  <a:pt x="195272" y="383783"/>
                  <a:pt x="198840" y="378478"/>
                  <a:pt x="202690" y="374252"/>
                </a:cubicBezTo>
                <a:cubicBezTo>
                  <a:pt x="206540" y="370027"/>
                  <a:pt x="210108" y="364486"/>
                  <a:pt x="213395" y="357631"/>
                </a:cubicBezTo>
                <a:cubicBezTo>
                  <a:pt x="216682" y="350776"/>
                  <a:pt x="218325" y="343499"/>
                  <a:pt x="218325" y="335799"/>
                </a:cubicBezTo>
                <a:cubicBezTo>
                  <a:pt x="218325" y="320962"/>
                  <a:pt x="213254" y="309365"/>
                  <a:pt x="203113" y="301008"/>
                </a:cubicBezTo>
                <a:cubicBezTo>
                  <a:pt x="192971" y="292650"/>
                  <a:pt x="180294" y="288471"/>
                  <a:pt x="165082" y="288471"/>
                </a:cubicBezTo>
                <a:cubicBezTo>
                  <a:pt x="149306" y="288471"/>
                  <a:pt x="135878" y="292744"/>
                  <a:pt x="124797" y="301289"/>
                </a:cubicBezTo>
                <a:cubicBezTo>
                  <a:pt x="113717" y="309834"/>
                  <a:pt x="108176" y="321807"/>
                  <a:pt x="108176" y="337207"/>
                </a:cubicBezTo>
                <a:cubicBezTo>
                  <a:pt x="108176" y="345283"/>
                  <a:pt x="109584" y="353077"/>
                  <a:pt x="112402" y="360589"/>
                </a:cubicBezTo>
                <a:cubicBezTo>
                  <a:pt x="115219" y="368102"/>
                  <a:pt x="118365" y="374158"/>
                  <a:pt x="121839" y="378760"/>
                </a:cubicBezTo>
                <a:cubicBezTo>
                  <a:pt x="125314" y="383361"/>
                  <a:pt x="128459" y="388338"/>
                  <a:pt x="131276" y="393690"/>
                </a:cubicBezTo>
                <a:cubicBezTo>
                  <a:pt x="134093" y="399043"/>
                  <a:pt x="135502" y="403785"/>
                  <a:pt x="135502" y="407917"/>
                </a:cubicBezTo>
                <a:cubicBezTo>
                  <a:pt x="135502" y="416368"/>
                  <a:pt x="131182" y="424725"/>
                  <a:pt x="122543" y="432989"/>
                </a:cubicBezTo>
                <a:cubicBezTo>
                  <a:pt x="115594" y="439562"/>
                  <a:pt x="104608" y="442849"/>
                  <a:pt x="89583" y="442849"/>
                </a:cubicBezTo>
                <a:cubicBezTo>
                  <a:pt x="71742" y="442849"/>
                  <a:pt x="48735" y="440595"/>
                  <a:pt x="20564" y="436088"/>
                </a:cubicBezTo>
                <a:cubicBezTo>
                  <a:pt x="18874" y="435712"/>
                  <a:pt x="16291" y="435336"/>
                  <a:pt x="12817" y="434961"/>
                </a:cubicBezTo>
                <a:cubicBezTo>
                  <a:pt x="9343" y="434585"/>
                  <a:pt x="6760" y="434210"/>
                  <a:pt x="5070" y="433834"/>
                </a:cubicBezTo>
                <a:lnTo>
                  <a:pt x="1408" y="433271"/>
                </a:lnTo>
                <a:cubicBezTo>
                  <a:pt x="1220" y="433271"/>
                  <a:pt x="938" y="433177"/>
                  <a:pt x="563" y="432989"/>
                </a:cubicBezTo>
                <a:cubicBezTo>
                  <a:pt x="188" y="432989"/>
                  <a:pt x="0" y="432895"/>
                  <a:pt x="0" y="432707"/>
                </a:cubicBezTo>
                <a:lnTo>
                  <a:pt x="0" y="144236"/>
                </a:lnTo>
                <a:cubicBezTo>
                  <a:pt x="375" y="144424"/>
                  <a:pt x="2018" y="144752"/>
                  <a:pt x="4929" y="145222"/>
                </a:cubicBezTo>
                <a:cubicBezTo>
                  <a:pt x="7840" y="145691"/>
                  <a:pt x="11033" y="146161"/>
                  <a:pt x="14507" y="146630"/>
                </a:cubicBezTo>
                <a:cubicBezTo>
                  <a:pt x="17982" y="147100"/>
                  <a:pt x="20001" y="147429"/>
                  <a:pt x="20564" y="147616"/>
                </a:cubicBezTo>
                <a:cubicBezTo>
                  <a:pt x="48735" y="152124"/>
                  <a:pt x="71742" y="154377"/>
                  <a:pt x="89583" y="154377"/>
                </a:cubicBezTo>
                <a:cubicBezTo>
                  <a:pt x="104608" y="154377"/>
                  <a:pt x="115594" y="151091"/>
                  <a:pt x="122543" y="144518"/>
                </a:cubicBezTo>
                <a:cubicBezTo>
                  <a:pt x="131182" y="136254"/>
                  <a:pt x="135502" y="127897"/>
                  <a:pt x="135502" y="119445"/>
                </a:cubicBezTo>
                <a:cubicBezTo>
                  <a:pt x="135502" y="115314"/>
                  <a:pt x="134093" y="110571"/>
                  <a:pt x="131276" y="105219"/>
                </a:cubicBezTo>
                <a:cubicBezTo>
                  <a:pt x="128459" y="99866"/>
                  <a:pt x="125314" y="94889"/>
                  <a:pt x="121839" y="90288"/>
                </a:cubicBezTo>
                <a:cubicBezTo>
                  <a:pt x="118365" y="85687"/>
                  <a:pt x="115219" y="79630"/>
                  <a:pt x="112402" y="72118"/>
                </a:cubicBezTo>
                <a:cubicBezTo>
                  <a:pt x="109584" y="64606"/>
                  <a:pt x="108176" y="56812"/>
                  <a:pt x="108176" y="48736"/>
                </a:cubicBezTo>
                <a:cubicBezTo>
                  <a:pt x="108176" y="33336"/>
                  <a:pt x="113717" y="21363"/>
                  <a:pt x="124797" y="12818"/>
                </a:cubicBezTo>
                <a:cubicBezTo>
                  <a:pt x="135878" y="4273"/>
                  <a:pt x="149400" y="0"/>
                  <a:pt x="1653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1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655424" y="2695706"/>
            <a:ext cx="290000" cy="243364"/>
          </a:xfrm>
          <a:custGeom>
            <a:avLst/>
            <a:gdLst>
              <a:gd name="connsiteX0" fmla="*/ 414678 w 468485"/>
              <a:gd name="connsiteY0" fmla="*/ 18311 h 396648"/>
              <a:gd name="connsiteX1" fmla="*/ 430736 w 468485"/>
              <a:gd name="connsiteY1" fmla="*/ 25072 h 396648"/>
              <a:gd name="connsiteX2" fmla="*/ 461724 w 468485"/>
              <a:gd name="connsiteY2" fmla="*/ 56060 h 396648"/>
              <a:gd name="connsiteX3" fmla="*/ 468485 w 468485"/>
              <a:gd name="connsiteY3" fmla="*/ 72118 h 396648"/>
              <a:gd name="connsiteX4" fmla="*/ 461724 w 468485"/>
              <a:gd name="connsiteY4" fmla="*/ 88175 h 396648"/>
              <a:gd name="connsiteX5" fmla="*/ 232412 w 468485"/>
              <a:gd name="connsiteY5" fmla="*/ 317487 h 396648"/>
              <a:gd name="connsiteX6" fmla="*/ 216354 w 468485"/>
              <a:gd name="connsiteY6" fmla="*/ 324249 h 396648"/>
              <a:gd name="connsiteX7" fmla="*/ 200297 w 468485"/>
              <a:gd name="connsiteY7" fmla="*/ 317487 h 396648"/>
              <a:gd name="connsiteX8" fmla="*/ 79161 w 468485"/>
              <a:gd name="connsiteY8" fmla="*/ 196352 h 396648"/>
              <a:gd name="connsiteX9" fmla="*/ 72400 w 468485"/>
              <a:gd name="connsiteY9" fmla="*/ 180295 h 396648"/>
              <a:gd name="connsiteX10" fmla="*/ 79161 w 468485"/>
              <a:gd name="connsiteY10" fmla="*/ 164237 h 396648"/>
              <a:gd name="connsiteX11" fmla="*/ 110149 w 468485"/>
              <a:gd name="connsiteY11" fmla="*/ 133249 h 396648"/>
              <a:gd name="connsiteX12" fmla="*/ 126207 w 468485"/>
              <a:gd name="connsiteY12" fmla="*/ 126488 h 396648"/>
              <a:gd name="connsiteX13" fmla="*/ 142264 w 468485"/>
              <a:gd name="connsiteY13" fmla="*/ 133249 h 396648"/>
              <a:gd name="connsiteX14" fmla="*/ 216354 w 468485"/>
              <a:gd name="connsiteY14" fmla="*/ 207339 h 396648"/>
              <a:gd name="connsiteX15" fmla="*/ 398621 w 468485"/>
              <a:gd name="connsiteY15" fmla="*/ 25072 h 396648"/>
              <a:gd name="connsiteX16" fmla="*/ 414678 w 468485"/>
              <a:gd name="connsiteY16" fmla="*/ 18311 h 396648"/>
              <a:gd name="connsiteX17" fmla="*/ 81132 w 468485"/>
              <a:gd name="connsiteY17" fmla="*/ 0 h 396648"/>
              <a:gd name="connsiteX18" fmla="*/ 315515 w 468485"/>
              <a:gd name="connsiteY18" fmla="*/ 0 h 396648"/>
              <a:gd name="connsiteX19" fmla="*/ 348476 w 468485"/>
              <a:gd name="connsiteY19" fmla="*/ 7043 h 396648"/>
              <a:gd name="connsiteX20" fmla="*/ 353546 w 468485"/>
              <a:gd name="connsiteY20" fmla="*/ 13522 h 396648"/>
              <a:gd name="connsiteX21" fmla="*/ 351011 w 468485"/>
              <a:gd name="connsiteY21" fmla="*/ 21692 h 396648"/>
              <a:gd name="connsiteX22" fmla="*/ 337207 w 468485"/>
              <a:gd name="connsiteY22" fmla="*/ 35495 h 396648"/>
              <a:gd name="connsiteX23" fmla="*/ 330728 w 468485"/>
              <a:gd name="connsiteY23" fmla="*/ 38313 h 396648"/>
              <a:gd name="connsiteX24" fmla="*/ 328192 w 468485"/>
              <a:gd name="connsiteY24" fmla="*/ 37749 h 396648"/>
              <a:gd name="connsiteX25" fmla="*/ 315515 w 468485"/>
              <a:gd name="connsiteY25" fmla="*/ 36059 h 396648"/>
              <a:gd name="connsiteX26" fmla="*/ 81132 w 468485"/>
              <a:gd name="connsiteY26" fmla="*/ 36059 h 396648"/>
              <a:gd name="connsiteX27" fmla="*/ 49299 w 468485"/>
              <a:gd name="connsiteY27" fmla="*/ 49299 h 396648"/>
              <a:gd name="connsiteX28" fmla="*/ 36058 w 468485"/>
              <a:gd name="connsiteY28" fmla="*/ 81132 h 396648"/>
              <a:gd name="connsiteX29" fmla="*/ 36058 w 468485"/>
              <a:gd name="connsiteY29" fmla="*/ 315515 h 396648"/>
              <a:gd name="connsiteX30" fmla="*/ 49299 w 468485"/>
              <a:gd name="connsiteY30" fmla="*/ 347349 h 396648"/>
              <a:gd name="connsiteX31" fmla="*/ 81132 w 468485"/>
              <a:gd name="connsiteY31" fmla="*/ 360589 h 396648"/>
              <a:gd name="connsiteX32" fmla="*/ 315515 w 468485"/>
              <a:gd name="connsiteY32" fmla="*/ 360589 h 396648"/>
              <a:gd name="connsiteX33" fmla="*/ 347348 w 468485"/>
              <a:gd name="connsiteY33" fmla="*/ 347349 h 396648"/>
              <a:gd name="connsiteX34" fmla="*/ 360589 w 468485"/>
              <a:gd name="connsiteY34" fmla="*/ 315515 h 396648"/>
              <a:gd name="connsiteX35" fmla="*/ 360589 w 468485"/>
              <a:gd name="connsiteY35" fmla="*/ 243961 h 396648"/>
              <a:gd name="connsiteX36" fmla="*/ 363124 w 468485"/>
              <a:gd name="connsiteY36" fmla="*/ 237764 h 396648"/>
              <a:gd name="connsiteX37" fmla="*/ 381154 w 468485"/>
              <a:gd name="connsiteY37" fmla="*/ 219734 h 396648"/>
              <a:gd name="connsiteX38" fmla="*/ 387633 w 468485"/>
              <a:gd name="connsiteY38" fmla="*/ 216917 h 396648"/>
              <a:gd name="connsiteX39" fmla="*/ 391014 w 468485"/>
              <a:gd name="connsiteY39" fmla="*/ 217762 h 396648"/>
              <a:gd name="connsiteX40" fmla="*/ 396648 w 468485"/>
              <a:gd name="connsiteY40" fmla="*/ 225932 h 396648"/>
              <a:gd name="connsiteX41" fmla="*/ 396648 w 468485"/>
              <a:gd name="connsiteY41" fmla="*/ 315515 h 396648"/>
              <a:gd name="connsiteX42" fmla="*/ 372843 w 468485"/>
              <a:gd name="connsiteY42" fmla="*/ 372844 h 396648"/>
              <a:gd name="connsiteX43" fmla="*/ 315515 w 468485"/>
              <a:gd name="connsiteY43" fmla="*/ 396648 h 396648"/>
              <a:gd name="connsiteX44" fmla="*/ 81132 w 468485"/>
              <a:gd name="connsiteY44" fmla="*/ 396648 h 396648"/>
              <a:gd name="connsiteX45" fmla="*/ 23804 w 468485"/>
              <a:gd name="connsiteY45" fmla="*/ 372844 h 396648"/>
              <a:gd name="connsiteX46" fmla="*/ 0 w 468485"/>
              <a:gd name="connsiteY46" fmla="*/ 315515 h 396648"/>
              <a:gd name="connsiteX47" fmla="*/ 0 w 468485"/>
              <a:gd name="connsiteY47" fmla="*/ 81132 h 396648"/>
              <a:gd name="connsiteX48" fmla="*/ 23804 w 468485"/>
              <a:gd name="connsiteY48" fmla="*/ 23804 h 396648"/>
              <a:gd name="connsiteX49" fmla="*/ 81132 w 468485"/>
              <a:gd name="connsiteY49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68485" h="396648">
                <a:moveTo>
                  <a:pt x="414678" y="18311"/>
                </a:moveTo>
                <a:cubicBezTo>
                  <a:pt x="420876" y="18311"/>
                  <a:pt x="426229" y="20565"/>
                  <a:pt x="430736" y="25072"/>
                </a:cubicBezTo>
                <a:lnTo>
                  <a:pt x="461724" y="56060"/>
                </a:lnTo>
                <a:cubicBezTo>
                  <a:pt x="466231" y="60568"/>
                  <a:pt x="468485" y="65920"/>
                  <a:pt x="468485" y="72118"/>
                </a:cubicBezTo>
                <a:cubicBezTo>
                  <a:pt x="468485" y="78315"/>
                  <a:pt x="466231" y="83668"/>
                  <a:pt x="461724" y="88175"/>
                </a:cubicBezTo>
                <a:lnTo>
                  <a:pt x="232412" y="317487"/>
                </a:lnTo>
                <a:cubicBezTo>
                  <a:pt x="227904" y="321995"/>
                  <a:pt x="222552" y="324249"/>
                  <a:pt x="216354" y="324249"/>
                </a:cubicBezTo>
                <a:cubicBezTo>
                  <a:pt x="210156" y="324249"/>
                  <a:pt x="204804" y="321995"/>
                  <a:pt x="200297" y="317487"/>
                </a:cubicBezTo>
                <a:lnTo>
                  <a:pt x="79161" y="196352"/>
                </a:lnTo>
                <a:cubicBezTo>
                  <a:pt x="74654" y="191845"/>
                  <a:pt x="72400" y="186492"/>
                  <a:pt x="72400" y="180295"/>
                </a:cubicBezTo>
                <a:cubicBezTo>
                  <a:pt x="72400" y="174097"/>
                  <a:pt x="74654" y="168744"/>
                  <a:pt x="79161" y="164237"/>
                </a:cubicBezTo>
                <a:lnTo>
                  <a:pt x="110149" y="133249"/>
                </a:lnTo>
                <a:cubicBezTo>
                  <a:pt x="114657" y="128742"/>
                  <a:pt x="120009" y="126488"/>
                  <a:pt x="126207" y="126488"/>
                </a:cubicBezTo>
                <a:cubicBezTo>
                  <a:pt x="132405" y="126488"/>
                  <a:pt x="137757" y="128742"/>
                  <a:pt x="142264" y="133249"/>
                </a:cubicBezTo>
                <a:lnTo>
                  <a:pt x="216354" y="207339"/>
                </a:lnTo>
                <a:lnTo>
                  <a:pt x="398621" y="25072"/>
                </a:lnTo>
                <a:cubicBezTo>
                  <a:pt x="403128" y="20565"/>
                  <a:pt x="408481" y="18311"/>
                  <a:pt x="414678" y="18311"/>
                </a:cubicBezTo>
                <a:close/>
                <a:moveTo>
                  <a:pt x="81132" y="0"/>
                </a:moveTo>
                <a:lnTo>
                  <a:pt x="315515" y="0"/>
                </a:lnTo>
                <a:cubicBezTo>
                  <a:pt x="327347" y="0"/>
                  <a:pt x="338334" y="2348"/>
                  <a:pt x="348476" y="7043"/>
                </a:cubicBezTo>
                <a:cubicBezTo>
                  <a:pt x="351293" y="8357"/>
                  <a:pt x="352983" y="10517"/>
                  <a:pt x="353546" y="13522"/>
                </a:cubicBezTo>
                <a:cubicBezTo>
                  <a:pt x="354110" y="16715"/>
                  <a:pt x="353264" y="19438"/>
                  <a:pt x="351011" y="21692"/>
                </a:cubicBezTo>
                <a:lnTo>
                  <a:pt x="337207" y="35495"/>
                </a:lnTo>
                <a:cubicBezTo>
                  <a:pt x="335329" y="37373"/>
                  <a:pt x="333169" y="38313"/>
                  <a:pt x="330728" y="38313"/>
                </a:cubicBezTo>
                <a:cubicBezTo>
                  <a:pt x="330164" y="38313"/>
                  <a:pt x="329319" y="38125"/>
                  <a:pt x="328192" y="37749"/>
                </a:cubicBezTo>
                <a:cubicBezTo>
                  <a:pt x="323873" y="36622"/>
                  <a:pt x="319647" y="36059"/>
                  <a:pt x="315515" y="36059"/>
                </a:cubicBezTo>
                <a:lnTo>
                  <a:pt x="81132" y="36059"/>
                </a:lnTo>
                <a:cubicBezTo>
                  <a:pt x="68737" y="36059"/>
                  <a:pt x="58126" y="40472"/>
                  <a:pt x="49299" y="49299"/>
                </a:cubicBezTo>
                <a:cubicBezTo>
                  <a:pt x="40472" y="58126"/>
                  <a:pt x="36058" y="68737"/>
                  <a:pt x="36058" y="81132"/>
                </a:cubicBezTo>
                <a:lnTo>
                  <a:pt x="36058" y="315515"/>
                </a:lnTo>
                <a:cubicBezTo>
                  <a:pt x="36058" y="327911"/>
                  <a:pt x="40472" y="338522"/>
                  <a:pt x="49299" y="347349"/>
                </a:cubicBezTo>
                <a:cubicBezTo>
                  <a:pt x="58126" y="356176"/>
                  <a:pt x="68737" y="360589"/>
                  <a:pt x="81132" y="360589"/>
                </a:cubicBezTo>
                <a:lnTo>
                  <a:pt x="315515" y="360589"/>
                </a:lnTo>
                <a:cubicBezTo>
                  <a:pt x="327911" y="360589"/>
                  <a:pt x="338522" y="356176"/>
                  <a:pt x="347348" y="347349"/>
                </a:cubicBezTo>
                <a:cubicBezTo>
                  <a:pt x="356175" y="338522"/>
                  <a:pt x="360589" y="327911"/>
                  <a:pt x="360589" y="315515"/>
                </a:cubicBezTo>
                <a:lnTo>
                  <a:pt x="360589" y="243961"/>
                </a:lnTo>
                <a:cubicBezTo>
                  <a:pt x="360589" y="241520"/>
                  <a:pt x="361434" y="239454"/>
                  <a:pt x="363124" y="237764"/>
                </a:cubicBezTo>
                <a:lnTo>
                  <a:pt x="381154" y="219734"/>
                </a:lnTo>
                <a:cubicBezTo>
                  <a:pt x="383032" y="217856"/>
                  <a:pt x="385192" y="216917"/>
                  <a:pt x="387633" y="216917"/>
                </a:cubicBezTo>
                <a:cubicBezTo>
                  <a:pt x="388760" y="216917"/>
                  <a:pt x="389887" y="217198"/>
                  <a:pt x="391014" y="217762"/>
                </a:cubicBezTo>
                <a:cubicBezTo>
                  <a:pt x="394770" y="219264"/>
                  <a:pt x="396648" y="221988"/>
                  <a:pt x="396648" y="225932"/>
                </a:cubicBezTo>
                <a:lnTo>
                  <a:pt x="396648" y="315515"/>
                </a:lnTo>
                <a:cubicBezTo>
                  <a:pt x="396648" y="337865"/>
                  <a:pt x="388713" y="356974"/>
                  <a:pt x="372843" y="372844"/>
                </a:cubicBezTo>
                <a:cubicBezTo>
                  <a:pt x="356974" y="388713"/>
                  <a:pt x="337864" y="396648"/>
                  <a:pt x="315515" y="396648"/>
                </a:cubicBezTo>
                <a:lnTo>
                  <a:pt x="81132" y="396648"/>
                </a:lnTo>
                <a:cubicBezTo>
                  <a:pt x="58783" y="396648"/>
                  <a:pt x="39674" y="388713"/>
                  <a:pt x="23804" y="372844"/>
                </a:cubicBezTo>
                <a:cubicBezTo>
                  <a:pt x="7935" y="356974"/>
                  <a:pt x="0" y="337865"/>
                  <a:pt x="0" y="315515"/>
                </a:cubicBezTo>
                <a:lnTo>
                  <a:pt x="0" y="81132"/>
                </a:lnTo>
                <a:cubicBezTo>
                  <a:pt x="0" y="58783"/>
                  <a:pt x="7935" y="39674"/>
                  <a:pt x="23804" y="23804"/>
                </a:cubicBezTo>
                <a:cubicBezTo>
                  <a:pt x="39674" y="7935"/>
                  <a:pt x="58783" y="0"/>
                  <a:pt x="811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09585">
              <a:defRPr/>
            </a:pPr>
            <a:endParaRPr lang="en-US" sz="1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71227" y="6373710"/>
            <a:ext cx="5882537" cy="1615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err="1" smtClean="0">
                <a:solidFill>
                  <a:schemeClr val="tx2"/>
                </a:solidFill>
              </a:rPr>
              <a:t>Jira,GitLab</a:t>
            </a:r>
            <a:endParaRPr lang="en-US" sz="1050" dirty="0" smtClean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38613" y="5825985"/>
            <a:ext cx="4194495" cy="219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84113" y="3970491"/>
            <a:ext cx="3333794" cy="8055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C:\Users\HP\Pictures\propos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76" y="3978721"/>
            <a:ext cx="626462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8388977" y="1445033"/>
            <a:ext cx="37289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13941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NO Infra Solution - 11-02-2018" id="{AEC81AE2-9968-44B0-9EA8-6A0842C4F742}" vid="{F03585E4-6476-409D-BE3D-974D066593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342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Courier New</vt:lpstr>
      <vt:lpstr>Segoe UI Semilight</vt:lpstr>
      <vt:lpstr>Wingdings</vt:lpstr>
      <vt:lpstr>Cognizant</vt:lpstr>
      <vt:lpstr> Manulife: Gitlab &amp; Jira Integration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have done this successfully for our other customers</dc:title>
  <dc:creator>Senapati, Litisa (Cognizant)</dc:creator>
  <cp:lastModifiedBy>Santhakumar, Sangeetha (Cognizant)</cp:lastModifiedBy>
  <cp:revision>33</cp:revision>
  <dcterms:created xsi:type="dcterms:W3CDTF">2019-06-07T15:27:24Z</dcterms:created>
  <dcterms:modified xsi:type="dcterms:W3CDTF">2019-09-13T10:39:26Z</dcterms:modified>
</cp:coreProperties>
</file>