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xmlns="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6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5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5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9" y="143208"/>
            <a:ext cx="11180064" cy="49542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9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1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1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xmlns="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3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xmlns="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1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2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668000" y="6319907"/>
            <a:ext cx="1524000" cy="3402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13" y="6319907"/>
            <a:ext cx="10767787" cy="340204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5826" y="6347351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0016" y="6351909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39253"/>
            <a:ext cx="10515600" cy="43513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94" y="6347354"/>
            <a:ext cx="738625" cy="287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DC3E62-8AD6-4FF6-9ABE-F47A513BFC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4000" y="154759"/>
            <a:ext cx="10414000" cy="685800"/>
          </a:xfr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57068C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79655" y="6319905"/>
            <a:ext cx="586167" cy="5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9" y="6267201"/>
            <a:ext cx="571699" cy="571699"/>
          </a:xfrm>
          <a:prstGeom prst="rect">
            <a:avLst/>
          </a:prstGeom>
        </p:spPr>
      </p:pic>
      <p:pic>
        <p:nvPicPr>
          <p:cNvPr id="20" name="Picture 19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37" y="6346168"/>
            <a:ext cx="849715" cy="265885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6" y="5"/>
            <a:ext cx="12191999" cy="7268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5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ESHC: Non Production Environment (Mainframe &amp; Middleware)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6565" y="1008279"/>
            <a:ext cx="7425436" cy="511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008279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70940" y="1008279"/>
            <a:ext cx="8056187" cy="5116064"/>
          </a:xfrm>
          <a:prstGeom prst="chevron">
            <a:avLst>
              <a:gd name="adj" fmla="val 32818"/>
            </a:avLst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7" y="1944602"/>
            <a:ext cx="2394204" cy="2762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14000"/>
              </a:lnSpc>
              <a:defRPr/>
            </a:pPr>
            <a:r>
              <a:rPr lang="en-US" sz="1400" b="1" spc="400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>SUMMARY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Ensures the availability of Non-Prod environment for various application testing's which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involves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Mainframe &amp; Middleware Technologies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.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Owns the responsibility of Data Sync-up in Non-Prod </a:t>
            </a:r>
            <a:r>
              <a:rPr lang="en-US" sz="11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Innovative Ideas &amp; Implementations in Mainframe &amp; Middleware environments to maintain region </a:t>
            </a:r>
            <a:r>
              <a:rPr lang="en-US" sz="11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stability.</a:t>
            </a: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defTabSz="914377">
              <a:lnSpc>
                <a:spcPct val="114000"/>
              </a:lnSpc>
              <a:defRPr/>
            </a:pPr>
            <a:endParaRPr lang="en-US" sz="1400" i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043" y="1350700"/>
            <a:ext cx="4181633" cy="6580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Overall Non-prod environment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availability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is maintained above 98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%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341" y="1745012"/>
            <a:ext cx="4041566" cy="8098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Quicker resolution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of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Non-prod incidents by referring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Infra Mapping &amp; Server inventory list in Non-Prod Middleware environment. 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3908" y="2284978"/>
            <a:ext cx="3712718" cy="683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Enabled health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check automation in both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Mainframe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&amp; Middleware applications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helps in proactive identification of non-prod issues and results in maintaining environment stability. </a:t>
            </a: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0644" y="3101372"/>
            <a:ext cx="3132308" cy="898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$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257,410  Hard Dollar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benefit to cognizant with effective left shift rotation/Automation releases, Contract renewal by implementation of  various  process  improvements &amp; automations in Non-prod environment.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8977" y="4659496"/>
            <a:ext cx="3728930" cy="4323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Winners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 catering customer demands (Vending machine) in Wave 1 CII Healthcare challenge in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2018.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6127" y="5450457"/>
            <a:ext cx="4155734" cy="2221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Runners in High Saving Revenue for Cognizant ( Fill the Treasury ) in 2018.</a:t>
            </a:r>
          </a:p>
          <a:p>
            <a:pPr marL="228594" indent="-228594" algn="ctr" defTabSz="914377">
              <a:buFont typeface="Wingdings" panose="05000000000000000000" pitchFamily="2" charset="2"/>
              <a:buChar char="ü"/>
              <a:defRPr/>
            </a:pPr>
            <a:endParaRPr lang="en-US" sz="1200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7915164" y="1009720"/>
            <a:ext cx="4368493" cy="43531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sz="1467" b="1" spc="400" dirty="0">
                <a:solidFill>
                  <a:srgbClr val="FFFFFF"/>
                </a:solidFill>
                <a:latin typeface="Arial" panose="020B0604020202020204"/>
              </a:rPr>
              <a:t>IMPACT/BENEFITS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3325" y="5571808"/>
            <a:ext cx="3853435" cy="498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lnSpc>
                <a:spcPct val="114000"/>
              </a:lnSpc>
              <a:defRPr/>
            </a:pPr>
            <a:endParaRPr lang="en-US" sz="1400" b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14816" y="1329060"/>
            <a:ext cx="3651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816" y="6070624"/>
            <a:ext cx="3319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1170941" y="1008279"/>
            <a:ext cx="6663865" cy="436755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899" h="327566">
                <a:moveTo>
                  <a:pt x="0" y="0"/>
                </a:moveTo>
                <a:lnTo>
                  <a:pt x="4782898" y="0"/>
                </a:lnTo>
                <a:lnTo>
                  <a:pt x="4997899" y="327566"/>
                </a:lnTo>
                <a:lnTo>
                  <a:pt x="215001" y="327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BUSINESS CHALLENGE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216925" y="2601895"/>
            <a:ext cx="6665696" cy="439543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272" h="329657">
                <a:moveTo>
                  <a:pt x="0" y="0"/>
                </a:moveTo>
                <a:lnTo>
                  <a:pt x="4782898" y="0"/>
                </a:lnTo>
                <a:lnTo>
                  <a:pt x="4999272" y="329657"/>
                </a:lnTo>
                <a:lnTo>
                  <a:pt x="216374" y="329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SOLUTION HIGHLIGHTS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081247" y="4297019"/>
            <a:ext cx="6662499" cy="440424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6874" h="330318">
                <a:moveTo>
                  <a:pt x="215389" y="2161"/>
                </a:moveTo>
                <a:lnTo>
                  <a:pt x="4977824" y="2161"/>
                </a:lnTo>
                <a:lnTo>
                  <a:pt x="4996874" y="0"/>
                </a:lnTo>
                <a:lnTo>
                  <a:pt x="4782898" y="330318"/>
                </a:lnTo>
                <a:lnTo>
                  <a:pt x="0" y="330318"/>
                </a:lnTo>
                <a:lnTo>
                  <a:pt x="215389" y="2161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SCALE &amp; COMPLEXITY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2844" y="2986742"/>
            <a:ext cx="634203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Ensure support to increase / maintain High environment availability for front-end application testing's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Creation of Infrastructure mapping to Critical Non prod applications and Server Inventory list documentation for quicker resolution of  incidents.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Dedicated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Onshore - 8*5 </a:t>
            </a: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&amp; Offshore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24*7 coverage for Mainframe and </a:t>
            </a: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Offshore support –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16*7 (Middleware) to ensure high environment availability in Non prod Environment.</a:t>
            </a: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Ensures quicker resolution on the non-prod incident issues impacting customer deliverables and testing’s.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4031" y="4861179"/>
            <a:ext cx="590779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Requires effective incident management to maintain environment stability.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Data Sync-up in Non-Prod environment is critical for all the end to end application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testing's. 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FTE/Resource utilization will be on high scale as there are multiple process/batch activities involved to ensure environment availability on daily basis for the business stakeholders &amp; Client partners.</a:t>
            </a:r>
            <a:endParaRPr lang="en-US" sz="12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3600" y="1487069"/>
            <a:ext cx="582983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Non-prod environment downtime impacting Application/development testing's.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Delay in Non-prod incident/issues resolution particularly during non-business hours.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629955" y="106280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655424" y="2695706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530189" y="4369050"/>
            <a:ext cx="310449" cy="282604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3580" y="1900197"/>
            <a:ext cx="5829832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Unavailability of Infrastructure mapping to critical Non-prod applications.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No Server inventory list maintained for Non-prod environment.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Manual Data refresh process from Prod to Non-prod environments (Post prod &amp; SDLC)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1227" y="6373710"/>
            <a:ext cx="5882537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CA7, TSO, CA Endeavor, eSpud, Site scope, Servicenow, Cyber Ark, Splunk, Jenkins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38613" y="5825985"/>
            <a:ext cx="4194495" cy="219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Selected in Top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Innovators category for CIS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Healthcare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 May’19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. 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4113" y="3970491"/>
            <a:ext cx="3333794" cy="80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Downtime reduction for critical post prod environments by implementing Data refresh automation.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 flipH="1">
            <a:off x="9577754" y="1445033"/>
            <a:ext cx="2355354" cy="2480791"/>
          </a:xfrm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050" dirty="0" smtClean="0">
                <a:solidFill>
                  <a:schemeClr val="tx2"/>
                </a:solidFill>
                <a:latin typeface="+mn-lt"/>
              </a:rPr>
              <a:t>Integrates </a:t>
            </a:r>
            <a:r>
              <a:rPr lang="en-IN" sz="1050" dirty="0">
                <a:solidFill>
                  <a:schemeClr val="tx2"/>
                </a:solidFill>
                <a:latin typeface="+mn-lt"/>
              </a:rPr>
              <a:t>with </a:t>
            </a:r>
            <a:r>
              <a:rPr lang="en-IN" sz="1050" dirty="0" err="1">
                <a:solidFill>
                  <a:schemeClr val="tx2"/>
                </a:solidFill>
                <a:latin typeface="+mn-lt"/>
              </a:rPr>
              <a:t>Jira</a:t>
            </a:r>
            <a:r>
              <a:rPr lang="en-IN" sz="1050" dirty="0">
                <a:solidFill>
                  <a:schemeClr val="tx2"/>
                </a:solidFill>
                <a:latin typeface="+mn-lt"/>
              </a:rPr>
              <a:t> Software's agile tools such as </a:t>
            </a:r>
            <a:r>
              <a:rPr lang="en-IN" sz="1050" dirty="0" err="1">
                <a:solidFill>
                  <a:schemeClr val="tx2"/>
                </a:solidFill>
                <a:latin typeface="+mn-lt"/>
              </a:rPr>
              <a:t>GitLab.com,GitLab</a:t>
            </a:r>
            <a:r>
              <a:rPr lang="en-IN" sz="1050" dirty="0">
                <a:solidFill>
                  <a:schemeClr val="tx2"/>
                </a:solidFill>
                <a:latin typeface="+mn-lt"/>
              </a:rPr>
              <a:t> CE/EE </a:t>
            </a:r>
            <a:endParaRPr lang="en-IN" sz="1050" dirty="0" smtClean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IN" sz="1050" dirty="0">
                <a:solidFill>
                  <a:schemeClr val="tx2"/>
                </a:solidFill>
                <a:latin typeface="+mn-lt"/>
              </a:rPr>
              <a:t>Just as a specific, issues in JIRA are a terrible way to capture the vision and mission of a new feature. They are further a terrible way to capture requirements which in any other system would be versioned along with the software they </a:t>
            </a:r>
            <a:r>
              <a:rPr lang="en-IN" sz="1050" dirty="0" err="1">
                <a:solidFill>
                  <a:schemeClr val="tx2"/>
                </a:solidFill>
                <a:latin typeface="+mn-lt"/>
              </a:rPr>
              <a:t>defin</a:t>
            </a:r>
            <a:endParaRPr lang="en-IN" sz="1050" dirty="0">
              <a:solidFill>
                <a:schemeClr val="tx2"/>
              </a:solidFill>
              <a:latin typeface="+mn-lt"/>
            </a:endParaRPr>
          </a:p>
          <a:p>
            <a:endParaRPr lang="en-IN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</a:t>
            </a:r>
            <a:r>
              <a:rPr lang="en-US" dirty="0" smtClean="0">
                <a:solidFill>
                  <a:srgbClr val="0033A0"/>
                </a:solidFill>
                <a:latin typeface="Arial" panose="020B0604020202020204"/>
              </a:rPr>
              <a:t>2019 Cognizant</a:t>
            </a:r>
            <a:endParaRPr lang="en-US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2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71363" cy="10080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Manulife: </a:t>
            </a:r>
            <a:r>
              <a:rPr lang="en-US" dirty="0" err="1" smtClean="0"/>
              <a:t>Gitlab</a:t>
            </a:r>
            <a:r>
              <a:rPr lang="en-US" dirty="0" smtClean="0"/>
              <a:t> &amp; </a:t>
            </a:r>
            <a:r>
              <a:rPr lang="en-US" dirty="0" err="1" smtClean="0"/>
              <a:t>Jira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1008279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>
              <a:defRPr/>
            </a:pPr>
            <a:r>
              <a:rPr lang="en-IN" sz="1000" b="1" dirty="0" err="1">
                <a:solidFill>
                  <a:srgbClr val="FFFFFF"/>
                </a:solidFill>
              </a:rPr>
              <a:t>Gitlabintegration</a:t>
            </a:r>
            <a:r>
              <a:rPr lang="en-IN" sz="1000" b="1" dirty="0">
                <a:solidFill>
                  <a:srgbClr val="FFFFFF"/>
                </a:solidFill>
              </a:rPr>
              <a:t> with </a:t>
            </a:r>
            <a:r>
              <a:rPr lang="en-IN" sz="1000" b="1" dirty="0" err="1">
                <a:solidFill>
                  <a:srgbClr val="FFFFFF"/>
                </a:solidFill>
              </a:rPr>
              <a:t>Jira</a:t>
            </a:r>
            <a:r>
              <a:rPr lang="en-IN" sz="1000" b="1" dirty="0">
                <a:solidFill>
                  <a:srgbClr val="FFFFFF"/>
                </a:solidFill>
              </a:rPr>
              <a:t> will help to </a:t>
            </a:r>
            <a:endParaRPr lang="en-IN" sz="1000" b="1" dirty="0" smtClean="0">
              <a:solidFill>
                <a:srgbClr val="FFFFFF"/>
              </a:solidFill>
            </a:endParaRPr>
          </a:p>
          <a:p>
            <a:pPr defTabSz="609585">
              <a:defRPr/>
            </a:pPr>
            <a:r>
              <a:rPr lang="en-IN" sz="1000" b="1" dirty="0" smtClean="0">
                <a:solidFill>
                  <a:srgbClr val="FFFFFF"/>
                </a:solidFill>
              </a:rPr>
              <a:t>provide </a:t>
            </a:r>
            <a:r>
              <a:rPr lang="en-IN" sz="1000" b="1" dirty="0">
                <a:solidFill>
                  <a:srgbClr val="FFFFFF"/>
                </a:solidFill>
              </a:rPr>
              <a:t>better transparency of source </a:t>
            </a:r>
            <a:endParaRPr lang="en-IN" sz="1000" b="1" dirty="0" smtClean="0">
              <a:solidFill>
                <a:srgbClr val="FFFFFF"/>
              </a:solidFill>
            </a:endParaRPr>
          </a:p>
          <a:p>
            <a:pPr defTabSz="609585">
              <a:defRPr/>
            </a:pPr>
            <a:r>
              <a:rPr lang="en-IN" sz="1000" b="1" dirty="0" smtClean="0">
                <a:solidFill>
                  <a:srgbClr val="FFFFFF"/>
                </a:solidFill>
              </a:rPr>
              <a:t>code </a:t>
            </a:r>
            <a:r>
              <a:rPr lang="en-IN" sz="1000" b="1" dirty="0">
                <a:solidFill>
                  <a:srgbClr val="FFFFFF"/>
                </a:solidFill>
              </a:rPr>
              <a:t>changes during </a:t>
            </a:r>
            <a:r>
              <a:rPr lang="en-IN" sz="1000" b="1" dirty="0" err="1">
                <a:solidFill>
                  <a:srgbClr val="FFFFFF"/>
                </a:solidFill>
              </a:rPr>
              <a:t>Gitlab</a:t>
            </a:r>
            <a:r>
              <a:rPr lang="en-IN" sz="1000" b="1" dirty="0">
                <a:solidFill>
                  <a:srgbClr val="FFFFFF"/>
                </a:solidFill>
              </a:rPr>
              <a:t> commits.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387058" y="1008278"/>
            <a:ext cx="8448801" cy="5116065"/>
          </a:xfrm>
          <a:prstGeom prst="chevron">
            <a:avLst>
              <a:gd name="adj" fmla="val 32818"/>
            </a:avLst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8" y="1944602"/>
            <a:ext cx="2775915" cy="2762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14000"/>
              </a:lnSpc>
              <a:defRPr/>
            </a:pPr>
            <a:r>
              <a:rPr lang="en-US" sz="1400" b="1" spc="400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>SUMMARY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</a:br>
            <a:endParaRPr lang="en-US" sz="1400" i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043" y="1350700"/>
            <a:ext cx="4181633" cy="1750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70644" y="1487069"/>
            <a:ext cx="3235982" cy="14815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0644" y="3101372"/>
            <a:ext cx="3132308" cy="898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8977" y="4659496"/>
            <a:ext cx="3728930" cy="4323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6127" y="5450457"/>
            <a:ext cx="4155734" cy="2221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algn="ctr" defTabSz="914377">
              <a:buFont typeface="Wingdings" panose="05000000000000000000" pitchFamily="2" charset="2"/>
              <a:buChar char="ü"/>
              <a:defRPr/>
            </a:pPr>
            <a:endParaRPr lang="en-US" sz="1200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7915165" y="1009720"/>
            <a:ext cx="4187788" cy="435313"/>
          </a:xfrm>
          <a:prstGeom prst="rect">
            <a:avLst/>
          </a:prstGeom>
          <a:solidFill>
            <a:srgbClr val="92D050"/>
          </a:solidFill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sz="1467" b="1" spc="400" dirty="0" smtClean="0">
                <a:solidFill>
                  <a:srgbClr val="FFFFFF"/>
                </a:solidFill>
                <a:latin typeface="Arial" panose="020B0604020202020204"/>
              </a:rPr>
              <a:t>IMPACT/BENEFITS</a:t>
            </a:r>
            <a:endParaRPr lang="en-US" sz="1467" b="1" spc="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64769" y="5571807"/>
            <a:ext cx="3838183" cy="7474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lnSpc>
                <a:spcPct val="114000"/>
              </a:lnSpc>
              <a:defRPr/>
            </a:pPr>
            <a:endParaRPr lang="en-US" sz="1400" b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816" y="6070624"/>
            <a:ext cx="3319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1387059" y="1008279"/>
            <a:ext cx="7001918" cy="436755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899" h="327566">
                <a:moveTo>
                  <a:pt x="0" y="0"/>
                </a:moveTo>
                <a:lnTo>
                  <a:pt x="4782898" y="0"/>
                </a:lnTo>
                <a:lnTo>
                  <a:pt x="4997899" y="327566"/>
                </a:lnTo>
                <a:lnTo>
                  <a:pt x="215001" y="327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BUSINESS CHALLENGE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379785" y="2601895"/>
            <a:ext cx="7090118" cy="439543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272" h="329657">
                <a:moveTo>
                  <a:pt x="0" y="0"/>
                </a:moveTo>
                <a:lnTo>
                  <a:pt x="4782898" y="0"/>
                </a:lnTo>
                <a:lnTo>
                  <a:pt x="4999272" y="329657"/>
                </a:lnTo>
                <a:lnTo>
                  <a:pt x="216374" y="329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SOLUTION HIGHLIGHTS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471227" y="3955770"/>
            <a:ext cx="7106527" cy="440424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6874" h="330318">
                <a:moveTo>
                  <a:pt x="215389" y="2161"/>
                </a:moveTo>
                <a:lnTo>
                  <a:pt x="4977824" y="2161"/>
                </a:lnTo>
                <a:lnTo>
                  <a:pt x="4996874" y="0"/>
                </a:lnTo>
                <a:lnTo>
                  <a:pt x="4782898" y="330318"/>
                </a:lnTo>
                <a:lnTo>
                  <a:pt x="0" y="330318"/>
                </a:lnTo>
                <a:lnTo>
                  <a:pt x="215389" y="2161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 smtClean="0">
                <a:solidFill>
                  <a:srgbClr val="FFFFFF"/>
                </a:solidFill>
                <a:latin typeface="Arial" panose="020B0604020202020204"/>
              </a:rPr>
              <a:t>Proposal to Manulife</a:t>
            </a:r>
            <a:endParaRPr lang="en-US" b="1" spc="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5018" y="3041438"/>
            <a:ext cx="5828860" cy="327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indent="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Mention 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ID in a commit message or merge requests,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hyperlinks to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which reflecting the comment made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the comment author, and a link to the commit/merge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..The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adds an issue link to the commit/merge in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752840" lvl="8" indent="-380990" defTabSz="609585"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400" b="1" spc="400" dirty="0" smtClean="0">
              <a:solidFill>
                <a:srgbClr val="FFFFFF"/>
              </a:solidFill>
              <a:latin typeface="Arial" panose="020B0604020202020204"/>
              <a:cs typeface="+mn-cs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0" indent="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                                            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With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these integrations we can transition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states via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as well as see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commits, branches, and merge requests in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Smartcommits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to ensure the commit message should have correct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specific format. If not, the commit message should be failed.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Mention that a commit or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erge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‘closes’, ‘resolves’, or ‘fixes’ 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ID. When the commit is made on master or the change is merged to master: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GitLab’s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merge request page displays a note that it “Closed”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issue, with a link to the issue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Creation of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webhooks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JIRA to integrate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jenkins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for automated build trigger on issue status change.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3600" y="1487069"/>
            <a:ext cx="582983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Many Organizations have been using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for Tracking issues. If this feature comes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more powerful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tool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for discussing ideas and planning and tracking work. So we can migrate content and process from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issues, can also opt to continue using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and use it together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through our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integration. 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629955" y="106280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655424" y="2695706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1227" y="6373710"/>
            <a:ext cx="5882537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tx2"/>
                </a:solidFill>
              </a:rPr>
              <a:t>Jira,GitLab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613" y="5825985"/>
            <a:ext cx="4194495" cy="219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4113" y="3970491"/>
            <a:ext cx="3333794" cy="80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C:\Users\HP\Pictures\propos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76" y="3978721"/>
            <a:ext cx="626462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8388977" y="1445033"/>
            <a:ext cx="3728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13941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NO Infra Solution - 11-02-2018" id="{AEC81AE2-9968-44B0-9EA8-6A0842C4F742}" vid="{F03585E4-6476-409D-BE3D-974D06659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694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Cognizant</vt:lpstr>
      <vt:lpstr>ESHC: Non Production Environment (Mainframe &amp; Middleware)</vt:lpstr>
      <vt:lpstr> Manulife: Gitlab &amp; Jira Integration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done this successfully for our other customers</dc:title>
  <dc:creator>Senapati, Litisa (Cognizant)</dc:creator>
  <cp:lastModifiedBy>ismail - [2010]</cp:lastModifiedBy>
  <cp:revision>28</cp:revision>
  <dcterms:created xsi:type="dcterms:W3CDTF">2019-06-07T15:27:24Z</dcterms:created>
  <dcterms:modified xsi:type="dcterms:W3CDTF">2019-09-13T09:05:02Z</dcterms:modified>
</cp:coreProperties>
</file>