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285" r:id="rId4"/>
    <p:sldId id="286" r:id="rId5"/>
    <p:sldId id="287" r:id="rId6"/>
    <p:sldId id="290" r:id="rId7"/>
    <p:sldId id="291" r:id="rId8"/>
    <p:sldId id="288" r:id="rId9"/>
    <p:sldId id="289" r:id="rId10"/>
  </p:sldIdLst>
  <p:sldSz cx="9144000" cy="5143500" type="screen16x9"/>
  <p:notesSz cx="6858000" cy="9144000"/>
  <p:embeddedFontLst>
    <p:embeddedFont>
      <p:font typeface="Bahnschrift Light" panose="020B0502040204020203" pitchFamily="34" charset="0"/>
      <p:regular r:id="rId12"/>
    </p:embeddedFont>
    <p:embeddedFont>
      <p:font typeface="Hind Vadodara Light" panose="02000000000000000000" pitchFamily="2" charset="0"/>
      <p:regular r:id="rId13"/>
      <p:bold r:id="rId14"/>
    </p:embeddedFont>
    <p:embeddedFont>
      <p:font typeface="Raleway" pitchFamily="2" charset="0"/>
      <p:regular r:id="rId15"/>
      <p:bold r:id="rId16"/>
      <p:italic r:id="rId17"/>
      <p:boldItalic r:id="rId18"/>
    </p:embeddedFont>
    <p:embeddedFont>
      <p:font typeface="Roboto Condensed Light" panose="02000000000000000000" pitchFamily="2" charset="0"/>
      <p:regular r:id="rId19"/>
      <p:italic r:id="rId20"/>
    </p:embeddedFont>
    <p:embeddedFont>
      <p:font typeface="Teko Light"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284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C0CF94-0055-43EC-A0BF-F1AAA6503B4D}">
  <a:tblStyle styleId="{21C0CF94-0055-43EC-A0BF-F1AAA6503B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pos="2880"/>
        <p:guide orient="horz" pos="284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40957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1725" y="1331450"/>
            <a:ext cx="4180500" cy="1745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60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3335000" y="3257551"/>
            <a:ext cx="24738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flipH="1">
            <a:off x="546575" y="2518225"/>
            <a:ext cx="8050800" cy="18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200"/>
              <a:buFont typeface="Raleway"/>
              <a:buAutoNum type="arabicPeriod"/>
              <a:defRPr sz="12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8" name="Google Shape;28;p7"/>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lt2"/>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marL="914400" lvl="1" indent="-3175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marL="1371600" lvl="2"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marL="1828800" lvl="3"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marL="2286000" lvl="4"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marL="2743200" lvl="5"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marL="3200400" lvl="6"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marL="3657600" lvl="7"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marL="4114800" lvl="8" indent="-30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9" r:id="rId4"/>
    <p:sldLayoutId id="214748367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ctrTitle"/>
          </p:nvPr>
        </p:nvSpPr>
        <p:spPr>
          <a:xfrm>
            <a:off x="2481650" y="826650"/>
            <a:ext cx="4180500" cy="174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 Face Recognition Using PCA, 2D-PCA and K-PCA</a:t>
            </a:r>
            <a:endParaRPr sz="4800" dirty="0"/>
          </a:p>
        </p:txBody>
      </p:sp>
      <p:sp>
        <p:nvSpPr>
          <p:cNvPr id="130" name="Google Shape;130;p27"/>
          <p:cNvSpPr txBox="1">
            <a:spLocks noGrp="1"/>
          </p:cNvSpPr>
          <p:nvPr>
            <p:ph type="subTitle" idx="1"/>
          </p:nvPr>
        </p:nvSpPr>
        <p:spPr>
          <a:xfrm>
            <a:off x="2752488" y="2571750"/>
            <a:ext cx="3638824" cy="4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MATHEMATICS FOR INTELLIGENT SYSTEMS - 3</a:t>
            </a:r>
            <a:endParaRPr dirty="0"/>
          </a:p>
        </p:txBody>
      </p:sp>
      <p:sp>
        <p:nvSpPr>
          <p:cNvPr id="2" name="TextBox 1">
            <a:extLst>
              <a:ext uri="{FF2B5EF4-FFF2-40B4-BE49-F238E27FC236}">
                <a16:creationId xmlns:a16="http://schemas.microsoft.com/office/drawing/2014/main" id="{AB9079B6-280B-4010-A2D7-0FE023680DDE}"/>
              </a:ext>
            </a:extLst>
          </p:cNvPr>
          <p:cNvSpPr txBox="1"/>
          <p:nvPr/>
        </p:nvSpPr>
        <p:spPr>
          <a:xfrm>
            <a:off x="2310284" y="3409155"/>
            <a:ext cx="4523232" cy="1384995"/>
          </a:xfrm>
          <a:prstGeom prst="rect">
            <a:avLst/>
          </a:prstGeom>
          <a:noFill/>
        </p:spPr>
        <p:txBody>
          <a:bodyPr wrap="square" rtlCol="0">
            <a:spAutoFit/>
          </a:bodyPr>
          <a:lstStyle/>
          <a:p>
            <a:pPr algn="ctr"/>
            <a:r>
              <a:rPr lang="en-US" sz="1200" dirty="0">
                <a:solidFill>
                  <a:schemeClr val="tx1"/>
                </a:solidFill>
                <a:latin typeface="Bahnschrift Light" panose="020B0502040204020203" pitchFamily="34" charset="0"/>
              </a:rPr>
              <a:t>TEAM MEMBERS:-</a:t>
            </a:r>
          </a:p>
          <a:p>
            <a:pPr algn="ctr"/>
            <a:endParaRPr lang="en-US" sz="1200" dirty="0">
              <a:solidFill>
                <a:schemeClr val="tx1"/>
              </a:solidFill>
              <a:latin typeface="Bahnschrift Light" panose="020B0502040204020203" pitchFamily="34" charset="0"/>
            </a:endParaRPr>
          </a:p>
          <a:p>
            <a:pPr algn="ctr">
              <a:buClr>
                <a:schemeClr val="tx1"/>
              </a:buClr>
            </a:pPr>
            <a:r>
              <a:rPr lang="en-US" sz="1200" dirty="0">
                <a:solidFill>
                  <a:schemeClr val="tx1"/>
                </a:solidFill>
                <a:latin typeface="Bahnschrift Light" panose="020B0502040204020203" pitchFamily="34" charset="0"/>
              </a:rPr>
              <a:t>ARYAN KAMULAGARI           -   AM.EN.U4AIE20014</a:t>
            </a:r>
            <a:endParaRPr lang="en-IN" sz="1200" dirty="0">
              <a:solidFill>
                <a:schemeClr val="tx1"/>
              </a:solidFill>
              <a:latin typeface="Bahnschrift Light" panose="020B0502040204020203" pitchFamily="34" charset="0"/>
            </a:endParaRPr>
          </a:p>
          <a:p>
            <a:pPr algn="ctr">
              <a:buClr>
                <a:schemeClr val="tx1"/>
              </a:buClr>
            </a:pPr>
            <a:r>
              <a:rPr lang="en-US" sz="1200" dirty="0">
                <a:solidFill>
                  <a:schemeClr val="tx1"/>
                </a:solidFill>
                <a:latin typeface="Bahnschrift Light" panose="020B0502040204020203" pitchFamily="34" charset="0"/>
              </a:rPr>
              <a:t>NEHITH SAI VEMULAPALLI  -   AM.EN.U4AIE20053</a:t>
            </a:r>
          </a:p>
          <a:p>
            <a:pPr algn="ctr">
              <a:buClr>
                <a:schemeClr val="tx1"/>
              </a:buClr>
            </a:pPr>
            <a:r>
              <a:rPr lang="en-US" sz="1200" dirty="0">
                <a:solidFill>
                  <a:schemeClr val="tx1"/>
                </a:solidFill>
                <a:latin typeface="Bahnschrift Light" panose="020B0502040204020203" pitchFamily="34" charset="0"/>
              </a:rPr>
              <a:t>PALADUGULA PRUTHVI       -    AM.EN.U4AIE20054</a:t>
            </a:r>
          </a:p>
          <a:p>
            <a:pPr algn="ctr">
              <a:buClr>
                <a:schemeClr val="tx1"/>
              </a:buClr>
            </a:pPr>
            <a:r>
              <a:rPr lang="en-US" sz="1200" dirty="0">
                <a:solidFill>
                  <a:schemeClr val="tx1"/>
                </a:solidFill>
                <a:latin typeface="Bahnschrift Light" panose="020B0502040204020203" pitchFamily="34" charset="0"/>
              </a:rPr>
              <a:t>Y.DHANVANTH REDDY        -     AM.EN.U4AIE20077</a:t>
            </a:r>
          </a:p>
          <a:p>
            <a:pPr algn="ctr"/>
            <a:endParaRPr lang="en-IN" sz="1200" dirty="0">
              <a:latin typeface="Bahnschrift Ligh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136" name="Google Shape;136;p28"/>
          <p:cNvSpPr txBox="1">
            <a:spLocks noGrp="1"/>
          </p:cNvSpPr>
          <p:nvPr>
            <p:ph type="subTitle" idx="1"/>
          </p:nvPr>
        </p:nvSpPr>
        <p:spPr>
          <a:xfrm flipH="1">
            <a:off x="546600" y="2007862"/>
            <a:ext cx="8050800" cy="1880700"/>
          </a:xfrm>
          <a:prstGeom prst="rect">
            <a:avLst/>
          </a:prstGeom>
        </p:spPr>
        <p:txBody>
          <a:bodyPr spcFirstLastPara="1" wrap="square" lIns="91425" tIns="91425" rIns="91425" bIns="91425" anchor="ctr" anchorCtr="0">
            <a:noAutofit/>
          </a:bodyPr>
          <a:lstStyle/>
          <a:p>
            <a:pPr marL="285750" indent="-285750" algn="l">
              <a:buClr>
                <a:schemeClr val="tx1"/>
              </a:buClr>
              <a:buFont typeface="Arial" panose="020B0604020202020204" pitchFamily="34" charset="0"/>
              <a:buChar char="•"/>
            </a:pPr>
            <a:r>
              <a:rPr lang="en-US" sz="1200" dirty="0">
                <a:solidFill>
                  <a:schemeClr val="tx1">
                    <a:lumMod val="95000"/>
                  </a:schemeClr>
                </a:solidFill>
                <a:latin typeface="Bahnschrift Light" panose="020B0502040204020203" pitchFamily="34" charset="0"/>
              </a:rPr>
              <a:t>The growing need for effective biometric identification is widely acknowledged. Human face recognition is an important area in the field of biometrics. It has been an active area of research for several decades but still remains a challenging problem because of the complexity of the human face.</a:t>
            </a:r>
          </a:p>
          <a:p>
            <a:pPr marL="0" indent="0" algn="l">
              <a:buClr>
                <a:schemeClr val="tx1"/>
              </a:buClr>
              <a:buNone/>
            </a:pPr>
            <a:endParaRPr lang="en-US" sz="1200" dirty="0">
              <a:solidFill>
                <a:schemeClr val="tx1">
                  <a:lumMod val="95000"/>
                </a:schemeClr>
              </a:solidFill>
              <a:latin typeface="Bahnschrift Light" panose="020B0502040204020203" pitchFamily="34" charset="0"/>
            </a:endParaRPr>
          </a:p>
          <a:p>
            <a:pPr marL="285750" indent="-285750" algn="l">
              <a:buClr>
                <a:schemeClr val="tx1"/>
              </a:buClr>
              <a:buFont typeface="Arial" panose="020B0604020202020204" pitchFamily="34" charset="0"/>
              <a:buChar char="•"/>
            </a:pPr>
            <a:r>
              <a:rPr lang="en-US" sz="1200" dirty="0">
                <a:solidFill>
                  <a:schemeClr val="tx1">
                    <a:lumMod val="95000"/>
                  </a:schemeClr>
                </a:solidFill>
                <a:latin typeface="Bahnschrift Light" panose="020B0502040204020203" pitchFamily="34" charset="0"/>
              </a:rPr>
              <a:t>The </a:t>
            </a:r>
            <a:r>
              <a:rPr lang="en-US" sz="1200" i="1" dirty="0">
                <a:solidFill>
                  <a:schemeClr val="tx1">
                    <a:lumMod val="95000"/>
                  </a:schemeClr>
                </a:solidFill>
                <a:latin typeface="Bahnschrift Light" panose="020B0502040204020203" pitchFamily="34" charset="0"/>
              </a:rPr>
              <a:t>PCA</a:t>
            </a:r>
            <a:r>
              <a:rPr lang="en-US" sz="1200" dirty="0">
                <a:solidFill>
                  <a:schemeClr val="tx1">
                    <a:lumMod val="95000"/>
                  </a:schemeClr>
                </a:solidFill>
                <a:latin typeface="Bahnschrift Light" panose="020B0502040204020203" pitchFamily="34" charset="0"/>
              </a:rPr>
              <a:t> is an orthogonal linear transformation that maps the data to a new coordinate system, in which most of the variance is explained on the first new components. The change of base matrix used to make this projection is composed of the eigenvectors of the covariance matrix of the input data. In the case of the face recognition task, this eigenvector is also known as eigenfaces</a:t>
            </a:r>
          </a:p>
          <a:p>
            <a:pPr marL="0" indent="0" algn="l">
              <a:buClr>
                <a:schemeClr val="tx1"/>
              </a:buClr>
              <a:buNone/>
            </a:pPr>
            <a:endParaRPr lang="en-US" sz="1200" dirty="0">
              <a:solidFill>
                <a:schemeClr val="tx1">
                  <a:lumMod val="95000"/>
                </a:schemeClr>
              </a:solidFill>
              <a:latin typeface="Bahnschrift Light" panose="020B0502040204020203" pitchFamily="34" charset="0"/>
            </a:endParaRPr>
          </a:p>
          <a:p>
            <a:pPr marL="285750" indent="-285750" algn="l">
              <a:buClr>
                <a:schemeClr val="tx1"/>
              </a:buClr>
              <a:buFont typeface="Arial" panose="020B0604020202020204" pitchFamily="34" charset="0"/>
              <a:buChar char="•"/>
            </a:pPr>
            <a:r>
              <a:rPr lang="en-US" sz="1200" dirty="0">
                <a:solidFill>
                  <a:schemeClr val="tx1">
                    <a:lumMod val="95000"/>
                  </a:schemeClr>
                </a:solidFill>
                <a:latin typeface="Bahnschrift Light" panose="020B0502040204020203" pitchFamily="34" charset="0"/>
              </a:rPr>
              <a:t>The </a:t>
            </a:r>
            <a:r>
              <a:rPr lang="en-US" sz="1200" i="1" dirty="0">
                <a:solidFill>
                  <a:schemeClr val="tx1">
                    <a:lumMod val="95000"/>
                  </a:schemeClr>
                </a:solidFill>
                <a:latin typeface="Bahnschrift Light" panose="020B0502040204020203" pitchFamily="34" charset="0"/>
              </a:rPr>
              <a:t>2D-PCA</a:t>
            </a:r>
            <a:r>
              <a:rPr lang="en-US" sz="1200" dirty="0">
                <a:solidFill>
                  <a:schemeClr val="tx1">
                    <a:lumMod val="95000"/>
                  </a:schemeClr>
                </a:solidFill>
                <a:latin typeface="Bahnschrift Light" panose="020B0502040204020203" pitchFamily="34" charset="0"/>
              </a:rPr>
              <a:t> has the same aim as the standard PCA. However, the PCA needs a matrix as input data, while the 2D-PCA can be applied directly to a tensor(Mathematical object that can be used to describe physical properties). This approach results be useful in specific cases, such as the recognition of color faces. Instead of using SVD in this case is used the </a:t>
            </a:r>
            <a:r>
              <a:rPr lang="en-US" sz="1200" dirty="0" err="1">
                <a:solidFill>
                  <a:schemeClr val="tx1">
                    <a:lumMod val="95000"/>
                  </a:schemeClr>
                </a:solidFill>
                <a:latin typeface="Bahnschrift Light" panose="020B0502040204020203" pitchFamily="34" charset="0"/>
              </a:rPr>
              <a:t>eigendecomposition</a:t>
            </a:r>
            <a:r>
              <a:rPr lang="en-US" sz="1200" dirty="0">
                <a:solidFill>
                  <a:schemeClr val="tx1">
                    <a:lumMod val="95000"/>
                  </a:schemeClr>
                </a:solidFill>
                <a:latin typeface="Bahnschrift Light" panose="020B0502040204020203" pitchFamily="34" charset="0"/>
              </a:rPr>
              <a:t> strategy. This process consists in finding the covariance matrix of the tensor and calculating its eigenvectors ordered by decreasing the order of the correspondent eigenvalues.</a:t>
            </a:r>
          </a:p>
          <a:p>
            <a:pPr marL="0" indent="0" algn="l">
              <a:buClr>
                <a:schemeClr val="tx1"/>
              </a:buClr>
              <a:buNone/>
            </a:pPr>
            <a:endParaRPr lang="en-US" sz="1200" dirty="0">
              <a:solidFill>
                <a:schemeClr val="tx1">
                  <a:lumMod val="95000"/>
                </a:schemeClr>
              </a:solidFill>
              <a:latin typeface="Bahnschrift Light" panose="020B0502040204020203" pitchFamily="34" charset="0"/>
            </a:endParaRPr>
          </a:p>
          <a:p>
            <a:pPr marL="285750" indent="-285750" algn="l">
              <a:buClr>
                <a:schemeClr val="tx1"/>
              </a:buClr>
              <a:buFont typeface="Arial" panose="020B0604020202020204" pitchFamily="34" charset="0"/>
              <a:buChar char="•"/>
            </a:pPr>
            <a:r>
              <a:rPr lang="en-US" sz="1200" dirty="0">
                <a:solidFill>
                  <a:schemeClr val="tx1">
                    <a:lumMod val="95000"/>
                  </a:schemeClr>
                </a:solidFill>
                <a:latin typeface="Bahnschrift Light" panose="020B0502040204020203" pitchFamily="34" charset="0"/>
              </a:rPr>
              <a:t>Kernel Principal Component Analysis (</a:t>
            </a:r>
            <a:r>
              <a:rPr lang="en-US" sz="1200" i="1" dirty="0">
                <a:solidFill>
                  <a:schemeClr val="tx1">
                    <a:lumMod val="95000"/>
                  </a:schemeClr>
                </a:solidFill>
                <a:latin typeface="Bahnschrift Light" panose="020B0502040204020203" pitchFamily="34" charset="0"/>
              </a:rPr>
              <a:t>K-PCA</a:t>
            </a:r>
            <a:r>
              <a:rPr lang="en-US" sz="1200" dirty="0">
                <a:solidFill>
                  <a:schemeClr val="tx1">
                    <a:lumMod val="95000"/>
                  </a:schemeClr>
                </a:solidFill>
                <a:latin typeface="Bahnschrift Light" panose="020B0502040204020203" pitchFamily="34" charset="0"/>
              </a:rPr>
              <a:t>) is a non-linear dimensionality reduction technique. It is an extension of Principal Component Analysis (PCA) - which is a linear dimensionality reduction technique - using kernel methods. Sometimes the structure of the data is nonlinear.</a:t>
            </a:r>
          </a:p>
          <a:p>
            <a:pPr marL="285750" indent="-285750" algn="l">
              <a:buClr>
                <a:schemeClr val="tx1"/>
              </a:buClr>
              <a:buFont typeface="Arial" panose="020B0604020202020204" pitchFamily="34" charset="0"/>
              <a:buChar char="•"/>
            </a:pPr>
            <a:endParaRPr lang="en-US" sz="1200" dirty="0">
              <a:solidFill>
                <a:schemeClr val="tx1">
                  <a:lumMod val="95000"/>
                </a:schemeClr>
              </a:solidFill>
              <a:latin typeface="Bahnschrift Ligh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BAB797B-8782-495B-940A-4E1A77E9FE5D}"/>
              </a:ext>
            </a:extLst>
          </p:cNvPr>
          <p:cNvSpPr>
            <a:spLocks noGrp="1"/>
          </p:cNvSpPr>
          <p:nvPr>
            <p:ph type="subTitle" idx="1"/>
          </p:nvPr>
        </p:nvSpPr>
        <p:spPr>
          <a:xfrm flipH="1">
            <a:off x="631636" y="2022039"/>
            <a:ext cx="8050800" cy="1880700"/>
          </a:xfrm>
        </p:spPr>
        <p:txBody>
          <a:bodyPr/>
          <a:lstStyle/>
          <a:p>
            <a:pPr marL="171450" indent="-171450" algn="l">
              <a:buClr>
                <a:schemeClr val="tx1"/>
              </a:buClr>
              <a:buFont typeface="Arial" panose="020B0604020202020204" pitchFamily="34" charset="0"/>
              <a:buChar char="•"/>
            </a:pPr>
            <a:r>
              <a:rPr lang="en-US" sz="1200" i="1" dirty="0">
                <a:solidFill>
                  <a:schemeClr val="tx1"/>
                </a:solidFill>
                <a:latin typeface="Bahnschrift Light" panose="020B0502040204020203" pitchFamily="34" charset="0"/>
              </a:rPr>
              <a:t>Principal component analysis (PCA) </a:t>
            </a:r>
            <a:r>
              <a:rPr lang="en-US" sz="1200" dirty="0">
                <a:solidFill>
                  <a:schemeClr val="tx1"/>
                </a:solidFill>
                <a:latin typeface="Bahnschrift Light" panose="020B0502040204020203" pitchFamily="34" charset="0"/>
              </a:rPr>
              <a:t>was invented in 1901 by Karl Pearson. PCA is a variable reduction procedure and is useful when obtained data have some redundancy. This will result in a reduction of variables into a smaller number of variables which are called Principal Components which will account for most of the variance in the observed variable.</a:t>
            </a:r>
          </a:p>
          <a:p>
            <a:pPr marL="0" indent="0" algn="l">
              <a:buClr>
                <a:schemeClr val="tx1"/>
              </a:buClr>
              <a:buNone/>
            </a:pPr>
            <a:endParaRPr lang="en-US" sz="1200" dirty="0">
              <a:solidFill>
                <a:schemeClr val="tx1"/>
              </a:solidFill>
              <a:latin typeface="Bahnschrift Light" panose="020B0502040204020203" pitchFamily="34" charset="0"/>
            </a:endParaRPr>
          </a:p>
          <a:p>
            <a:pPr marL="171450" indent="-171450" algn="l">
              <a:buClr>
                <a:schemeClr val="tx1"/>
              </a:buClr>
              <a:buFont typeface="Arial" panose="020B0604020202020204" pitchFamily="34" charset="0"/>
              <a:buChar char="•"/>
            </a:pPr>
            <a:r>
              <a:rPr lang="en-US" sz="1200" i="1" dirty="0">
                <a:solidFill>
                  <a:schemeClr val="tx1"/>
                </a:solidFill>
                <a:latin typeface="Bahnschrift Light" panose="020B0502040204020203" pitchFamily="34" charset="0"/>
              </a:rPr>
              <a:t>Two-dimensional principal component analysis (2D-PCA) </a:t>
            </a:r>
            <a:r>
              <a:rPr lang="en-US" sz="1200" dirty="0">
                <a:solidFill>
                  <a:schemeClr val="tx1"/>
                </a:solidFill>
                <a:latin typeface="Bahnschrift Light" panose="020B0502040204020203" pitchFamily="34" charset="0"/>
              </a:rPr>
              <a:t>has the same aim as the standard PCA. However, the PCA needs a matrix as input data, while the 2D-PCA can be applied directly to a tensor</a:t>
            </a:r>
            <a:r>
              <a:rPr lang="en-US" sz="1200" dirty="0">
                <a:solidFill>
                  <a:schemeClr val="tx1">
                    <a:lumMod val="95000"/>
                  </a:schemeClr>
                </a:solidFill>
                <a:latin typeface="Bahnschrift Light" panose="020B0502040204020203" pitchFamily="34" charset="0"/>
              </a:rPr>
              <a:t>(Mathematical object that can be used to describe physical properties)</a:t>
            </a:r>
            <a:r>
              <a:rPr lang="en-US" sz="1200" dirty="0">
                <a:solidFill>
                  <a:schemeClr val="tx1"/>
                </a:solidFill>
                <a:latin typeface="Bahnschrift Light" panose="020B0502040204020203" pitchFamily="34" charset="0"/>
              </a:rPr>
              <a:t>. This approach results be useful in specific cases, such as the recognition of color faces. Instead of using SVD in this case is used the </a:t>
            </a:r>
            <a:r>
              <a:rPr lang="en-US" sz="1200" dirty="0" err="1">
                <a:solidFill>
                  <a:schemeClr val="tx1"/>
                </a:solidFill>
                <a:latin typeface="Bahnschrift Light" panose="020B0502040204020203" pitchFamily="34" charset="0"/>
              </a:rPr>
              <a:t>eigendecomposition</a:t>
            </a:r>
            <a:r>
              <a:rPr lang="en-US" sz="1200" dirty="0">
                <a:solidFill>
                  <a:schemeClr val="tx1"/>
                </a:solidFill>
                <a:latin typeface="Bahnschrift Light" panose="020B0502040204020203" pitchFamily="34" charset="0"/>
              </a:rPr>
              <a:t> strategy. This process consists in finding the covariance matrix of the tensor and calculating its eigenvectors ordered by decreasing the order of the strategy. These correspondent eigenvalues. </a:t>
            </a:r>
          </a:p>
          <a:p>
            <a:pPr marL="0" indent="0" algn="l">
              <a:buClr>
                <a:schemeClr val="tx1"/>
              </a:buClr>
              <a:buNone/>
            </a:pPr>
            <a:endParaRPr lang="en-US" sz="1200" dirty="0">
              <a:solidFill>
                <a:schemeClr val="tx1"/>
              </a:solidFill>
              <a:latin typeface="Bahnschrift Light" panose="020B0502040204020203" pitchFamily="34" charset="0"/>
            </a:endParaRPr>
          </a:p>
          <a:p>
            <a:pPr marL="171450" indent="-171450" algn="l">
              <a:buClr>
                <a:schemeClr val="tx1"/>
              </a:buClr>
              <a:buFont typeface="Arial" panose="020B0604020202020204" pitchFamily="34" charset="0"/>
              <a:buChar char="•"/>
            </a:pPr>
            <a:r>
              <a:rPr lang="en-US" b="0" i="1" dirty="0">
                <a:solidFill>
                  <a:schemeClr val="tx1"/>
                </a:solidFill>
                <a:effectLst/>
                <a:latin typeface="Bahnschrift Light" panose="020B0502040204020203" pitchFamily="34" charset="0"/>
              </a:rPr>
              <a:t>Kernel Principal Component Analysis (KPCA) </a:t>
            </a:r>
            <a:r>
              <a:rPr lang="en-US" b="0" i="0" dirty="0">
                <a:solidFill>
                  <a:schemeClr val="tx1"/>
                </a:solidFill>
                <a:effectLst/>
                <a:latin typeface="Bahnschrift Light" panose="020B0502040204020203" pitchFamily="34" charset="0"/>
              </a:rPr>
              <a:t>is a non-linear dimensionality reduction technique. It is an extension of Principal Component Analysis (PCA) - which is a linear dimensionality reduction technique - using kernel methods. Sometimes the structure of the data is nonlinear, and the principal components will not give us the optimal dimensionality reduction, so we use non-linear methods like KPCA. The idea of KPCA relies on the intuition that many datasets, which are not linearly separable in their space, can be made linearly separable by projecting them into a higher dimensional space. The added dimensions are just simple arithmetic operations performed on the original data dimensions.</a:t>
            </a:r>
            <a:endParaRPr lang="en-US" sz="1200" dirty="0">
              <a:solidFill>
                <a:schemeClr val="tx1"/>
              </a:solidFill>
              <a:latin typeface="Bahnschrift Light" panose="020B0502040204020203" pitchFamily="34" charset="0"/>
            </a:endParaRPr>
          </a:p>
          <a:p>
            <a:pPr marL="114300" indent="0" algn="l">
              <a:buNone/>
            </a:pPr>
            <a:endParaRPr lang="en-IN" dirty="0">
              <a:solidFill>
                <a:schemeClr val="tx1"/>
              </a:solidFill>
              <a:latin typeface="Bahnschrift Light" panose="020B0502040204020203" pitchFamily="34" charset="0"/>
            </a:endParaRPr>
          </a:p>
        </p:txBody>
      </p:sp>
      <p:sp>
        <p:nvSpPr>
          <p:cNvPr id="3" name="Title 2">
            <a:extLst>
              <a:ext uri="{FF2B5EF4-FFF2-40B4-BE49-F238E27FC236}">
                <a16:creationId xmlns:a16="http://schemas.microsoft.com/office/drawing/2014/main" id="{A8E56C99-C6B9-4380-807E-20B4FBDAA6F4}"/>
              </a:ext>
            </a:extLst>
          </p:cNvPr>
          <p:cNvSpPr>
            <a:spLocks noGrp="1"/>
          </p:cNvSpPr>
          <p:nvPr>
            <p:ph type="title"/>
          </p:nvPr>
        </p:nvSpPr>
        <p:spPr/>
        <p:txBody>
          <a:bodyPr/>
          <a:lstStyle/>
          <a:p>
            <a:r>
              <a:rPr lang="en-US" dirty="0"/>
              <a:t>DESCRIPTION</a:t>
            </a:r>
            <a:endParaRPr lang="en-IN" dirty="0"/>
          </a:p>
        </p:txBody>
      </p:sp>
    </p:spTree>
    <p:extLst>
      <p:ext uri="{BB962C8B-B14F-4D97-AF65-F5344CB8AC3E}">
        <p14:creationId xmlns:p14="http://schemas.microsoft.com/office/powerpoint/2010/main" val="286145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0081065-55EE-4D56-9B9F-EF9090FCA3C9}"/>
              </a:ext>
            </a:extLst>
          </p:cNvPr>
          <p:cNvSpPr>
            <a:spLocks noGrp="1"/>
          </p:cNvSpPr>
          <p:nvPr>
            <p:ph type="subTitle" idx="1"/>
          </p:nvPr>
        </p:nvSpPr>
        <p:spPr>
          <a:xfrm flipH="1">
            <a:off x="546600" y="2341016"/>
            <a:ext cx="8050800" cy="1880700"/>
          </a:xfrm>
        </p:spPr>
        <p:txBody>
          <a:bodyPr/>
          <a:lstStyle/>
          <a:p>
            <a:pPr marL="285750" indent="-285750" algn="l">
              <a:buClr>
                <a:schemeClr val="tx1"/>
              </a:buClr>
              <a:buFont typeface="Wingdings" panose="05000000000000000000" pitchFamily="2" charset="2"/>
              <a:buChar char="q"/>
            </a:pPr>
            <a:r>
              <a:rPr lang="en-US" sz="1200" dirty="0">
                <a:solidFill>
                  <a:schemeClr val="tx1"/>
                </a:solidFill>
                <a:latin typeface="Bahnschrift Light" panose="020B0502040204020203" pitchFamily="34" charset="0"/>
              </a:rPr>
              <a:t>Dimensionality Reduction.</a:t>
            </a:r>
          </a:p>
          <a:p>
            <a:pPr marL="285750" indent="-285750" algn="l">
              <a:buClr>
                <a:schemeClr val="tx1"/>
              </a:buClr>
              <a:buFont typeface="Wingdings" panose="05000000000000000000" pitchFamily="2" charset="2"/>
              <a:buChar char="q"/>
            </a:pPr>
            <a:r>
              <a:rPr lang="en-US" sz="1200" dirty="0">
                <a:solidFill>
                  <a:schemeClr val="tx1"/>
                </a:solidFill>
                <a:latin typeface="Bahnschrift Light" panose="020B0502040204020203" pitchFamily="34" charset="0"/>
              </a:rPr>
              <a:t>Eigen Face Approach. </a:t>
            </a:r>
          </a:p>
          <a:p>
            <a:pPr marL="285750" indent="-285750" algn="l">
              <a:buClr>
                <a:schemeClr val="tx1"/>
              </a:buClr>
              <a:buFont typeface="Wingdings" panose="05000000000000000000" pitchFamily="2" charset="2"/>
              <a:buChar char="q"/>
            </a:pPr>
            <a:r>
              <a:rPr lang="en-US" sz="1200" dirty="0">
                <a:solidFill>
                  <a:schemeClr val="tx1"/>
                </a:solidFill>
                <a:latin typeface="Bahnschrift Light" panose="020B0502040204020203" pitchFamily="34" charset="0"/>
              </a:rPr>
              <a:t>Eigen Values and Eigen Vectors.</a:t>
            </a:r>
          </a:p>
          <a:p>
            <a:pPr marL="285750" indent="-285750" algn="l">
              <a:buClr>
                <a:schemeClr val="tx1"/>
              </a:buClr>
              <a:buFont typeface="Wingdings" panose="05000000000000000000" pitchFamily="2" charset="2"/>
              <a:buChar char="q"/>
            </a:pPr>
            <a:r>
              <a:rPr lang="en-US" sz="1200" dirty="0">
                <a:solidFill>
                  <a:schemeClr val="tx1"/>
                </a:solidFill>
                <a:latin typeface="Bahnschrift Light" panose="020B0502040204020203" pitchFamily="34" charset="0"/>
              </a:rPr>
              <a:t>Principal Component Analysis.</a:t>
            </a:r>
          </a:p>
          <a:p>
            <a:pPr marL="285750" indent="-285750" algn="l">
              <a:buClr>
                <a:schemeClr val="tx1"/>
              </a:buClr>
              <a:buFont typeface="Wingdings" panose="05000000000000000000" pitchFamily="2" charset="2"/>
              <a:buChar char="q"/>
            </a:pPr>
            <a:r>
              <a:rPr lang="en-US" sz="1200" dirty="0">
                <a:solidFill>
                  <a:schemeClr val="tx1"/>
                </a:solidFill>
                <a:latin typeface="Bahnschrift Light" panose="020B0502040204020203" pitchFamily="34" charset="0"/>
              </a:rPr>
              <a:t>2D-Principal Component Analysis.</a:t>
            </a:r>
          </a:p>
          <a:p>
            <a:pPr marL="285750" indent="-285750" algn="l">
              <a:buClr>
                <a:schemeClr val="tx1"/>
              </a:buClr>
              <a:buFont typeface="Wingdings" panose="05000000000000000000" pitchFamily="2" charset="2"/>
              <a:buChar char="q"/>
            </a:pPr>
            <a:r>
              <a:rPr lang="en-US" sz="1200" dirty="0">
                <a:solidFill>
                  <a:schemeClr val="tx1"/>
                </a:solidFill>
                <a:latin typeface="Bahnschrift Light" panose="020B0502040204020203" pitchFamily="34" charset="0"/>
              </a:rPr>
              <a:t>Kernel Principal Component Analysis. </a:t>
            </a:r>
          </a:p>
          <a:p>
            <a:pPr marL="0" indent="0" algn="l">
              <a:buClr>
                <a:schemeClr val="tx1"/>
              </a:buClr>
              <a:buNone/>
            </a:pPr>
            <a:endParaRPr lang="en-US" sz="1200" dirty="0">
              <a:solidFill>
                <a:schemeClr val="tx1"/>
              </a:solidFill>
              <a:latin typeface="Bahnschrift Light" panose="020B0502040204020203" pitchFamily="34" charset="0"/>
            </a:endParaRPr>
          </a:p>
          <a:p>
            <a:pPr marL="114300" indent="0" algn="l">
              <a:buNone/>
            </a:pPr>
            <a:r>
              <a:rPr lang="en-US" u="sng" dirty="0">
                <a:solidFill>
                  <a:schemeClr val="tx1"/>
                </a:solidFill>
                <a:latin typeface="Bahnschrift Light" panose="020B0502040204020203" pitchFamily="34" charset="0"/>
              </a:rPr>
              <a:t>PROGRAMMING</a:t>
            </a:r>
            <a:r>
              <a:rPr lang="en-US" dirty="0">
                <a:solidFill>
                  <a:schemeClr val="tx1"/>
                </a:solidFill>
                <a:latin typeface="Bahnschrift Light" panose="020B0502040204020203" pitchFamily="34" charset="0"/>
              </a:rPr>
              <a:t> </a:t>
            </a:r>
            <a:r>
              <a:rPr lang="en-US" u="sng" dirty="0">
                <a:solidFill>
                  <a:schemeClr val="tx1"/>
                </a:solidFill>
                <a:latin typeface="Bahnschrift Light" panose="020B0502040204020203" pitchFamily="34" charset="0"/>
              </a:rPr>
              <a:t>LANGUAGE</a:t>
            </a:r>
            <a:r>
              <a:rPr lang="en-US" dirty="0">
                <a:solidFill>
                  <a:schemeClr val="tx1"/>
                </a:solidFill>
                <a:latin typeface="Bahnschrift Light" panose="020B0502040204020203" pitchFamily="34" charset="0"/>
              </a:rPr>
              <a:t> :</a:t>
            </a:r>
          </a:p>
          <a:p>
            <a:pPr algn="l"/>
            <a:endParaRPr lang="en-US" dirty="0">
              <a:solidFill>
                <a:schemeClr val="tx1"/>
              </a:solidFill>
              <a:latin typeface="Bahnschrift Light" panose="020B0502040204020203" pitchFamily="34" charset="0"/>
            </a:endParaRPr>
          </a:p>
          <a:p>
            <a:pPr marL="114300" indent="0" algn="l">
              <a:buNone/>
            </a:pPr>
            <a:r>
              <a:rPr lang="en-US" dirty="0">
                <a:solidFill>
                  <a:schemeClr val="tx1"/>
                </a:solidFill>
                <a:latin typeface="Bahnschrift Light" panose="020B0502040204020203" pitchFamily="34" charset="0"/>
              </a:rPr>
              <a:t>We used python for making the face recognition using PCA, 2D-PCA, and K-PCA project using ML which includes training, testing, and then the approach to accuracy, precision, and the image match.</a:t>
            </a:r>
          </a:p>
          <a:p>
            <a:pPr marL="0" indent="0" algn="l">
              <a:buClr>
                <a:schemeClr val="tx1"/>
              </a:buClr>
              <a:buNone/>
            </a:pPr>
            <a:endParaRPr lang="en-US" sz="1200" dirty="0">
              <a:solidFill>
                <a:schemeClr val="tx1"/>
              </a:solidFill>
              <a:latin typeface="Bahnschrift Light" panose="020B0502040204020203" pitchFamily="34" charset="0"/>
            </a:endParaRPr>
          </a:p>
          <a:p>
            <a:pPr marL="0" indent="0" algn="l">
              <a:buClr>
                <a:schemeClr val="tx1"/>
              </a:buClr>
              <a:buNone/>
            </a:pPr>
            <a:r>
              <a:rPr lang="en-US" dirty="0">
                <a:solidFill>
                  <a:schemeClr val="tx1"/>
                </a:solidFill>
                <a:latin typeface="Bahnschrift Light" panose="020B0502040204020203" pitchFamily="34" charset="0"/>
              </a:rPr>
              <a:t>  </a:t>
            </a:r>
            <a:r>
              <a:rPr lang="en-US" u="sng" dirty="0">
                <a:solidFill>
                  <a:schemeClr val="tx1"/>
                </a:solidFill>
                <a:latin typeface="Bahnschrift Light" panose="020B0502040204020203" pitchFamily="34" charset="0"/>
              </a:rPr>
              <a:t>DATASET </a:t>
            </a:r>
            <a:r>
              <a:rPr lang="en-US" dirty="0">
                <a:solidFill>
                  <a:schemeClr val="tx1"/>
                </a:solidFill>
                <a:latin typeface="Bahnschrift Light" panose="020B0502040204020203" pitchFamily="34" charset="0"/>
              </a:rPr>
              <a:t>:</a:t>
            </a:r>
          </a:p>
          <a:p>
            <a:pPr marL="0" indent="0" algn="l">
              <a:buClr>
                <a:schemeClr val="tx1"/>
              </a:buClr>
              <a:buNone/>
            </a:pPr>
            <a:endParaRPr lang="en-US" dirty="0">
              <a:solidFill>
                <a:schemeClr val="tx1"/>
              </a:solidFill>
              <a:latin typeface="Bahnschrift Light" panose="020B0502040204020203" pitchFamily="34" charset="0"/>
            </a:endParaRPr>
          </a:p>
          <a:p>
            <a:pPr marL="0" indent="0" algn="l">
              <a:buClr>
                <a:schemeClr val="tx1"/>
              </a:buClr>
              <a:buNone/>
            </a:pPr>
            <a:r>
              <a:rPr lang="en-US" dirty="0">
                <a:solidFill>
                  <a:schemeClr val="tx1"/>
                </a:solidFill>
                <a:latin typeface="Bahnschrift Light" panose="020B0502040204020203" pitchFamily="34" charset="0"/>
              </a:rPr>
              <a:t>  We used </a:t>
            </a:r>
            <a:r>
              <a:rPr lang="en-IN" b="0" i="0" dirty="0">
                <a:solidFill>
                  <a:srgbClr val="212529"/>
                </a:solidFill>
                <a:effectLst/>
                <a:latin typeface="Bahnschrift Light" panose="020B0502040204020203" pitchFamily="34" charset="0"/>
              </a:rPr>
              <a:t>the Olivetti faces dataset.</a:t>
            </a:r>
          </a:p>
          <a:p>
            <a:pPr marL="0" indent="0" algn="l">
              <a:buClr>
                <a:schemeClr val="tx1"/>
              </a:buClr>
              <a:buNone/>
            </a:pPr>
            <a:endParaRPr lang="en-US" u="sng" dirty="0">
              <a:solidFill>
                <a:schemeClr val="tx1"/>
              </a:solidFill>
              <a:latin typeface="Bahnschrift Light" panose="020B0502040204020203" pitchFamily="34" charset="0"/>
            </a:endParaRPr>
          </a:p>
          <a:p>
            <a:pPr marL="0" indent="0" algn="l">
              <a:buClr>
                <a:schemeClr val="tx1"/>
              </a:buClr>
              <a:buNone/>
            </a:pPr>
            <a:endParaRPr lang="en-US" u="sng" dirty="0">
              <a:solidFill>
                <a:schemeClr val="tx1"/>
              </a:solidFill>
              <a:latin typeface="Bahnschrift Light" panose="020B0502040204020203" pitchFamily="34" charset="0"/>
            </a:endParaRPr>
          </a:p>
          <a:p>
            <a:pPr marL="0" indent="0" algn="l">
              <a:buClr>
                <a:schemeClr val="tx1"/>
              </a:buClr>
              <a:buNone/>
            </a:pPr>
            <a:endParaRPr lang="en-US" sz="1200" dirty="0">
              <a:solidFill>
                <a:schemeClr val="tx1"/>
              </a:solidFill>
              <a:latin typeface="Bahnschrift Light" panose="020B0502040204020203" pitchFamily="34" charset="0"/>
            </a:endParaRPr>
          </a:p>
          <a:p>
            <a:pPr marL="114300" indent="0" algn="l">
              <a:buNone/>
            </a:pPr>
            <a:endParaRPr lang="en-IN" dirty="0">
              <a:solidFill>
                <a:schemeClr val="tx1"/>
              </a:solidFill>
              <a:latin typeface="Bahnschrift Light" panose="020B0502040204020203" pitchFamily="34" charset="0"/>
            </a:endParaRPr>
          </a:p>
        </p:txBody>
      </p:sp>
      <p:sp>
        <p:nvSpPr>
          <p:cNvPr id="3" name="Title 2">
            <a:extLst>
              <a:ext uri="{FF2B5EF4-FFF2-40B4-BE49-F238E27FC236}">
                <a16:creationId xmlns:a16="http://schemas.microsoft.com/office/drawing/2014/main" id="{B5837954-81ED-407D-9323-9390B3606055}"/>
              </a:ext>
            </a:extLst>
          </p:cNvPr>
          <p:cNvSpPr>
            <a:spLocks noGrp="1"/>
          </p:cNvSpPr>
          <p:nvPr>
            <p:ph type="title"/>
          </p:nvPr>
        </p:nvSpPr>
        <p:spPr/>
        <p:txBody>
          <a:bodyPr/>
          <a:lstStyle/>
          <a:p>
            <a:r>
              <a:rPr lang="en-US" dirty="0"/>
              <a:t>METHODS IMPLEMENTED</a:t>
            </a:r>
            <a:endParaRPr lang="en-IN" dirty="0"/>
          </a:p>
        </p:txBody>
      </p:sp>
    </p:spTree>
    <p:extLst>
      <p:ext uri="{BB962C8B-B14F-4D97-AF65-F5344CB8AC3E}">
        <p14:creationId xmlns:p14="http://schemas.microsoft.com/office/powerpoint/2010/main" val="101943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A6905B-850A-478E-8CDD-76E9919CB44D}"/>
              </a:ext>
            </a:extLst>
          </p:cNvPr>
          <p:cNvPicPr>
            <a:picLocks noChangeAspect="1"/>
          </p:cNvPicPr>
          <p:nvPr/>
        </p:nvPicPr>
        <p:blipFill>
          <a:blip r:embed="rId2"/>
          <a:stretch>
            <a:fillRect/>
          </a:stretch>
        </p:blipFill>
        <p:spPr>
          <a:xfrm>
            <a:off x="227797" y="1844108"/>
            <a:ext cx="3510335" cy="1926906"/>
          </a:xfrm>
          <a:prstGeom prst="rect">
            <a:avLst/>
          </a:prstGeom>
        </p:spPr>
      </p:pic>
      <p:sp>
        <p:nvSpPr>
          <p:cNvPr id="3" name="Title 2">
            <a:extLst>
              <a:ext uri="{FF2B5EF4-FFF2-40B4-BE49-F238E27FC236}">
                <a16:creationId xmlns:a16="http://schemas.microsoft.com/office/drawing/2014/main" id="{373975D6-25B3-429D-B637-00713C64E88A}"/>
              </a:ext>
            </a:extLst>
          </p:cNvPr>
          <p:cNvSpPr>
            <a:spLocks noGrp="1"/>
          </p:cNvSpPr>
          <p:nvPr>
            <p:ph type="title"/>
          </p:nvPr>
        </p:nvSpPr>
        <p:spPr/>
        <p:txBody>
          <a:bodyPr/>
          <a:lstStyle/>
          <a:p>
            <a:r>
              <a:rPr lang="en-US" dirty="0"/>
              <a:t>RESULTS AND OUTPUT</a:t>
            </a:r>
            <a:endParaRPr lang="en-IN" dirty="0"/>
          </a:p>
        </p:txBody>
      </p:sp>
      <p:pic>
        <p:nvPicPr>
          <p:cNvPr id="5" name="Picture 4">
            <a:extLst>
              <a:ext uri="{FF2B5EF4-FFF2-40B4-BE49-F238E27FC236}">
                <a16:creationId xmlns:a16="http://schemas.microsoft.com/office/drawing/2014/main" id="{864A708F-7143-403E-BC61-B907E0125ACA}"/>
              </a:ext>
            </a:extLst>
          </p:cNvPr>
          <p:cNvPicPr>
            <a:picLocks noChangeAspect="1"/>
          </p:cNvPicPr>
          <p:nvPr/>
        </p:nvPicPr>
        <p:blipFill>
          <a:blip r:embed="rId3"/>
          <a:stretch>
            <a:fillRect/>
          </a:stretch>
        </p:blipFill>
        <p:spPr>
          <a:xfrm>
            <a:off x="3814502" y="1740639"/>
            <a:ext cx="2312826" cy="2030375"/>
          </a:xfrm>
          <a:prstGeom prst="rect">
            <a:avLst/>
          </a:prstGeom>
        </p:spPr>
      </p:pic>
      <p:pic>
        <p:nvPicPr>
          <p:cNvPr id="6" name="Picture 5">
            <a:extLst>
              <a:ext uri="{FF2B5EF4-FFF2-40B4-BE49-F238E27FC236}">
                <a16:creationId xmlns:a16="http://schemas.microsoft.com/office/drawing/2014/main" id="{B48A5AB2-9718-47AD-8058-F7BE37C954C5}"/>
              </a:ext>
            </a:extLst>
          </p:cNvPr>
          <p:cNvPicPr>
            <a:picLocks noChangeAspect="1"/>
          </p:cNvPicPr>
          <p:nvPr/>
        </p:nvPicPr>
        <p:blipFill>
          <a:blip r:embed="rId4"/>
          <a:stretch>
            <a:fillRect/>
          </a:stretch>
        </p:blipFill>
        <p:spPr>
          <a:xfrm>
            <a:off x="6203698" y="2006009"/>
            <a:ext cx="2768157" cy="1765005"/>
          </a:xfrm>
          <a:prstGeom prst="rect">
            <a:avLst/>
          </a:prstGeom>
        </p:spPr>
      </p:pic>
    </p:spTree>
    <p:extLst>
      <p:ext uri="{BB962C8B-B14F-4D97-AF65-F5344CB8AC3E}">
        <p14:creationId xmlns:p14="http://schemas.microsoft.com/office/powerpoint/2010/main" val="408126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FFDBE6-9AE2-40C9-A632-8842930AEF45}"/>
              </a:ext>
            </a:extLst>
          </p:cNvPr>
          <p:cNvPicPr>
            <a:picLocks noChangeAspect="1"/>
          </p:cNvPicPr>
          <p:nvPr/>
        </p:nvPicPr>
        <p:blipFill>
          <a:blip r:embed="rId2"/>
          <a:stretch>
            <a:fillRect/>
          </a:stretch>
        </p:blipFill>
        <p:spPr>
          <a:xfrm>
            <a:off x="2771447" y="594093"/>
            <a:ext cx="3601105" cy="3955313"/>
          </a:xfrm>
          <a:prstGeom prst="rect">
            <a:avLst/>
          </a:prstGeom>
        </p:spPr>
      </p:pic>
    </p:spTree>
    <p:extLst>
      <p:ext uri="{BB962C8B-B14F-4D97-AF65-F5344CB8AC3E}">
        <p14:creationId xmlns:p14="http://schemas.microsoft.com/office/powerpoint/2010/main" val="262571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5C44E7-0FB3-4537-8D04-959B874492D4}"/>
              </a:ext>
            </a:extLst>
          </p:cNvPr>
          <p:cNvPicPr>
            <a:picLocks noChangeAspect="1"/>
          </p:cNvPicPr>
          <p:nvPr/>
        </p:nvPicPr>
        <p:blipFill>
          <a:blip r:embed="rId2"/>
          <a:stretch>
            <a:fillRect/>
          </a:stretch>
        </p:blipFill>
        <p:spPr>
          <a:xfrm>
            <a:off x="5731073" y="888750"/>
            <a:ext cx="2512703" cy="3069264"/>
          </a:xfrm>
          <a:prstGeom prst="rect">
            <a:avLst/>
          </a:prstGeom>
        </p:spPr>
      </p:pic>
      <p:pic>
        <p:nvPicPr>
          <p:cNvPr id="3" name="Picture 2">
            <a:extLst>
              <a:ext uri="{FF2B5EF4-FFF2-40B4-BE49-F238E27FC236}">
                <a16:creationId xmlns:a16="http://schemas.microsoft.com/office/drawing/2014/main" id="{F9D304F4-A16E-4079-BCB9-854D41E0DF28}"/>
              </a:ext>
            </a:extLst>
          </p:cNvPr>
          <p:cNvPicPr>
            <a:picLocks noChangeAspect="1"/>
          </p:cNvPicPr>
          <p:nvPr/>
        </p:nvPicPr>
        <p:blipFill>
          <a:blip r:embed="rId3"/>
          <a:stretch>
            <a:fillRect/>
          </a:stretch>
        </p:blipFill>
        <p:spPr>
          <a:xfrm>
            <a:off x="544634" y="888750"/>
            <a:ext cx="4331755" cy="3144533"/>
          </a:xfrm>
          <a:prstGeom prst="rect">
            <a:avLst/>
          </a:prstGeom>
        </p:spPr>
      </p:pic>
      <p:sp>
        <p:nvSpPr>
          <p:cNvPr id="4" name="TextBox 3">
            <a:extLst>
              <a:ext uri="{FF2B5EF4-FFF2-40B4-BE49-F238E27FC236}">
                <a16:creationId xmlns:a16="http://schemas.microsoft.com/office/drawing/2014/main" id="{58EE897D-80AD-4137-96A5-1C2E60D553DB}"/>
              </a:ext>
            </a:extLst>
          </p:cNvPr>
          <p:cNvSpPr txBox="1"/>
          <p:nvPr/>
        </p:nvSpPr>
        <p:spPr>
          <a:xfrm>
            <a:off x="1601971" y="4101190"/>
            <a:ext cx="1998921" cy="307777"/>
          </a:xfrm>
          <a:prstGeom prst="rect">
            <a:avLst/>
          </a:prstGeom>
          <a:noFill/>
        </p:spPr>
        <p:txBody>
          <a:bodyPr wrap="square" rtlCol="0">
            <a:spAutoFit/>
          </a:bodyPr>
          <a:lstStyle/>
          <a:p>
            <a:pPr algn="ctr"/>
            <a:r>
              <a:rPr lang="en-US" dirty="0">
                <a:latin typeface="Bahnschrift Light" panose="020B0502040204020203" pitchFamily="34" charset="0"/>
              </a:rPr>
              <a:t>Confusion Matrix</a:t>
            </a:r>
            <a:endParaRPr lang="en-IN" dirty="0">
              <a:latin typeface="Bahnschrift Light" panose="020B0502040204020203" pitchFamily="34" charset="0"/>
            </a:endParaRPr>
          </a:p>
        </p:txBody>
      </p:sp>
      <p:sp>
        <p:nvSpPr>
          <p:cNvPr id="5" name="TextBox 4">
            <a:extLst>
              <a:ext uri="{FF2B5EF4-FFF2-40B4-BE49-F238E27FC236}">
                <a16:creationId xmlns:a16="http://schemas.microsoft.com/office/drawing/2014/main" id="{16EAC2E2-103C-4D3A-89F9-C7EE8D0B03D3}"/>
              </a:ext>
            </a:extLst>
          </p:cNvPr>
          <p:cNvSpPr txBox="1"/>
          <p:nvPr/>
        </p:nvSpPr>
        <p:spPr>
          <a:xfrm>
            <a:off x="6058847" y="4100861"/>
            <a:ext cx="1857153" cy="307777"/>
          </a:xfrm>
          <a:prstGeom prst="rect">
            <a:avLst/>
          </a:prstGeom>
          <a:noFill/>
        </p:spPr>
        <p:txBody>
          <a:bodyPr wrap="square" rtlCol="0">
            <a:spAutoFit/>
          </a:bodyPr>
          <a:lstStyle/>
          <a:p>
            <a:r>
              <a:rPr lang="en-US" dirty="0">
                <a:latin typeface="Bahnschrift Light" panose="020B0502040204020203" pitchFamily="34" charset="0"/>
              </a:rPr>
              <a:t>Classification report</a:t>
            </a:r>
            <a:endParaRPr lang="en-IN" dirty="0">
              <a:latin typeface="Bahnschrift Light" panose="020B0502040204020203" pitchFamily="34" charset="0"/>
            </a:endParaRPr>
          </a:p>
        </p:txBody>
      </p:sp>
    </p:spTree>
    <p:extLst>
      <p:ext uri="{BB962C8B-B14F-4D97-AF65-F5344CB8AC3E}">
        <p14:creationId xmlns:p14="http://schemas.microsoft.com/office/powerpoint/2010/main" val="242832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A3DB3C0-2D9B-47A2-9C14-2BA493B71B71}"/>
              </a:ext>
            </a:extLst>
          </p:cNvPr>
          <p:cNvSpPr>
            <a:spLocks noGrp="1"/>
          </p:cNvSpPr>
          <p:nvPr>
            <p:ph type="subTitle" idx="1"/>
          </p:nvPr>
        </p:nvSpPr>
        <p:spPr>
          <a:xfrm flipH="1">
            <a:off x="546600" y="1873183"/>
            <a:ext cx="8050800" cy="1880700"/>
          </a:xfrm>
        </p:spPr>
        <p:txBody>
          <a:bodyPr/>
          <a:lstStyle/>
          <a:p>
            <a:pPr marL="114300" indent="0" algn="l">
              <a:buNone/>
            </a:pPr>
            <a:r>
              <a:rPr lang="en-US" sz="1200" dirty="0">
                <a:solidFill>
                  <a:schemeClr val="tx1"/>
                </a:solidFill>
                <a:latin typeface="Bahnschrift Light" panose="020B0502040204020203" pitchFamily="34" charset="0"/>
              </a:rPr>
              <a:t>The major advantage of PCA in using it in the eigenface approach is it helps in reducing the size of the database for recognition of test images. The images are stored as their feature vectors in the database which are found out projecting every trained image to the set of Eigenfaces obtained. PCA is applied to the Eigenface approach to reduce the dimensionality of a large data set.</a:t>
            </a:r>
            <a:r>
              <a:rPr lang="en-US" dirty="0">
                <a:solidFill>
                  <a:schemeClr val="tx1"/>
                </a:solidFill>
                <a:latin typeface="Bahnschrift Light" panose="020B0502040204020203" pitchFamily="34" charset="0"/>
              </a:rPr>
              <a:t>2D-PCA can overcome the limitations of PCA the accuracy precision is higher compared to PCA. </a:t>
            </a:r>
            <a:r>
              <a:rPr lang="en-US" b="0" i="0" dirty="0">
                <a:solidFill>
                  <a:srgbClr val="333333"/>
                </a:solidFill>
                <a:effectLst/>
                <a:latin typeface="Bahnschrift Light" panose="020B0502040204020203" pitchFamily="34" charset="0"/>
              </a:rPr>
              <a:t>By the use of integral kernel function, one can efficiently compute principal components in high dimensional feature spaces, related to input space by some nonlinear map. The polynomial kernel was used. The experimental results demonstrate that the KPCA is not only good at dimensional reduction but also available to get better performance than conventional PCA. The highest rate is 90%.</a:t>
            </a:r>
          </a:p>
          <a:p>
            <a:pPr marL="114300" indent="0" algn="l">
              <a:buNone/>
            </a:pPr>
            <a:r>
              <a:rPr lang="en-US" sz="1200" dirty="0">
                <a:solidFill>
                  <a:srgbClr val="333333"/>
                </a:solidFill>
                <a:latin typeface="Bahnschrift Light" panose="020B0502040204020203" pitchFamily="34" charset="0"/>
              </a:rPr>
              <a:t>After the analysis of all the methods, KPCA is the most efficient among the three. We have freedom of dimension in KPCA.</a:t>
            </a:r>
            <a:endParaRPr lang="en-US" sz="1200" dirty="0">
              <a:solidFill>
                <a:schemeClr val="tx1"/>
              </a:solidFill>
              <a:latin typeface="Bahnschrift Light" panose="020B0502040204020203" pitchFamily="34" charset="0"/>
            </a:endParaRPr>
          </a:p>
          <a:p>
            <a:pPr marL="114300" indent="0">
              <a:buNone/>
            </a:pPr>
            <a:endParaRPr lang="en-IN" dirty="0"/>
          </a:p>
        </p:txBody>
      </p:sp>
      <p:sp>
        <p:nvSpPr>
          <p:cNvPr id="3" name="Title 2">
            <a:extLst>
              <a:ext uri="{FF2B5EF4-FFF2-40B4-BE49-F238E27FC236}">
                <a16:creationId xmlns:a16="http://schemas.microsoft.com/office/drawing/2014/main" id="{A32EF7D2-2132-48ED-8748-A222F364DFCF}"/>
              </a:ext>
            </a:extLst>
          </p:cNvPr>
          <p:cNvSpPr>
            <a:spLocks noGrp="1"/>
          </p:cNvSpPr>
          <p:nvPr>
            <p:ph type="title"/>
          </p:nvPr>
        </p:nvSpPr>
        <p:spPr/>
        <p:txBody>
          <a:bodyPr/>
          <a:lstStyle/>
          <a:p>
            <a:r>
              <a:rPr lang="en-US" dirty="0"/>
              <a:t>CONCLUSION</a:t>
            </a:r>
            <a:endParaRPr lang="en-IN" dirty="0"/>
          </a:p>
        </p:txBody>
      </p:sp>
    </p:spTree>
    <p:extLst>
      <p:ext uri="{BB962C8B-B14F-4D97-AF65-F5344CB8AC3E}">
        <p14:creationId xmlns:p14="http://schemas.microsoft.com/office/powerpoint/2010/main" val="316368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06D9-8207-472F-BADA-B67EE0A82293}"/>
              </a:ext>
            </a:extLst>
          </p:cNvPr>
          <p:cNvSpPr>
            <a:spLocks noGrp="1"/>
          </p:cNvSpPr>
          <p:nvPr>
            <p:ph type="ctrTitle"/>
          </p:nvPr>
        </p:nvSpPr>
        <p:spPr>
          <a:xfrm>
            <a:off x="2495902" y="1579543"/>
            <a:ext cx="3741866" cy="1737815"/>
          </a:xfrm>
        </p:spPr>
        <p:txBody>
          <a:bodyPr/>
          <a:lstStyle/>
          <a:p>
            <a:r>
              <a:rPr lang="en-US" sz="8000" dirty="0"/>
              <a:t>THANK YOU</a:t>
            </a:r>
            <a:endParaRPr lang="en-IN" sz="8000" dirty="0"/>
          </a:p>
        </p:txBody>
      </p:sp>
    </p:spTree>
    <p:extLst>
      <p:ext uri="{BB962C8B-B14F-4D97-AF65-F5344CB8AC3E}">
        <p14:creationId xmlns:p14="http://schemas.microsoft.com/office/powerpoint/2010/main" val="2172944604"/>
      </p:ext>
    </p:extLst>
  </p:cSld>
  <p:clrMapOvr>
    <a:masterClrMapping/>
  </p:clrMapOvr>
</p:sld>
</file>

<file path=ppt/theme/theme1.xml><?xml version="1.0" encoding="utf-8"?>
<a:theme xmlns:a="http://schemas.openxmlformats.org/drawingml/2006/main"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BDBCBD"/>
      </a:accent5>
      <a:accent6>
        <a:srgbClr val="6E4D11"/>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877</Words>
  <Application>Microsoft Office PowerPoint</Application>
  <PresentationFormat>On-screen Show (16:9)</PresentationFormat>
  <Paragraphs>46</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Hind Vadodara Light</vt:lpstr>
      <vt:lpstr>Arial</vt:lpstr>
      <vt:lpstr>Wingdings</vt:lpstr>
      <vt:lpstr>Bahnschrift Light</vt:lpstr>
      <vt:lpstr>Roboto Condensed Light</vt:lpstr>
      <vt:lpstr>Teko Light</vt:lpstr>
      <vt:lpstr>Raleway</vt:lpstr>
      <vt:lpstr>Science Fair Newsletter by Slidesgo</vt:lpstr>
      <vt:lpstr> Face Recognition Using PCA, 2D-PCA and K-PCA</vt:lpstr>
      <vt:lpstr>INTRODUCTION</vt:lpstr>
      <vt:lpstr>DESCRIPTION</vt:lpstr>
      <vt:lpstr>METHODS IMPLEMENTED</vt:lpstr>
      <vt:lpstr>RESULTS AND OUTPUT</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Face Recognition Using PCA, 2D-PCA and K-PCA</dc:title>
  <cp:lastModifiedBy>Nehith V</cp:lastModifiedBy>
  <cp:revision>4</cp:revision>
  <dcterms:modified xsi:type="dcterms:W3CDTF">2022-01-11T16:07:45Z</dcterms:modified>
</cp:coreProperties>
</file>