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8"/>
  </p:notesMasterIdLst>
  <p:sldIdLst>
    <p:sldId id="256" r:id="rId2"/>
    <p:sldId id="257" r:id="rId3"/>
    <p:sldId id="258" r:id="rId4"/>
    <p:sldId id="259" r:id="rId5"/>
    <p:sldId id="261" r:id="rId6"/>
    <p:sldId id="260" r:id="rId7"/>
  </p:sldIdLst>
  <p:sldSz cx="9144000" cy="5143500" type="screen16x9"/>
  <p:notesSz cx="6858000" cy="9144000"/>
  <p:embeddedFontLst>
    <p:embeddedFont>
      <p:font typeface="Roboto Slab" panose="020B0604020202020204" charset="0"/>
      <p:regular r:id="rId9"/>
      <p:bold r:id="rId10"/>
    </p:embeddedFont>
    <p:embeddedFont>
      <p:font typeface="Source Sans Pro" panose="020B0503030403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5989b85c8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5989b85c8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989b85c8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989b85c8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5989b85c8_4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5989b85c8_4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5989b85c8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5989b85c8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dirty="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towardsdatascience.com/how-to-build-a-movierecommendation-syste" TargetMode="External"/><Relationship Id="rId3" Type="http://schemas.openxmlformats.org/officeDocument/2006/relationships/hyperlink" Target="https://medium.com/radon-dev/als-implicitcollaborative-filtering-5ed653ba39fe" TargetMode="External"/><Relationship Id="rId7" Type="http://schemas.openxmlformats.org/officeDocument/2006/relationships/hyperlink" Target="https://www.analyticsvidhya.com/blog/2020/11/createyour-own-movie-movie-recommendation-syste"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realpython.com/build-recommendation-enginecollaborative-filtering/wh" TargetMode="External"/><Relationship Id="rId5" Type="http://schemas.openxmlformats.org/officeDocument/2006/relationships/hyperlink" Target="https://tryolabs.com/blog/introduction-to-recommendersystems/" TargetMode="External"/><Relationship Id="rId4" Type="http://schemas.openxmlformats.org/officeDocument/2006/relationships/hyperlink" Target="https://medium.com/ai-society/a-concise-recommendersystems-tutoria" TargetMode="External"/><Relationship Id="rId9" Type="http://schemas.openxmlformats.org/officeDocument/2006/relationships/hyperlink" Target="https://www.kdnuggets.com/2019/09/machine-learningrecommender-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205500" y="863925"/>
            <a:ext cx="8106900" cy="139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700"/>
              <a:t>Recommendation System: Collaborative Filtering</a:t>
            </a:r>
            <a:endParaRPr sz="4700" dirty="0"/>
          </a:p>
        </p:txBody>
      </p:sp>
      <p:sp>
        <p:nvSpPr>
          <p:cNvPr id="71" name="Google Shape;71;p12"/>
          <p:cNvSpPr txBox="1"/>
          <p:nvPr/>
        </p:nvSpPr>
        <p:spPr>
          <a:xfrm>
            <a:off x="1727875" y="2772700"/>
            <a:ext cx="34056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Source Sans Pro"/>
                <a:ea typeface="Source Sans Pro"/>
                <a:cs typeface="Source Sans Pro"/>
                <a:sym typeface="Source Sans Pro"/>
              </a:rPr>
              <a:t>KADIYALA MONISH MITHRA                                                   </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KONIJETI SRI VYSHNAVI</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SESHABHATTAR SRI VASTAV</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SRUNGARAPU JATIN ABIT SAI</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YERRAMREDDY DHANVANTH REDDY</a:t>
            </a:r>
            <a:endParaRPr sz="1700" dirty="0">
              <a:latin typeface="Source Sans Pro"/>
              <a:ea typeface="Source Sans Pro"/>
              <a:cs typeface="Source Sans Pro"/>
              <a:sym typeface="Source Sans Pro"/>
            </a:endParaRPr>
          </a:p>
        </p:txBody>
      </p:sp>
      <p:sp>
        <p:nvSpPr>
          <p:cNvPr id="72" name="Google Shape;72;p12"/>
          <p:cNvSpPr txBox="1"/>
          <p:nvPr/>
        </p:nvSpPr>
        <p:spPr>
          <a:xfrm>
            <a:off x="5083225" y="2772700"/>
            <a:ext cx="33453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Source Sans Pro"/>
                <a:ea typeface="Source Sans Pro"/>
                <a:cs typeface="Source Sans Pro"/>
                <a:sym typeface="Source Sans Pro"/>
              </a:rPr>
              <a:t>AM.EN.U4AIE20038</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AM.EN.U4AIE20042</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AM.EN.U4AIE20065</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AM.EN.U4AIE20069</a:t>
            </a:r>
            <a:endParaRPr sz="1700" dirty="0">
              <a:latin typeface="Source Sans Pro"/>
              <a:ea typeface="Source Sans Pro"/>
              <a:cs typeface="Source Sans Pro"/>
              <a:sym typeface="Source Sans Pro"/>
            </a:endParaRPr>
          </a:p>
          <a:p>
            <a:pPr marL="0" lvl="0" indent="0" algn="l" rtl="0">
              <a:spcBef>
                <a:spcPts val="0"/>
              </a:spcBef>
              <a:spcAft>
                <a:spcPts val="0"/>
              </a:spcAft>
              <a:buNone/>
            </a:pPr>
            <a:r>
              <a:rPr lang="en" sz="1700">
                <a:latin typeface="Source Sans Pro"/>
                <a:ea typeface="Source Sans Pro"/>
                <a:cs typeface="Source Sans Pro"/>
                <a:sym typeface="Source Sans Pro"/>
              </a:rPr>
              <a:t>AM.EN.U4AIE20077</a:t>
            </a:r>
            <a:endParaRPr sz="1700" dirty="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a:t>The Problem we are addressing </a:t>
            </a:r>
            <a:r>
              <a:rPr lang="en-IN" sz="2300" dirty="0"/>
              <a:t>I</a:t>
            </a:r>
            <a:r>
              <a:rPr lang="en" sz="2300" dirty="0"/>
              <a:t>n our Project….</a:t>
            </a:r>
            <a:endParaRPr sz="2300" dirty="0"/>
          </a:p>
        </p:txBody>
      </p:sp>
      <p:sp>
        <p:nvSpPr>
          <p:cNvPr id="78" name="Google Shape;78;p13"/>
          <p:cNvSpPr txBox="1">
            <a:spLocks noGrp="1"/>
          </p:cNvSpPr>
          <p:nvPr>
            <p:ph type="body" idx="1"/>
          </p:nvPr>
        </p:nvSpPr>
        <p:spPr>
          <a:xfrm>
            <a:off x="668760" y="1119597"/>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u="sng" dirty="0"/>
              <a:t>Problem</a:t>
            </a:r>
            <a:r>
              <a:rPr lang="en" sz="1100" b="1" dirty="0"/>
              <a:t> </a:t>
            </a:r>
            <a:r>
              <a:rPr lang="en" sz="1100" b="1" u="sng" dirty="0"/>
              <a:t>Definition</a:t>
            </a:r>
            <a:r>
              <a:rPr lang="en" sz="1100" b="1" dirty="0"/>
              <a:t> </a:t>
            </a:r>
            <a:r>
              <a:rPr lang="en" sz="1100" b="1" u="sng" dirty="0"/>
              <a:t>:-</a:t>
            </a:r>
            <a:r>
              <a:rPr lang="en" sz="1100" b="1" dirty="0"/>
              <a:t>  </a:t>
            </a:r>
          </a:p>
          <a:p>
            <a:pPr marL="0" lvl="0" indent="0" algn="l" rtl="0">
              <a:spcBef>
                <a:spcPts val="600"/>
              </a:spcBef>
              <a:spcAft>
                <a:spcPts val="0"/>
              </a:spcAft>
              <a:buNone/>
            </a:pPr>
            <a:r>
              <a:rPr lang="en-US" sz="1100" dirty="0">
                <a:latin typeface="Times New Roman" panose="02020603050405020304" pitchFamily="18" charset="0"/>
                <a:cs typeface="Times New Roman" panose="02020603050405020304" pitchFamily="18" charset="0"/>
              </a:rPr>
              <a:t>The topic collaborative Filtering deals with the users , items and the result prediction using various methods. We are creating a recommender system for giving recommendations on movies watched by various users . So we are including a matrix taking users and movies of dimensions </a:t>
            </a:r>
            <a:r>
              <a:rPr lang="en-US" sz="1100" b="1" dirty="0">
                <a:latin typeface="Times New Roman" panose="02020603050405020304" pitchFamily="18" charset="0"/>
                <a:cs typeface="Times New Roman" panose="02020603050405020304" pitchFamily="18" charset="0"/>
              </a:rPr>
              <a:t>943</a:t>
            </a:r>
            <a:r>
              <a:rPr lang="en-US" sz="1100" dirty="0">
                <a:latin typeface="Times New Roman" panose="02020603050405020304" pitchFamily="18" charset="0"/>
                <a:cs typeface="Times New Roman" panose="02020603050405020304" pitchFamily="18" charset="0"/>
              </a:rPr>
              <a:t> and </a:t>
            </a:r>
            <a:r>
              <a:rPr lang="en-US" sz="1100" b="1" dirty="0">
                <a:latin typeface="Times New Roman" panose="02020603050405020304" pitchFamily="18" charset="0"/>
                <a:cs typeface="Times New Roman" panose="02020603050405020304" pitchFamily="18" charset="0"/>
              </a:rPr>
              <a:t>1682</a:t>
            </a:r>
            <a:r>
              <a:rPr lang="en-US" sz="1100" dirty="0">
                <a:latin typeface="Times New Roman" panose="02020603050405020304" pitchFamily="18" charset="0"/>
                <a:cs typeface="Times New Roman" panose="02020603050405020304" pitchFamily="18" charset="0"/>
              </a:rPr>
              <a:t> which gives the ratings of various users to given movies and which are not been rated are taken as zero . So that the collaborative filtering model will be taking it for predicting the rating . The predicted rating will match approximately but not perfectly, the difference in the approximation is taken as the accuracy on the model we designed. </a:t>
            </a:r>
            <a:endParaRPr lang="en" sz="1100"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 sz="1100"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US" sz="1100" b="1" u="sng" dirty="0">
                <a:latin typeface="Times New Roman" panose="02020603050405020304" pitchFamily="18" charset="0"/>
                <a:cs typeface="Times New Roman" panose="02020603050405020304" pitchFamily="18" charset="0"/>
              </a:rPr>
              <a:t>Description</a:t>
            </a:r>
            <a:r>
              <a:rPr lang="en-US" sz="1000" b="1" dirty="0">
                <a:latin typeface="Times New Roman" panose="02020603050405020304" pitchFamily="18" charset="0"/>
                <a:cs typeface="Times New Roman" panose="02020603050405020304" pitchFamily="18" charset="0"/>
              </a:rPr>
              <a:t> </a:t>
            </a:r>
            <a:r>
              <a:rPr lang="en-US" sz="1000" b="1" u="sng" dirty="0">
                <a:latin typeface="Times New Roman" panose="02020603050405020304" pitchFamily="18" charset="0"/>
                <a:cs typeface="Times New Roman" panose="02020603050405020304" pitchFamily="18" charset="0"/>
              </a:rPr>
              <a:t>:-</a:t>
            </a:r>
          </a:p>
          <a:p>
            <a:pPr marL="0" lvl="0" indent="0" algn="l" rtl="0">
              <a:spcBef>
                <a:spcPts val="600"/>
              </a:spcBef>
              <a:spcAft>
                <a:spcPts val="0"/>
              </a:spcAft>
              <a:buNone/>
            </a:pPr>
            <a:r>
              <a:rPr lang="en-US" sz="1100" dirty="0"/>
              <a:t>Collaborative Filtering Is the most famous application suggestion engine and is based on calculated guesses;</a:t>
            </a:r>
          </a:p>
          <a:p>
            <a:pPr marL="171450" lvl="0" indent="-171450" algn="l" rtl="0">
              <a:spcBef>
                <a:spcPts val="600"/>
              </a:spcBef>
              <a:spcAft>
                <a:spcPts val="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The people who liked the product will enjoy the same product in the future.</a:t>
            </a:r>
          </a:p>
          <a:p>
            <a:pPr marL="171450" lvl="0" indent="-171450" algn="l" rtl="0">
              <a:spcBef>
                <a:spcPts val="600"/>
              </a:spcBef>
              <a:spcAft>
                <a:spcPts val="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This type of algorithm is also known as a product based collaborative shift. </a:t>
            </a:r>
          </a:p>
          <a:p>
            <a:pPr marL="171450" lvl="0" indent="-171450" algn="l" rtl="0">
              <a:spcBef>
                <a:spcPts val="600"/>
              </a:spcBef>
              <a:spcAft>
                <a:spcPts val="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In this Filtering, users are filtered and associated with each User In place of items.</a:t>
            </a:r>
          </a:p>
          <a:p>
            <a:pPr marL="171450" lvl="0" indent="-171450" algn="l" rtl="0">
              <a:spcBef>
                <a:spcPts val="600"/>
              </a:spcBef>
              <a:spcAft>
                <a:spcPts val="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 In this system, only users’ behavior is considered. </a:t>
            </a:r>
          </a:p>
          <a:p>
            <a:pPr marL="171450" lvl="0" indent="-171450" algn="l" rtl="0">
              <a:spcBef>
                <a:spcPts val="600"/>
              </a:spcBef>
              <a:spcAft>
                <a:spcPts val="0"/>
              </a:spcAf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Only their content and profile information is not enough. The User giving a positive rating to products will be associated with other User’s behavior giving a similar rating.</a:t>
            </a:r>
          </a:p>
          <a:p>
            <a:pPr marL="0" lvl="0" indent="0" algn="l" rtl="0">
              <a:spcBef>
                <a:spcPts val="600"/>
              </a:spcBef>
              <a:spcAft>
                <a:spcPts val="0"/>
              </a:spcAft>
              <a:buNone/>
            </a:pPr>
            <a:endParaRPr sz="1100" b="1" dirty="0">
              <a:latin typeface="Times New Roman" panose="02020603050405020304" pitchFamily="18" charset="0"/>
              <a:cs typeface="Times New Roman" panose="02020603050405020304" pitchFamily="18"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Implementation of our Project</a:t>
            </a:r>
            <a:endParaRPr sz="2400" dirty="0"/>
          </a:p>
        </p:txBody>
      </p:sp>
      <p:sp>
        <p:nvSpPr>
          <p:cNvPr id="85" name="Google Shape;85;p14"/>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200" b="1" u="sng" dirty="0">
                <a:latin typeface="Times New Roman" panose="02020603050405020304" pitchFamily="18" charset="0"/>
                <a:cs typeface="Times New Roman" panose="02020603050405020304" pitchFamily="18" charset="0"/>
              </a:rPr>
              <a:t>Methods</a:t>
            </a:r>
            <a:r>
              <a:rPr lang="en-IN" sz="1200" b="1" dirty="0">
                <a:latin typeface="Times New Roman" panose="02020603050405020304" pitchFamily="18" charset="0"/>
                <a:cs typeface="Times New Roman" panose="02020603050405020304" pitchFamily="18" charset="0"/>
              </a:rPr>
              <a:t> </a:t>
            </a:r>
            <a:r>
              <a:rPr lang="en-IN" sz="1200" b="1" u="sng" dirty="0">
                <a:latin typeface="Times New Roman" panose="02020603050405020304" pitchFamily="18" charset="0"/>
                <a:cs typeface="Times New Roman" panose="02020603050405020304" pitchFamily="18" charset="0"/>
              </a:rPr>
              <a:t>:- </a:t>
            </a:r>
          </a:p>
          <a:p>
            <a:pPr marL="0" lvl="0" indent="0" algn="l" rtl="0">
              <a:spcBef>
                <a:spcPts val="600"/>
              </a:spcBef>
              <a:spcAft>
                <a:spcPts val="0"/>
              </a:spcAft>
              <a:buNone/>
            </a:pPr>
            <a:r>
              <a:rPr lang="en-IN" sz="1200" dirty="0">
                <a:latin typeface="Times New Roman" panose="02020603050405020304" pitchFamily="18" charset="0"/>
                <a:cs typeface="Times New Roman" panose="02020603050405020304" pitchFamily="18" charset="0"/>
              </a:rPr>
              <a:t>We used Alternating Least Squares method to train the predictions in  our Collaborative Filtering Model.</a:t>
            </a:r>
          </a:p>
          <a:p>
            <a:pPr marL="171450" lvl="0" indent="-171450" algn="l" rtl="0">
              <a:spcBef>
                <a:spcPts val="600"/>
              </a:spcBef>
              <a:spcAft>
                <a:spcPts val="0"/>
              </a:spcAft>
              <a:buFont typeface="Arial" panose="020B0604020202020204" pitchFamily="34" charset="0"/>
              <a:buChar char="•"/>
            </a:pPr>
            <a:r>
              <a:rPr lang="en-US" sz="1050" dirty="0"/>
              <a:t>ALS is an iterative optimization process where we for every iteration try to arrive closer and closer to a factorized representation of our original data.</a:t>
            </a:r>
          </a:p>
          <a:p>
            <a:pPr marL="171450" lvl="0" indent="-171450" algn="l" rtl="0">
              <a:spcBef>
                <a:spcPts val="600"/>
              </a:spcBef>
              <a:spcAft>
                <a:spcPts val="0"/>
              </a:spcAft>
              <a:buFont typeface="Arial" panose="020B0604020202020204" pitchFamily="34" charset="0"/>
              <a:buChar char="•"/>
            </a:pPr>
            <a:r>
              <a:rPr lang="en-US" sz="1050" dirty="0"/>
              <a:t>We have our original matrix R of size u x I with our users, items and some type of feedback data. </a:t>
            </a:r>
          </a:p>
          <a:p>
            <a:pPr marL="171450" lvl="0" indent="-171450" algn="l" rtl="0">
              <a:spcBef>
                <a:spcPts val="600"/>
              </a:spcBef>
              <a:spcAft>
                <a:spcPts val="0"/>
              </a:spcAft>
              <a:buFont typeface="Arial" panose="020B0604020202020204" pitchFamily="34" charset="0"/>
              <a:buChar char="•"/>
            </a:pPr>
            <a:r>
              <a:rPr lang="en-US" sz="1050" dirty="0"/>
              <a:t>We then want to find a way to turn that into one matrix with users and hidden features of size u x f and one with items and hidden features of size f x I. </a:t>
            </a:r>
          </a:p>
          <a:p>
            <a:pPr marL="171450" lvl="0" indent="-171450" algn="l" rtl="0">
              <a:spcBef>
                <a:spcPts val="600"/>
              </a:spcBef>
              <a:spcAft>
                <a:spcPts val="0"/>
              </a:spcAft>
              <a:buFont typeface="Arial" panose="020B0604020202020204" pitchFamily="34" charset="0"/>
              <a:buChar char="•"/>
            </a:pPr>
            <a:r>
              <a:rPr lang="en-US" sz="1050" dirty="0"/>
              <a:t>In U and V we have weights for how each user/item relates to each feature. What we do is we calculate U and V so that their product approximates R as closely as possible: R Is congruent to U x V.</a:t>
            </a:r>
          </a:p>
          <a:p>
            <a:pPr marL="0" lvl="0" indent="0" algn="l" rtl="0">
              <a:spcBef>
                <a:spcPts val="600"/>
              </a:spcBef>
              <a:spcAft>
                <a:spcPts val="0"/>
              </a:spcAft>
              <a:buNone/>
            </a:pPr>
            <a:r>
              <a:rPr lang="en-US" sz="1200" b="1" u="sng" dirty="0">
                <a:latin typeface="Times New Roman" panose="02020603050405020304" pitchFamily="18" charset="0"/>
                <a:cs typeface="Times New Roman" panose="02020603050405020304" pitchFamily="18" charset="0"/>
              </a:rPr>
              <a:t>Methods</a:t>
            </a:r>
            <a:r>
              <a:rPr lang="en-US" sz="1200" b="1" dirty="0">
                <a:latin typeface="Times New Roman" panose="02020603050405020304" pitchFamily="18" charset="0"/>
                <a:cs typeface="Times New Roman" panose="02020603050405020304" pitchFamily="18" charset="0"/>
              </a:rPr>
              <a:t> </a:t>
            </a:r>
            <a:r>
              <a:rPr lang="en-US" sz="1200" b="1" u="sng" dirty="0">
                <a:latin typeface="Times New Roman" panose="02020603050405020304" pitchFamily="18" charset="0"/>
                <a:cs typeface="Times New Roman" panose="02020603050405020304" pitchFamily="18" charset="0"/>
              </a:rPr>
              <a:t>Involved</a:t>
            </a:r>
            <a:r>
              <a:rPr lang="en-US" sz="1200" b="1" dirty="0">
                <a:latin typeface="Times New Roman" panose="02020603050405020304" pitchFamily="18" charset="0"/>
                <a:cs typeface="Times New Roman" panose="02020603050405020304" pitchFamily="18" charset="0"/>
              </a:rPr>
              <a:t> </a:t>
            </a:r>
            <a:r>
              <a:rPr lang="en-US" sz="1200" b="1" u="sng" dirty="0">
                <a:latin typeface="Times New Roman" panose="02020603050405020304" pitchFamily="18" charset="0"/>
                <a:cs typeface="Times New Roman" panose="02020603050405020304" pitchFamily="18" charset="0"/>
              </a:rPr>
              <a:t>:-</a:t>
            </a:r>
          </a:p>
          <a:p>
            <a:pPr marL="171450" lvl="0" indent="-171450" algn="l" rtl="0">
              <a:spcBef>
                <a:spcPts val="600"/>
              </a:spcBef>
              <a:spcAft>
                <a:spcPts val="0"/>
              </a:spcAft>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Reading the Dataset</a:t>
            </a:r>
          </a:p>
          <a:p>
            <a:pPr marL="171450" lvl="0" indent="-171450" algn="l" rtl="0">
              <a:spcBef>
                <a:spcPts val="600"/>
              </a:spcBef>
              <a:spcAft>
                <a:spcPts val="0"/>
              </a:spcAft>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Dividing them into different matrices such as num_users,num_features,X,Y etc.</a:t>
            </a:r>
          </a:p>
          <a:p>
            <a:pPr marL="171450" lvl="0" indent="-171450" algn="l" rtl="0">
              <a:spcBef>
                <a:spcPts val="600"/>
              </a:spcBef>
              <a:spcAft>
                <a:spcPts val="0"/>
              </a:spcAft>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Applying the Alternative Least Square(ALS) in predicting the unknown ratings for recommendations.</a:t>
            </a:r>
          </a:p>
          <a:p>
            <a:pPr marL="171450" lvl="0" indent="-171450" algn="l" rtl="0">
              <a:spcBef>
                <a:spcPts val="600"/>
              </a:spcBef>
              <a:spcAft>
                <a:spcPts val="0"/>
              </a:spcAft>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Getting the result which are the predicted ratings .</a:t>
            </a:r>
          </a:p>
        </p:txBody>
      </p:sp>
      <p:sp>
        <p:nvSpPr>
          <p:cNvPr id="86" name="Google Shape;86;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a:t>Discussion And Results</a:t>
            </a:r>
            <a:endParaRPr sz="3400" dirty="0"/>
          </a:p>
        </p:txBody>
      </p:sp>
      <p:sp>
        <p:nvSpPr>
          <p:cNvPr id="92" name="Google Shape;92;p15"/>
          <p:cNvSpPr txBox="1">
            <a:spLocks noGrp="1"/>
          </p:cNvSpPr>
          <p:nvPr>
            <p:ph type="body" idx="1"/>
          </p:nvPr>
        </p:nvSpPr>
        <p:spPr>
          <a:xfrm>
            <a:off x="600799" y="1010720"/>
            <a:ext cx="7571700" cy="3573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200" b="1" u="sng" dirty="0"/>
              <a:t>Discussion</a:t>
            </a:r>
            <a:r>
              <a:rPr lang="en-US" sz="1200" b="1" dirty="0"/>
              <a:t> </a:t>
            </a:r>
            <a:r>
              <a:rPr lang="en-US" sz="1200" b="1" u="sng" dirty="0"/>
              <a:t>:-</a:t>
            </a:r>
            <a:r>
              <a:rPr lang="en-US" sz="1200" b="1" dirty="0"/>
              <a:t>  </a:t>
            </a:r>
            <a:r>
              <a:rPr lang="en-US" sz="1200" dirty="0"/>
              <a:t>The dataset used contains users ratings and movies as a matrix  and then a preference matrix is been created to check whether the movie is rated or not . If rated will be taken as 1 or else 0 will be taken .Then Alternating Least Squares model will be applied to the input matrix and get the required predictions . We need to give the input of movies which we watched and given rating so that the collaborative filtering  model  runs the iterations based on the method we applied for calculation and after normalizing the ratings the output predictions will be displayed for other movies.</a:t>
            </a:r>
          </a:p>
          <a:p>
            <a:pPr marL="0" lvl="0" indent="0" algn="l" rtl="0">
              <a:spcBef>
                <a:spcPts val="600"/>
              </a:spcBef>
              <a:spcAft>
                <a:spcPts val="0"/>
              </a:spcAft>
              <a:buNone/>
            </a:pPr>
            <a:endParaRPr sz="1200" dirty="0"/>
          </a:p>
        </p:txBody>
      </p:sp>
      <p:sp>
        <p:nvSpPr>
          <p:cNvPr id="93" name="Google Shape;93;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3" name="Picture 2">
            <a:extLst>
              <a:ext uri="{FF2B5EF4-FFF2-40B4-BE49-F238E27FC236}">
                <a16:creationId xmlns:a16="http://schemas.microsoft.com/office/drawing/2014/main" id="{8D1A1BEC-090E-4ECC-BD25-9832141D021B}"/>
              </a:ext>
            </a:extLst>
          </p:cNvPr>
          <p:cNvPicPr>
            <a:picLocks noChangeAspect="1"/>
          </p:cNvPicPr>
          <p:nvPr/>
        </p:nvPicPr>
        <p:blipFill>
          <a:blip r:embed="rId3"/>
          <a:stretch>
            <a:fillRect/>
          </a:stretch>
        </p:blipFill>
        <p:spPr>
          <a:xfrm>
            <a:off x="3069443" y="2420572"/>
            <a:ext cx="3146006" cy="2007724"/>
          </a:xfrm>
          <a:prstGeom prst="rect">
            <a:avLst/>
          </a:prstGeom>
        </p:spPr>
      </p:pic>
      <p:sp>
        <p:nvSpPr>
          <p:cNvPr id="4" name="TextBox 3">
            <a:extLst>
              <a:ext uri="{FF2B5EF4-FFF2-40B4-BE49-F238E27FC236}">
                <a16:creationId xmlns:a16="http://schemas.microsoft.com/office/drawing/2014/main" id="{151D7F89-C091-4AE8-9D0F-62515AA5BE4C}"/>
              </a:ext>
            </a:extLst>
          </p:cNvPr>
          <p:cNvSpPr txBox="1"/>
          <p:nvPr/>
        </p:nvSpPr>
        <p:spPr>
          <a:xfrm>
            <a:off x="704335" y="4522573"/>
            <a:ext cx="6036276" cy="261610"/>
          </a:xfrm>
          <a:prstGeom prst="rect">
            <a:avLst/>
          </a:prstGeom>
          <a:noFill/>
        </p:spPr>
        <p:txBody>
          <a:bodyPr wrap="square" rtlCol="0">
            <a:spAutoFit/>
          </a:bodyPr>
          <a:lstStyle/>
          <a:p>
            <a:r>
              <a:rPr lang="en-US" sz="1100" dirty="0"/>
              <a:t>Then we run iterations using collaborative filtering model we designed . </a:t>
            </a:r>
            <a:endParaRPr lang="en-IN"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1D86-FBD9-4078-BEBC-4A8622144C76}"/>
              </a:ext>
            </a:extLst>
          </p:cNvPr>
          <p:cNvSpPr>
            <a:spLocks noGrp="1"/>
          </p:cNvSpPr>
          <p:nvPr>
            <p:ph type="title"/>
          </p:nvPr>
        </p:nvSpPr>
        <p:spPr/>
        <p:txBody>
          <a:bodyPr/>
          <a:lstStyle/>
          <a:p>
            <a:r>
              <a:rPr lang="en-US" dirty="0"/>
              <a:t>Output :-</a:t>
            </a:r>
            <a:endParaRPr lang="en-IN" dirty="0"/>
          </a:p>
        </p:txBody>
      </p:sp>
      <p:sp>
        <p:nvSpPr>
          <p:cNvPr id="4" name="Slide Number Placeholder 3">
            <a:extLst>
              <a:ext uri="{FF2B5EF4-FFF2-40B4-BE49-F238E27FC236}">
                <a16:creationId xmlns:a16="http://schemas.microsoft.com/office/drawing/2014/main" id="{27399A12-60A3-4E7B-A94D-9107C53D1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pic>
        <p:nvPicPr>
          <p:cNvPr id="6" name="Picture 5">
            <a:extLst>
              <a:ext uri="{FF2B5EF4-FFF2-40B4-BE49-F238E27FC236}">
                <a16:creationId xmlns:a16="http://schemas.microsoft.com/office/drawing/2014/main" id="{3B070CB9-3E04-4CF7-B771-48D916721AC2}"/>
              </a:ext>
            </a:extLst>
          </p:cNvPr>
          <p:cNvPicPr>
            <a:picLocks noChangeAspect="1"/>
          </p:cNvPicPr>
          <p:nvPr/>
        </p:nvPicPr>
        <p:blipFill>
          <a:blip r:embed="rId2"/>
          <a:stretch>
            <a:fillRect/>
          </a:stretch>
        </p:blipFill>
        <p:spPr>
          <a:xfrm>
            <a:off x="2597305" y="1393322"/>
            <a:ext cx="3949390" cy="3273285"/>
          </a:xfrm>
          <a:prstGeom prst="rect">
            <a:avLst/>
          </a:prstGeom>
        </p:spPr>
      </p:pic>
    </p:spTree>
    <p:extLst>
      <p:ext uri="{BB962C8B-B14F-4D97-AF65-F5344CB8AC3E}">
        <p14:creationId xmlns:p14="http://schemas.microsoft.com/office/powerpoint/2010/main" val="105084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99" name="Google Shape;99;p16"/>
          <p:cNvSpPr txBox="1"/>
          <p:nvPr/>
        </p:nvSpPr>
        <p:spPr>
          <a:xfrm>
            <a:off x="3210750" y="331525"/>
            <a:ext cx="2722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a:solidFill>
                  <a:srgbClr val="20124D"/>
                </a:solidFill>
                <a:latin typeface="Source Sans Pro"/>
                <a:ea typeface="Source Sans Pro"/>
                <a:cs typeface="Source Sans Pro"/>
                <a:sym typeface="Source Sans Pro"/>
              </a:rPr>
              <a:t>REFERENCES</a:t>
            </a:r>
            <a:endParaRPr sz="3500" dirty="0">
              <a:solidFill>
                <a:srgbClr val="20124D"/>
              </a:solidFill>
              <a:latin typeface="Source Sans Pro"/>
              <a:ea typeface="Source Sans Pro"/>
              <a:cs typeface="Source Sans Pro"/>
              <a:sym typeface="Source Sans Pro"/>
            </a:endParaRPr>
          </a:p>
        </p:txBody>
      </p:sp>
      <p:sp>
        <p:nvSpPr>
          <p:cNvPr id="2" name="TextBox 1">
            <a:extLst>
              <a:ext uri="{FF2B5EF4-FFF2-40B4-BE49-F238E27FC236}">
                <a16:creationId xmlns:a16="http://schemas.microsoft.com/office/drawing/2014/main" id="{E50C226B-6827-45EE-A458-42811224848C}"/>
              </a:ext>
            </a:extLst>
          </p:cNvPr>
          <p:cNvSpPr txBox="1"/>
          <p:nvPr/>
        </p:nvSpPr>
        <p:spPr>
          <a:xfrm>
            <a:off x="710514" y="1054825"/>
            <a:ext cx="7994821" cy="3108543"/>
          </a:xfrm>
          <a:prstGeom prst="rect">
            <a:avLst/>
          </a:prstGeom>
          <a:noFill/>
        </p:spPr>
        <p:txBody>
          <a:bodyPr wrap="square" rtlCol="0">
            <a:spAutoFit/>
          </a:bodyPr>
          <a:lstStyle/>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https://medium.com/radon-dev/als-implicitcollaborative-filtering-5ed653ba39fe</a:t>
            </a:r>
            <a:r>
              <a:rPr lang="en-IN" dirty="0">
                <a:solidFill>
                  <a:schemeClr val="accent1">
                    <a:lumMod val="75000"/>
                  </a:schemeClr>
                </a:solidFill>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https://medium.com/ai-society/a-concise-recommendersystems-tutoria</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rPr>
              <a:t> </a:t>
            </a:r>
            <a:r>
              <a:rPr lang="en-IN" dirty="0">
                <a:solidFill>
                  <a:schemeClr val="accent1">
                    <a:lumMod val="7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https://tryolabs.com/blog/introduction-to-recommendersystems/</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https://realpython.com/build-recommendation-enginecollaborative-filtering/wh</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https://www.analyticsvidhya.com/blog/2020/11/createyour-own-movie-movie-recommendation-syste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rPr>
              <a:t> </a:t>
            </a:r>
            <a:r>
              <a:rPr lang="en-IN" dirty="0">
                <a:solidFill>
                  <a:schemeClr val="accent1">
                    <a:lumMod val="75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https://towardsdatascience.com/how-to-build-a-movierecommendation-syste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solidFill>
                  <a:schemeClr val="accent1">
                    <a:lumMod val="75000"/>
                  </a:schemeClr>
                </a:solidFill>
                <a:latin typeface="Times New Roman" panose="02020603050405020304" pitchFamily="18" charset="0"/>
                <a:cs typeface="Times New Roman" panose="02020603050405020304" pitchFamily="18" charset="0"/>
              </a:rPr>
              <a:t> </a:t>
            </a:r>
            <a:r>
              <a:rPr lang="en-IN" dirty="0">
                <a:solidFill>
                  <a:schemeClr val="accent1">
                    <a:lumMod val="75000"/>
                  </a:schemeClr>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https://www.kdnuggets.com/2019/09/machine-learningrecommender-systems</a:t>
            </a:r>
            <a:r>
              <a:rPr lang="en-IN" dirty="0">
                <a:solidFill>
                  <a:schemeClr val="accent1">
                    <a:lumMod val="75000"/>
                  </a:schemeClr>
                </a:solidFill>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685</Words>
  <Application>Microsoft Office PowerPoint</Application>
  <PresentationFormat>On-screen Show (16:9)</PresentationFormat>
  <Paragraphs>57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Roboto Slab</vt:lpstr>
      <vt:lpstr>Source Sans Pro</vt:lpstr>
      <vt:lpstr>Cordelia template</vt:lpstr>
      <vt:lpstr>Recommendation System: Collaborative Filtering</vt:lpstr>
      <vt:lpstr>The Problem we are addressing In our Project….</vt:lpstr>
      <vt:lpstr>Implementation of our Project</vt:lpstr>
      <vt:lpstr>Discussion And Results</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Collaborative Filtering</dc:title>
  <cp:lastModifiedBy>DHANVANTH REDDY YERRAMREDDY</cp:lastModifiedBy>
  <cp:revision>2</cp:revision>
  <dcterms:modified xsi:type="dcterms:W3CDTF">2021-07-19T05:52:55Z</dcterms:modified>
</cp:coreProperties>
</file>