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Lst>
  <p:sldSz cy="5143500" cx="9144000"/>
  <p:notesSz cx="6858000" cy="9144000"/>
  <p:embeddedFontLst>
    <p:embeddedFont>
      <p:font typeface="Helvetica Neue"/>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3BBF809-0801-4DE5-A28C-3FECF567DF97}">
  <a:tblStyle styleId="{83BBF809-0801-4DE5-A28C-3FECF567DF97}"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font" Target="fonts/HelveticaNeue-regular.fntdata"/><Relationship Id="rId21" Type="http://schemas.openxmlformats.org/officeDocument/2006/relationships/slide" Target="slides/slide15.xml"/><Relationship Id="rId24" Type="http://schemas.openxmlformats.org/officeDocument/2006/relationships/font" Target="fonts/HelveticaNeue-italic.fntdata"/><Relationship Id="rId23" Type="http://schemas.openxmlformats.org/officeDocument/2006/relationships/font" Target="fonts/HelveticaNeue-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5" Type="http://schemas.openxmlformats.org/officeDocument/2006/relationships/font" Target="fonts/HelveticaNeue-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496f904946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496f904946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496f904946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496f904946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496f904946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2496f904946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496f904946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496f904946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496f904946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496f904946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496f904946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496f904946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49a78ba33f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49a78ba33f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2496f904946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2496f904946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496f904946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2496f904946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496f904946_1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496f904946_1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496f904946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496f904946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496f904946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496f904946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496f904946_1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496f904946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496f904946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496f904946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9.png"/><Relationship Id="rId4" Type="http://schemas.openxmlformats.org/officeDocument/2006/relationships/image" Target="../media/image6.png"/><Relationship Id="rId5" Type="http://schemas.openxmlformats.org/officeDocument/2006/relationships/image" Target="../media/image8.png"/><Relationship Id="rId6"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7.png"/><Relationship Id="rId4" Type="http://schemas.openxmlformats.org/officeDocument/2006/relationships/image" Target="../media/image5.png"/><Relationship Id="rId5" Type="http://schemas.openxmlformats.org/officeDocument/2006/relationships/image" Target="../media/image2.png"/><Relationship Id="rId6" Type="http://schemas.openxmlformats.org/officeDocument/2006/relationships/image" Target="../media/image4.png"/><Relationship Id="rId7"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551575"/>
            <a:ext cx="8520600" cy="29250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b="1" lang="en">
                <a:latin typeface="Helvetica Neue"/>
                <a:ea typeface="Helvetica Neue"/>
                <a:cs typeface="Helvetica Neue"/>
                <a:sym typeface="Helvetica Neue"/>
              </a:rPr>
              <a:t>Implementation of Tic-Tac-Toe Game</a:t>
            </a:r>
            <a:endParaRPr b="1">
              <a:latin typeface="Helvetica Neue"/>
              <a:ea typeface="Helvetica Neue"/>
              <a:cs typeface="Helvetica Neue"/>
              <a:sym typeface="Helvetica Neue"/>
            </a:endParaRPr>
          </a:p>
          <a:p>
            <a:pPr indent="0" lvl="0" marL="0" rtl="0" algn="ctr">
              <a:spcBef>
                <a:spcPts val="0"/>
              </a:spcBef>
              <a:spcAft>
                <a:spcPts val="0"/>
              </a:spcAft>
              <a:buNone/>
            </a:pPr>
            <a:r>
              <a:rPr b="1" lang="en">
                <a:latin typeface="Helvetica Neue"/>
                <a:ea typeface="Helvetica Neue"/>
                <a:cs typeface="Helvetica Neue"/>
                <a:sym typeface="Helvetica Neue"/>
              </a:rPr>
              <a:t>using</a:t>
            </a:r>
            <a:endParaRPr b="1">
              <a:latin typeface="Helvetica Neue"/>
              <a:ea typeface="Helvetica Neue"/>
              <a:cs typeface="Helvetica Neue"/>
              <a:sym typeface="Helvetica Neue"/>
            </a:endParaRPr>
          </a:p>
          <a:p>
            <a:pPr indent="0" lvl="0" marL="0" rtl="0" algn="ctr">
              <a:spcBef>
                <a:spcPts val="0"/>
              </a:spcBef>
              <a:spcAft>
                <a:spcPts val="0"/>
              </a:spcAft>
              <a:buNone/>
            </a:pPr>
            <a:r>
              <a:rPr b="1" lang="en">
                <a:latin typeface="Helvetica Neue"/>
                <a:ea typeface="Helvetica Neue"/>
                <a:cs typeface="Helvetica Neue"/>
                <a:sym typeface="Helvetica Neue"/>
              </a:rPr>
              <a:t>Q-learning Algorithm</a:t>
            </a:r>
            <a:endParaRPr b="1">
              <a:latin typeface="Helvetica Neue"/>
              <a:ea typeface="Helvetica Neue"/>
              <a:cs typeface="Helvetica Neue"/>
              <a:sym typeface="Helvetica Neue"/>
            </a:endParaRPr>
          </a:p>
        </p:txBody>
      </p:sp>
      <p:sp>
        <p:nvSpPr>
          <p:cNvPr id="55" name="Google Shape;55;p13"/>
          <p:cNvSpPr txBox="1"/>
          <p:nvPr>
            <p:ph idx="1" type="subTitle"/>
          </p:nvPr>
        </p:nvSpPr>
        <p:spPr>
          <a:xfrm>
            <a:off x="224825" y="3592775"/>
            <a:ext cx="7505100" cy="10671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b="1" lang="en">
                <a:solidFill>
                  <a:schemeClr val="dk1"/>
                </a:solidFill>
                <a:latin typeface="Helvetica Neue"/>
                <a:ea typeface="Helvetica Neue"/>
                <a:cs typeface="Helvetica Neue"/>
                <a:sym typeface="Helvetica Neue"/>
              </a:rPr>
              <a:t>By </a:t>
            </a:r>
            <a:endParaRPr b="1">
              <a:solidFill>
                <a:schemeClr val="dk1"/>
              </a:solidFill>
              <a:latin typeface="Helvetica Neue"/>
              <a:ea typeface="Helvetica Neue"/>
              <a:cs typeface="Helvetica Neue"/>
              <a:sym typeface="Helvetica Neue"/>
            </a:endParaRPr>
          </a:p>
          <a:p>
            <a:pPr indent="0" lvl="0" marL="0" rtl="0" algn="r">
              <a:spcBef>
                <a:spcPts val="0"/>
              </a:spcBef>
              <a:spcAft>
                <a:spcPts val="0"/>
              </a:spcAft>
              <a:buNone/>
            </a:pPr>
            <a:r>
              <a:rPr b="1" lang="en">
                <a:solidFill>
                  <a:schemeClr val="dk1"/>
                </a:solidFill>
                <a:latin typeface="Helvetica Neue"/>
                <a:ea typeface="Helvetica Neue"/>
                <a:cs typeface="Helvetica Neue"/>
                <a:sym typeface="Helvetica Neue"/>
              </a:rPr>
              <a:t>Group 2</a:t>
            </a:r>
            <a:endParaRPr b="1">
              <a:solidFill>
                <a:schemeClr val="dk1"/>
              </a:solidFill>
              <a:latin typeface="Helvetica Neue"/>
              <a:ea typeface="Helvetica Neue"/>
              <a:cs typeface="Helvetica Neue"/>
              <a:sym typeface="Helvetica Neue"/>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500" u="sng">
                <a:latin typeface="Helvetica Neue"/>
                <a:ea typeface="Helvetica Neue"/>
                <a:cs typeface="Helvetica Neue"/>
                <a:sym typeface="Helvetica Neue"/>
              </a:rPr>
              <a:t>Implementation(contd.)</a:t>
            </a:r>
            <a:endParaRPr b="1" sz="2500" u="sng">
              <a:latin typeface="Helvetica Neue"/>
              <a:ea typeface="Helvetica Neue"/>
              <a:cs typeface="Helvetica Neue"/>
              <a:sym typeface="Helvetica Neue"/>
            </a:endParaRPr>
          </a:p>
        </p:txBody>
      </p:sp>
      <p:sp>
        <p:nvSpPr>
          <p:cNvPr id="110" name="Google Shape;110;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9250" lvl="0" marL="457200" rtl="0" algn="l">
              <a:lnSpc>
                <a:spcPct val="95000"/>
              </a:lnSpc>
              <a:spcBef>
                <a:spcPts val="1500"/>
              </a:spcBef>
              <a:spcAft>
                <a:spcPts val="0"/>
              </a:spcAft>
              <a:buClr>
                <a:schemeClr val="dk1"/>
              </a:buClr>
              <a:buSzPts val="1900"/>
              <a:buFont typeface="Helvetica Neue"/>
              <a:buChar char="●"/>
            </a:pPr>
            <a:r>
              <a:rPr b="1" lang="en" sz="1900">
                <a:solidFill>
                  <a:schemeClr val="dk1"/>
                </a:solidFill>
                <a:latin typeface="Helvetica Neue"/>
                <a:ea typeface="Helvetica Neue"/>
                <a:cs typeface="Helvetica Neue"/>
                <a:sym typeface="Helvetica Neue"/>
              </a:rPr>
              <a:t>Learning Process:</a:t>
            </a:r>
            <a:r>
              <a:rPr lang="en" sz="1900">
                <a:solidFill>
                  <a:schemeClr val="dk1"/>
                </a:solidFill>
                <a:latin typeface="Helvetica Neue"/>
                <a:ea typeface="Helvetica Neue"/>
                <a:cs typeface="Helvetica Neue"/>
                <a:sym typeface="Helvetica Neue"/>
              </a:rPr>
              <a:t> Interact with the environment, updating Q-values </a:t>
            </a:r>
            <a:r>
              <a:rPr lang="en" sz="1900">
                <a:solidFill>
                  <a:schemeClr val="dk1"/>
                </a:solidFill>
                <a:latin typeface="Helvetica Neue"/>
                <a:ea typeface="Helvetica Neue"/>
                <a:cs typeface="Helvetica Neue"/>
                <a:sym typeface="Helvetica Neue"/>
              </a:rPr>
              <a:t> b</a:t>
            </a:r>
            <a:r>
              <a:rPr lang="en" sz="1900">
                <a:solidFill>
                  <a:schemeClr val="dk1"/>
                </a:solidFill>
                <a:latin typeface="Helvetica Neue"/>
                <a:ea typeface="Helvetica Neue"/>
                <a:cs typeface="Helvetica Neue"/>
                <a:sym typeface="Helvetica Neue"/>
              </a:rPr>
              <a:t>ased on observed experiences using the Q-learning update rule.</a:t>
            </a:r>
            <a:endParaRPr sz="1900">
              <a:solidFill>
                <a:schemeClr val="dk1"/>
              </a:solidFill>
              <a:latin typeface="Helvetica Neue"/>
              <a:ea typeface="Helvetica Neue"/>
              <a:cs typeface="Helvetica Neue"/>
              <a:sym typeface="Helvetica Neue"/>
            </a:endParaRPr>
          </a:p>
          <a:p>
            <a:pPr indent="-349250" lvl="0" marL="457200" rtl="0" algn="l">
              <a:lnSpc>
                <a:spcPct val="95000"/>
              </a:lnSpc>
              <a:spcBef>
                <a:spcPts val="0"/>
              </a:spcBef>
              <a:spcAft>
                <a:spcPts val="0"/>
              </a:spcAft>
              <a:buClr>
                <a:schemeClr val="dk1"/>
              </a:buClr>
              <a:buSzPts val="1900"/>
              <a:buFont typeface="Helvetica Neue"/>
              <a:buChar char="●"/>
            </a:pPr>
            <a:r>
              <a:rPr b="1" lang="en" sz="1900">
                <a:solidFill>
                  <a:schemeClr val="dk1"/>
                </a:solidFill>
                <a:latin typeface="Helvetica Neue"/>
                <a:ea typeface="Helvetica Neue"/>
                <a:cs typeface="Helvetica Neue"/>
                <a:sym typeface="Helvetica Neue"/>
              </a:rPr>
              <a:t>Training Process: </a:t>
            </a:r>
            <a:r>
              <a:rPr lang="en" sz="1900">
                <a:solidFill>
                  <a:schemeClr val="dk1"/>
                </a:solidFill>
                <a:latin typeface="Helvetica Neue"/>
                <a:ea typeface="Helvetica Neue"/>
                <a:cs typeface="Helvetica Neue"/>
                <a:sym typeface="Helvetica Neue"/>
              </a:rPr>
              <a:t>Continue interacting with the environment and updating Q-values until convergence or a predefined stopping criterion.</a:t>
            </a:r>
            <a:endParaRPr sz="1900">
              <a:solidFill>
                <a:schemeClr val="dk1"/>
              </a:solidFill>
              <a:latin typeface="Helvetica Neue"/>
              <a:ea typeface="Helvetica Neue"/>
              <a:cs typeface="Helvetica Neue"/>
              <a:sym typeface="Helvetica Neue"/>
            </a:endParaRPr>
          </a:p>
          <a:p>
            <a:pPr indent="-349250" lvl="0" marL="457200" rtl="0" algn="l">
              <a:lnSpc>
                <a:spcPct val="95000"/>
              </a:lnSpc>
              <a:spcBef>
                <a:spcPts val="0"/>
              </a:spcBef>
              <a:spcAft>
                <a:spcPts val="0"/>
              </a:spcAft>
              <a:buClr>
                <a:schemeClr val="dk1"/>
              </a:buClr>
              <a:buSzPts val="1900"/>
              <a:buFont typeface="Helvetica Neue"/>
              <a:buChar char="●"/>
            </a:pPr>
            <a:r>
              <a:rPr b="1" lang="en" sz="1900">
                <a:solidFill>
                  <a:schemeClr val="dk1"/>
                </a:solidFill>
                <a:latin typeface="Helvetica Neue"/>
                <a:ea typeface="Helvetica Neue"/>
                <a:cs typeface="Helvetica Neue"/>
                <a:sym typeface="Helvetica Neue"/>
              </a:rPr>
              <a:t>Policy Extraction:</a:t>
            </a:r>
            <a:r>
              <a:rPr lang="en" sz="1900">
                <a:solidFill>
                  <a:schemeClr val="dk1"/>
                </a:solidFill>
                <a:latin typeface="Helvetica Neue"/>
                <a:ea typeface="Helvetica Neue"/>
                <a:cs typeface="Helvetica Neue"/>
                <a:sym typeface="Helvetica Neue"/>
              </a:rPr>
              <a:t> Use the learned Q-values to determine the best action in a given state, selecting the action with the highest Q-value.</a:t>
            </a:r>
            <a:endParaRPr sz="1900">
              <a:solidFill>
                <a:schemeClr val="dk1"/>
              </a:solidFill>
              <a:latin typeface="Helvetica Neue"/>
              <a:ea typeface="Helvetica Neue"/>
              <a:cs typeface="Helvetica Neue"/>
              <a:sym typeface="Helvetica Neue"/>
            </a:endParaRPr>
          </a:p>
          <a:p>
            <a:pPr indent="-349250" lvl="0" marL="457200" rtl="0" algn="l">
              <a:lnSpc>
                <a:spcPct val="95000"/>
              </a:lnSpc>
              <a:spcBef>
                <a:spcPts val="0"/>
              </a:spcBef>
              <a:spcAft>
                <a:spcPts val="0"/>
              </a:spcAft>
              <a:buClr>
                <a:schemeClr val="dk1"/>
              </a:buClr>
              <a:buSzPts val="1900"/>
              <a:buFont typeface="Helvetica Neue"/>
              <a:buChar char="●"/>
            </a:pPr>
            <a:r>
              <a:rPr lang="en" sz="1900">
                <a:solidFill>
                  <a:schemeClr val="dk1"/>
                </a:solidFill>
                <a:latin typeface="Helvetica Neue"/>
                <a:ea typeface="Helvetica Neue"/>
                <a:cs typeface="Helvetica Neue"/>
                <a:sym typeface="Helvetica Neue"/>
              </a:rPr>
              <a:t>By applying Q-learning to Tic-Tac-Toe, the agent can learn an optimal strategy for playing the game by maximizing expected cumulative rewards.</a:t>
            </a:r>
            <a:endParaRPr sz="1900">
              <a:solidFill>
                <a:schemeClr val="dk1"/>
              </a:solidFill>
              <a:latin typeface="Helvetica Neue"/>
              <a:ea typeface="Helvetica Neue"/>
              <a:cs typeface="Helvetica Neue"/>
              <a:sym typeface="Helvetica Neue"/>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3"/>
          <p:cNvSpPr txBox="1"/>
          <p:nvPr>
            <p:ph type="title"/>
          </p:nvPr>
        </p:nvSpPr>
        <p:spPr>
          <a:xfrm>
            <a:off x="311700" y="1265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u="sng">
                <a:latin typeface="Helvetica Neue"/>
                <a:ea typeface="Helvetica Neue"/>
                <a:cs typeface="Helvetica Neue"/>
                <a:sym typeface="Helvetica Neue"/>
              </a:rPr>
              <a:t>Results and Analysis</a:t>
            </a:r>
            <a:endParaRPr b="1" u="sng">
              <a:latin typeface="Helvetica Neue"/>
              <a:ea typeface="Helvetica Neue"/>
              <a:cs typeface="Helvetica Neue"/>
              <a:sym typeface="Helvetica Neue"/>
            </a:endParaRPr>
          </a:p>
        </p:txBody>
      </p:sp>
      <p:pic>
        <p:nvPicPr>
          <p:cNvPr id="116" name="Google Shape;116;p23"/>
          <p:cNvPicPr preferRelativeResize="0"/>
          <p:nvPr/>
        </p:nvPicPr>
        <p:blipFill>
          <a:blip r:embed="rId3">
            <a:alphaModFix/>
          </a:blip>
          <a:stretch>
            <a:fillRect/>
          </a:stretch>
        </p:blipFill>
        <p:spPr>
          <a:xfrm>
            <a:off x="449650" y="699250"/>
            <a:ext cx="1331250" cy="4403650"/>
          </a:xfrm>
          <a:prstGeom prst="rect">
            <a:avLst/>
          </a:prstGeom>
          <a:noFill/>
          <a:ln>
            <a:noFill/>
          </a:ln>
        </p:spPr>
      </p:pic>
      <p:pic>
        <p:nvPicPr>
          <p:cNvPr id="117" name="Google Shape;117;p23"/>
          <p:cNvPicPr preferRelativeResize="0"/>
          <p:nvPr/>
        </p:nvPicPr>
        <p:blipFill>
          <a:blip r:embed="rId4">
            <a:alphaModFix/>
          </a:blip>
          <a:stretch>
            <a:fillRect/>
          </a:stretch>
        </p:blipFill>
        <p:spPr>
          <a:xfrm>
            <a:off x="2582200" y="573775"/>
            <a:ext cx="1578350" cy="4531624"/>
          </a:xfrm>
          <a:prstGeom prst="rect">
            <a:avLst/>
          </a:prstGeom>
          <a:noFill/>
          <a:ln>
            <a:noFill/>
          </a:ln>
        </p:spPr>
      </p:pic>
      <p:pic>
        <p:nvPicPr>
          <p:cNvPr id="118" name="Google Shape;118;p23"/>
          <p:cNvPicPr preferRelativeResize="0"/>
          <p:nvPr/>
        </p:nvPicPr>
        <p:blipFill>
          <a:blip r:embed="rId5">
            <a:alphaModFix/>
          </a:blip>
          <a:stretch>
            <a:fillRect/>
          </a:stretch>
        </p:blipFill>
        <p:spPr>
          <a:xfrm>
            <a:off x="5033038" y="573787"/>
            <a:ext cx="1519900" cy="4531625"/>
          </a:xfrm>
          <a:prstGeom prst="rect">
            <a:avLst/>
          </a:prstGeom>
          <a:noFill/>
          <a:ln>
            <a:noFill/>
          </a:ln>
        </p:spPr>
      </p:pic>
      <p:pic>
        <p:nvPicPr>
          <p:cNvPr id="119" name="Google Shape;119;p23"/>
          <p:cNvPicPr preferRelativeResize="0"/>
          <p:nvPr/>
        </p:nvPicPr>
        <p:blipFill>
          <a:blip r:embed="rId6">
            <a:alphaModFix/>
          </a:blip>
          <a:stretch>
            <a:fillRect/>
          </a:stretch>
        </p:blipFill>
        <p:spPr>
          <a:xfrm>
            <a:off x="7336875" y="573775"/>
            <a:ext cx="1495425" cy="45316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pic>
        <p:nvPicPr>
          <p:cNvPr id="124" name="Google Shape;124;p24"/>
          <p:cNvPicPr preferRelativeResize="0"/>
          <p:nvPr/>
        </p:nvPicPr>
        <p:blipFill>
          <a:blip r:embed="rId3">
            <a:alphaModFix/>
          </a:blip>
          <a:stretch>
            <a:fillRect/>
          </a:stretch>
        </p:blipFill>
        <p:spPr>
          <a:xfrm>
            <a:off x="110125" y="89272"/>
            <a:ext cx="1802835" cy="2482475"/>
          </a:xfrm>
          <a:prstGeom prst="rect">
            <a:avLst/>
          </a:prstGeom>
          <a:noFill/>
          <a:ln>
            <a:noFill/>
          </a:ln>
        </p:spPr>
      </p:pic>
      <p:pic>
        <p:nvPicPr>
          <p:cNvPr id="125" name="Google Shape;125;p24"/>
          <p:cNvPicPr preferRelativeResize="0"/>
          <p:nvPr/>
        </p:nvPicPr>
        <p:blipFill>
          <a:blip r:embed="rId4">
            <a:alphaModFix/>
          </a:blip>
          <a:stretch>
            <a:fillRect/>
          </a:stretch>
        </p:blipFill>
        <p:spPr>
          <a:xfrm>
            <a:off x="110125" y="2534975"/>
            <a:ext cx="1802825" cy="2445690"/>
          </a:xfrm>
          <a:prstGeom prst="rect">
            <a:avLst/>
          </a:prstGeom>
          <a:noFill/>
          <a:ln>
            <a:noFill/>
          </a:ln>
        </p:spPr>
      </p:pic>
      <p:pic>
        <p:nvPicPr>
          <p:cNvPr id="126" name="Google Shape;126;p24"/>
          <p:cNvPicPr preferRelativeResize="0"/>
          <p:nvPr/>
        </p:nvPicPr>
        <p:blipFill>
          <a:blip r:embed="rId5">
            <a:alphaModFix/>
          </a:blip>
          <a:stretch>
            <a:fillRect/>
          </a:stretch>
        </p:blipFill>
        <p:spPr>
          <a:xfrm>
            <a:off x="2875472" y="2521897"/>
            <a:ext cx="1874340" cy="2445700"/>
          </a:xfrm>
          <a:prstGeom prst="rect">
            <a:avLst/>
          </a:prstGeom>
          <a:noFill/>
          <a:ln>
            <a:noFill/>
          </a:ln>
        </p:spPr>
      </p:pic>
      <p:pic>
        <p:nvPicPr>
          <p:cNvPr id="127" name="Google Shape;127;p24"/>
          <p:cNvPicPr preferRelativeResize="0"/>
          <p:nvPr/>
        </p:nvPicPr>
        <p:blipFill>
          <a:blip r:embed="rId6">
            <a:alphaModFix/>
          </a:blip>
          <a:stretch>
            <a:fillRect/>
          </a:stretch>
        </p:blipFill>
        <p:spPr>
          <a:xfrm>
            <a:off x="2875475" y="132150"/>
            <a:ext cx="1874325" cy="2389753"/>
          </a:xfrm>
          <a:prstGeom prst="rect">
            <a:avLst/>
          </a:prstGeom>
          <a:noFill/>
          <a:ln>
            <a:noFill/>
          </a:ln>
        </p:spPr>
      </p:pic>
      <p:pic>
        <p:nvPicPr>
          <p:cNvPr id="128" name="Google Shape;128;p24"/>
          <p:cNvPicPr preferRelativeResize="0"/>
          <p:nvPr/>
        </p:nvPicPr>
        <p:blipFill>
          <a:blip r:embed="rId7">
            <a:alphaModFix/>
          </a:blip>
          <a:stretch>
            <a:fillRect/>
          </a:stretch>
        </p:blipFill>
        <p:spPr>
          <a:xfrm>
            <a:off x="6254750" y="1589425"/>
            <a:ext cx="1771650" cy="17716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5"/>
          <p:cNvSpPr txBox="1"/>
          <p:nvPr>
            <p:ph type="title"/>
          </p:nvPr>
        </p:nvSpPr>
        <p:spPr>
          <a:xfrm>
            <a:off x="311700" y="348525"/>
            <a:ext cx="8520600" cy="591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u="sng">
                <a:latin typeface="Helvetica Neue"/>
                <a:ea typeface="Helvetica Neue"/>
                <a:cs typeface="Helvetica Neue"/>
                <a:sym typeface="Helvetica Neue"/>
              </a:rPr>
              <a:t>Advantages of Q-Learning Algorithm</a:t>
            </a:r>
            <a:endParaRPr b="1" u="sng">
              <a:latin typeface="Helvetica Neue"/>
              <a:ea typeface="Helvetica Neue"/>
              <a:cs typeface="Helvetica Neue"/>
              <a:sym typeface="Helvetica Neue"/>
            </a:endParaRPr>
          </a:p>
        </p:txBody>
      </p:sp>
      <p:sp>
        <p:nvSpPr>
          <p:cNvPr id="134" name="Google Shape;134;p25"/>
          <p:cNvSpPr txBox="1"/>
          <p:nvPr>
            <p:ph idx="1" type="body"/>
          </p:nvPr>
        </p:nvSpPr>
        <p:spPr>
          <a:xfrm>
            <a:off x="311700" y="1113625"/>
            <a:ext cx="8520600" cy="37347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Clr>
                <a:schemeClr val="dk1"/>
              </a:buClr>
              <a:buSzPts val="2000"/>
              <a:buFont typeface="Helvetica Neue"/>
              <a:buChar char="●"/>
            </a:pPr>
            <a:r>
              <a:rPr lang="en" sz="2000">
                <a:solidFill>
                  <a:schemeClr val="dk1"/>
                </a:solidFill>
                <a:highlight>
                  <a:schemeClr val="lt1"/>
                </a:highlight>
                <a:latin typeface="Helvetica Neue"/>
                <a:ea typeface="Helvetica Neue"/>
                <a:cs typeface="Helvetica Neue"/>
                <a:sym typeface="Helvetica Neue"/>
              </a:rPr>
              <a:t>Model-Free Learning</a:t>
            </a:r>
            <a:endParaRPr sz="2000">
              <a:solidFill>
                <a:schemeClr val="dk1"/>
              </a:solidFill>
              <a:highlight>
                <a:schemeClr val="lt1"/>
              </a:highlight>
              <a:latin typeface="Helvetica Neue"/>
              <a:ea typeface="Helvetica Neue"/>
              <a:cs typeface="Helvetica Neue"/>
              <a:sym typeface="Helvetica Neue"/>
            </a:endParaRPr>
          </a:p>
          <a:p>
            <a:pPr indent="-355600" lvl="0" marL="457200" rtl="0" algn="l">
              <a:spcBef>
                <a:spcPts val="0"/>
              </a:spcBef>
              <a:spcAft>
                <a:spcPts val="0"/>
              </a:spcAft>
              <a:buClr>
                <a:schemeClr val="dk1"/>
              </a:buClr>
              <a:buSzPts val="2000"/>
              <a:buFont typeface="Helvetica Neue"/>
              <a:buChar char="●"/>
            </a:pPr>
            <a:r>
              <a:rPr lang="en" sz="2000">
                <a:solidFill>
                  <a:schemeClr val="dk1"/>
                </a:solidFill>
                <a:highlight>
                  <a:schemeClr val="lt1"/>
                </a:highlight>
                <a:latin typeface="Helvetica Neue"/>
                <a:ea typeface="Helvetica Neue"/>
                <a:cs typeface="Helvetica Neue"/>
                <a:sym typeface="Helvetica Neue"/>
              </a:rPr>
              <a:t>Off-Policy Learning</a:t>
            </a:r>
            <a:endParaRPr sz="2000">
              <a:solidFill>
                <a:schemeClr val="dk1"/>
              </a:solidFill>
              <a:highlight>
                <a:schemeClr val="lt1"/>
              </a:highlight>
              <a:latin typeface="Helvetica Neue"/>
              <a:ea typeface="Helvetica Neue"/>
              <a:cs typeface="Helvetica Neue"/>
              <a:sym typeface="Helvetica Neue"/>
            </a:endParaRPr>
          </a:p>
          <a:p>
            <a:pPr indent="-355600" lvl="0" marL="457200" rtl="0" algn="l">
              <a:spcBef>
                <a:spcPts val="0"/>
              </a:spcBef>
              <a:spcAft>
                <a:spcPts val="0"/>
              </a:spcAft>
              <a:buClr>
                <a:schemeClr val="dk1"/>
              </a:buClr>
              <a:buSzPts val="2000"/>
              <a:buFont typeface="Helvetica Neue"/>
              <a:buChar char="●"/>
            </a:pPr>
            <a:r>
              <a:rPr lang="en" sz="2000">
                <a:solidFill>
                  <a:schemeClr val="dk1"/>
                </a:solidFill>
                <a:highlight>
                  <a:schemeClr val="lt1"/>
                </a:highlight>
                <a:latin typeface="Helvetica Neue"/>
                <a:ea typeface="Helvetica Neue"/>
                <a:cs typeface="Helvetica Neue"/>
                <a:sym typeface="Helvetica Neue"/>
              </a:rPr>
              <a:t>Optimal Policy Convergence</a:t>
            </a:r>
            <a:endParaRPr sz="2000">
              <a:solidFill>
                <a:schemeClr val="dk1"/>
              </a:solidFill>
              <a:highlight>
                <a:schemeClr val="lt1"/>
              </a:highlight>
              <a:latin typeface="Helvetica Neue"/>
              <a:ea typeface="Helvetica Neue"/>
              <a:cs typeface="Helvetica Neue"/>
              <a:sym typeface="Helvetica Neue"/>
            </a:endParaRPr>
          </a:p>
          <a:p>
            <a:pPr indent="-355600" lvl="0" marL="457200" rtl="0" algn="l">
              <a:spcBef>
                <a:spcPts val="0"/>
              </a:spcBef>
              <a:spcAft>
                <a:spcPts val="0"/>
              </a:spcAft>
              <a:buClr>
                <a:schemeClr val="dk1"/>
              </a:buClr>
              <a:buSzPts val="2000"/>
              <a:buFont typeface="Helvetica Neue"/>
              <a:buChar char="●"/>
            </a:pPr>
            <a:r>
              <a:rPr lang="en" sz="2000">
                <a:solidFill>
                  <a:schemeClr val="dk1"/>
                </a:solidFill>
                <a:highlight>
                  <a:schemeClr val="lt1"/>
                </a:highlight>
                <a:latin typeface="Helvetica Neue"/>
                <a:ea typeface="Helvetica Neue"/>
                <a:cs typeface="Helvetica Neue"/>
                <a:sym typeface="Helvetica Neue"/>
              </a:rPr>
              <a:t>Generalization</a:t>
            </a:r>
            <a:endParaRPr sz="2000">
              <a:solidFill>
                <a:schemeClr val="dk1"/>
              </a:solidFill>
              <a:highlight>
                <a:schemeClr val="lt1"/>
              </a:highlight>
              <a:latin typeface="Helvetica Neue"/>
              <a:ea typeface="Helvetica Neue"/>
              <a:cs typeface="Helvetica Neue"/>
              <a:sym typeface="Helvetica Neue"/>
            </a:endParaRPr>
          </a:p>
          <a:p>
            <a:pPr indent="-355600" lvl="0" marL="457200" rtl="0" algn="l">
              <a:spcBef>
                <a:spcPts val="0"/>
              </a:spcBef>
              <a:spcAft>
                <a:spcPts val="0"/>
              </a:spcAft>
              <a:buClr>
                <a:schemeClr val="dk1"/>
              </a:buClr>
              <a:buSzPts val="2000"/>
              <a:buFont typeface="Helvetica Neue"/>
              <a:buChar char="●"/>
            </a:pPr>
            <a:r>
              <a:rPr lang="en" sz="2000">
                <a:solidFill>
                  <a:schemeClr val="dk1"/>
                </a:solidFill>
                <a:highlight>
                  <a:schemeClr val="lt1"/>
                </a:highlight>
                <a:latin typeface="Helvetica Neue"/>
                <a:ea typeface="Helvetica Neue"/>
                <a:cs typeface="Helvetica Neue"/>
                <a:sym typeface="Helvetica Neue"/>
              </a:rPr>
              <a:t>Handles Continuous State and Action Spaces</a:t>
            </a:r>
            <a:endParaRPr sz="2000">
              <a:solidFill>
                <a:schemeClr val="dk1"/>
              </a:solidFill>
              <a:highlight>
                <a:schemeClr val="lt1"/>
              </a:highlight>
              <a:latin typeface="Helvetica Neue"/>
              <a:ea typeface="Helvetica Neue"/>
              <a:cs typeface="Helvetica Neue"/>
              <a:sym typeface="Helvetica Neue"/>
            </a:endParaRPr>
          </a:p>
          <a:p>
            <a:pPr indent="-355600" lvl="0" marL="457200" rtl="0" algn="l">
              <a:spcBef>
                <a:spcPts val="0"/>
              </a:spcBef>
              <a:spcAft>
                <a:spcPts val="0"/>
              </a:spcAft>
              <a:buClr>
                <a:schemeClr val="dk1"/>
              </a:buClr>
              <a:buSzPts val="2000"/>
              <a:buFont typeface="Helvetica Neue"/>
              <a:buChar char="●"/>
            </a:pPr>
            <a:r>
              <a:rPr lang="en" sz="2000">
                <a:solidFill>
                  <a:schemeClr val="dk1"/>
                </a:solidFill>
                <a:highlight>
                  <a:schemeClr val="lt1"/>
                </a:highlight>
                <a:latin typeface="Helvetica Neue"/>
                <a:ea typeface="Helvetica Neue"/>
                <a:cs typeface="Helvetica Neue"/>
                <a:sym typeface="Helvetica Neue"/>
              </a:rPr>
              <a:t>Simple Implementation</a:t>
            </a:r>
            <a:endParaRPr sz="2000">
              <a:solidFill>
                <a:schemeClr val="dk1"/>
              </a:solidFill>
              <a:highlight>
                <a:schemeClr val="lt1"/>
              </a:highlight>
              <a:latin typeface="Helvetica Neue"/>
              <a:ea typeface="Helvetica Neue"/>
              <a:cs typeface="Helvetica Neue"/>
              <a:sym typeface="Helvetica Neue"/>
            </a:endParaRPr>
          </a:p>
          <a:p>
            <a:pPr indent="-355600" lvl="0" marL="457200" rtl="0" algn="l">
              <a:spcBef>
                <a:spcPts val="0"/>
              </a:spcBef>
              <a:spcAft>
                <a:spcPts val="0"/>
              </a:spcAft>
              <a:buClr>
                <a:schemeClr val="dk1"/>
              </a:buClr>
              <a:buSzPts val="2000"/>
              <a:buFont typeface="Helvetica Neue"/>
              <a:buChar char="●"/>
            </a:pPr>
            <a:r>
              <a:rPr lang="en" sz="2000">
                <a:solidFill>
                  <a:schemeClr val="dk1"/>
                </a:solidFill>
                <a:highlight>
                  <a:schemeClr val="lt1"/>
                </a:highlight>
                <a:latin typeface="Helvetica Neue"/>
                <a:ea typeface="Helvetica Neue"/>
                <a:cs typeface="Helvetica Neue"/>
                <a:sym typeface="Helvetica Neue"/>
              </a:rPr>
              <a:t>Well-Studied and Widely Used</a:t>
            </a:r>
            <a:endParaRPr sz="2000">
              <a:solidFill>
                <a:schemeClr val="dk1"/>
              </a:solidFill>
              <a:highlight>
                <a:schemeClr val="lt1"/>
              </a:highlight>
              <a:latin typeface="Helvetica Neue"/>
              <a:ea typeface="Helvetica Neue"/>
              <a:cs typeface="Helvetica Neue"/>
              <a:sym typeface="Helvetica Neue"/>
            </a:endParaRPr>
          </a:p>
          <a:p>
            <a:pPr indent="0" lvl="0" marL="457200" rtl="0" algn="l">
              <a:spcBef>
                <a:spcPts val="1200"/>
              </a:spcBef>
              <a:spcAft>
                <a:spcPts val="1200"/>
              </a:spcAft>
              <a:buNone/>
            </a:pPr>
            <a:r>
              <a:t/>
            </a:r>
            <a:endParaRPr sz="2000">
              <a:solidFill>
                <a:schemeClr val="dk1"/>
              </a:solidFill>
              <a:highlight>
                <a:schemeClr val="lt1"/>
              </a:highlight>
              <a:latin typeface="Helvetica Neue"/>
              <a:ea typeface="Helvetica Neue"/>
              <a:cs typeface="Helvetica Neue"/>
              <a:sym typeface="Helvetica Neue"/>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6"/>
          <p:cNvSpPr txBox="1"/>
          <p:nvPr>
            <p:ph type="title"/>
          </p:nvPr>
        </p:nvSpPr>
        <p:spPr>
          <a:xfrm>
            <a:off x="311700" y="348525"/>
            <a:ext cx="8520600" cy="591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u="sng">
                <a:latin typeface="Helvetica Neue"/>
                <a:ea typeface="Helvetica Neue"/>
                <a:cs typeface="Helvetica Neue"/>
                <a:sym typeface="Helvetica Neue"/>
              </a:rPr>
              <a:t>Disa</a:t>
            </a:r>
            <a:r>
              <a:rPr b="1" lang="en" u="sng">
                <a:latin typeface="Helvetica Neue"/>
                <a:ea typeface="Helvetica Neue"/>
                <a:cs typeface="Helvetica Neue"/>
                <a:sym typeface="Helvetica Neue"/>
              </a:rPr>
              <a:t>dvantages of Q-Learning Algorithm</a:t>
            </a:r>
            <a:endParaRPr b="1" u="sng">
              <a:latin typeface="Helvetica Neue"/>
              <a:ea typeface="Helvetica Neue"/>
              <a:cs typeface="Helvetica Neue"/>
              <a:sym typeface="Helvetica Neue"/>
            </a:endParaRPr>
          </a:p>
        </p:txBody>
      </p:sp>
      <p:sp>
        <p:nvSpPr>
          <p:cNvPr id="140" name="Google Shape;140;p26"/>
          <p:cNvSpPr txBox="1"/>
          <p:nvPr>
            <p:ph idx="1" type="body"/>
          </p:nvPr>
        </p:nvSpPr>
        <p:spPr>
          <a:xfrm>
            <a:off x="311700" y="1113625"/>
            <a:ext cx="8520600" cy="37347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Clr>
                <a:schemeClr val="dk1"/>
              </a:buClr>
              <a:buSzPts val="2000"/>
              <a:buFont typeface="Helvetica Neue"/>
              <a:buChar char="●"/>
            </a:pPr>
            <a:r>
              <a:rPr lang="en" sz="2000">
                <a:solidFill>
                  <a:schemeClr val="dk1"/>
                </a:solidFill>
                <a:highlight>
                  <a:schemeClr val="lt1"/>
                </a:highlight>
                <a:latin typeface="Helvetica Neue"/>
                <a:ea typeface="Helvetica Neue"/>
                <a:cs typeface="Helvetica Neue"/>
                <a:sym typeface="Helvetica Neue"/>
              </a:rPr>
              <a:t>Slow Convergence</a:t>
            </a:r>
            <a:endParaRPr sz="2000">
              <a:solidFill>
                <a:schemeClr val="dk1"/>
              </a:solidFill>
              <a:highlight>
                <a:schemeClr val="lt1"/>
              </a:highlight>
              <a:latin typeface="Helvetica Neue"/>
              <a:ea typeface="Helvetica Neue"/>
              <a:cs typeface="Helvetica Neue"/>
              <a:sym typeface="Helvetica Neue"/>
            </a:endParaRPr>
          </a:p>
          <a:p>
            <a:pPr indent="-355600" lvl="0" marL="457200" rtl="0" algn="l">
              <a:spcBef>
                <a:spcPts val="0"/>
              </a:spcBef>
              <a:spcAft>
                <a:spcPts val="0"/>
              </a:spcAft>
              <a:buClr>
                <a:schemeClr val="dk1"/>
              </a:buClr>
              <a:buSzPts val="2000"/>
              <a:buFont typeface="Helvetica Neue"/>
              <a:buChar char="●"/>
            </a:pPr>
            <a:r>
              <a:rPr lang="en" sz="2000">
                <a:solidFill>
                  <a:schemeClr val="dk1"/>
                </a:solidFill>
                <a:highlight>
                  <a:schemeClr val="lt1"/>
                </a:highlight>
                <a:latin typeface="Helvetica Neue"/>
                <a:ea typeface="Helvetica Neue"/>
                <a:cs typeface="Helvetica Neue"/>
                <a:sym typeface="Helvetica Neue"/>
              </a:rPr>
              <a:t>Curse of Dimensionality</a:t>
            </a:r>
            <a:endParaRPr sz="2000">
              <a:solidFill>
                <a:schemeClr val="dk1"/>
              </a:solidFill>
              <a:highlight>
                <a:schemeClr val="lt1"/>
              </a:highlight>
              <a:latin typeface="Helvetica Neue"/>
              <a:ea typeface="Helvetica Neue"/>
              <a:cs typeface="Helvetica Neue"/>
              <a:sym typeface="Helvetica Neue"/>
            </a:endParaRPr>
          </a:p>
          <a:p>
            <a:pPr indent="-355600" lvl="0" marL="457200" rtl="0" algn="l">
              <a:spcBef>
                <a:spcPts val="0"/>
              </a:spcBef>
              <a:spcAft>
                <a:spcPts val="0"/>
              </a:spcAft>
              <a:buClr>
                <a:schemeClr val="dk1"/>
              </a:buClr>
              <a:buSzPts val="2000"/>
              <a:buFont typeface="Helvetica Neue"/>
              <a:buChar char="●"/>
            </a:pPr>
            <a:r>
              <a:rPr lang="en" sz="2000">
                <a:solidFill>
                  <a:schemeClr val="dk1"/>
                </a:solidFill>
                <a:highlight>
                  <a:schemeClr val="lt1"/>
                </a:highlight>
                <a:latin typeface="Helvetica Neue"/>
                <a:ea typeface="Helvetica Neue"/>
                <a:cs typeface="Helvetica Neue"/>
                <a:sym typeface="Helvetica Neue"/>
              </a:rPr>
              <a:t>Exploration-Exploitation Dilemma</a:t>
            </a:r>
            <a:endParaRPr sz="2000">
              <a:solidFill>
                <a:schemeClr val="dk1"/>
              </a:solidFill>
              <a:highlight>
                <a:schemeClr val="lt1"/>
              </a:highlight>
              <a:latin typeface="Helvetica Neue"/>
              <a:ea typeface="Helvetica Neue"/>
              <a:cs typeface="Helvetica Neue"/>
              <a:sym typeface="Helvetica Neue"/>
            </a:endParaRPr>
          </a:p>
          <a:p>
            <a:pPr indent="-355600" lvl="0" marL="457200" rtl="0" algn="l">
              <a:spcBef>
                <a:spcPts val="0"/>
              </a:spcBef>
              <a:spcAft>
                <a:spcPts val="0"/>
              </a:spcAft>
              <a:buClr>
                <a:schemeClr val="dk1"/>
              </a:buClr>
              <a:buSzPts val="2000"/>
              <a:buFont typeface="Helvetica Neue"/>
              <a:buChar char="●"/>
            </a:pPr>
            <a:r>
              <a:rPr lang="en" sz="2000">
                <a:solidFill>
                  <a:schemeClr val="dk1"/>
                </a:solidFill>
                <a:highlight>
                  <a:schemeClr val="lt1"/>
                </a:highlight>
                <a:latin typeface="Helvetica Neue"/>
                <a:ea typeface="Helvetica Neue"/>
                <a:cs typeface="Helvetica Neue"/>
                <a:sym typeface="Helvetica Neue"/>
              </a:rPr>
              <a:t>Hyperparameter Sensitivity</a:t>
            </a:r>
            <a:endParaRPr sz="2000">
              <a:solidFill>
                <a:schemeClr val="dk1"/>
              </a:solidFill>
              <a:highlight>
                <a:schemeClr val="lt1"/>
              </a:highlight>
              <a:latin typeface="Helvetica Neue"/>
              <a:ea typeface="Helvetica Neue"/>
              <a:cs typeface="Helvetica Neue"/>
              <a:sym typeface="Helvetica Neue"/>
            </a:endParaRPr>
          </a:p>
          <a:p>
            <a:pPr indent="-355600" lvl="0" marL="457200" rtl="0" algn="l">
              <a:spcBef>
                <a:spcPts val="0"/>
              </a:spcBef>
              <a:spcAft>
                <a:spcPts val="0"/>
              </a:spcAft>
              <a:buClr>
                <a:schemeClr val="dk1"/>
              </a:buClr>
              <a:buSzPts val="2000"/>
              <a:buFont typeface="Helvetica Neue"/>
              <a:buChar char="●"/>
            </a:pPr>
            <a:r>
              <a:rPr lang="en" sz="2000">
                <a:solidFill>
                  <a:schemeClr val="dk1"/>
                </a:solidFill>
                <a:highlight>
                  <a:schemeClr val="lt1"/>
                </a:highlight>
                <a:latin typeface="Helvetica Neue"/>
                <a:ea typeface="Helvetica Neue"/>
                <a:cs typeface="Helvetica Neue"/>
                <a:sym typeface="Helvetica Neue"/>
              </a:rPr>
              <a:t>Knowledge Representation</a:t>
            </a:r>
            <a:endParaRPr sz="2000">
              <a:solidFill>
                <a:schemeClr val="dk1"/>
              </a:solidFill>
              <a:highlight>
                <a:schemeClr val="lt1"/>
              </a:highlight>
              <a:latin typeface="Helvetica Neue"/>
              <a:ea typeface="Helvetica Neue"/>
              <a:cs typeface="Helvetica Neue"/>
              <a:sym typeface="Helvetica Neue"/>
            </a:endParaRPr>
          </a:p>
          <a:p>
            <a:pPr indent="-355600" lvl="0" marL="457200" rtl="0" algn="l">
              <a:spcBef>
                <a:spcPts val="0"/>
              </a:spcBef>
              <a:spcAft>
                <a:spcPts val="0"/>
              </a:spcAft>
              <a:buClr>
                <a:schemeClr val="dk1"/>
              </a:buClr>
              <a:buSzPts val="2000"/>
              <a:buFont typeface="Helvetica Neue"/>
              <a:buChar char="●"/>
            </a:pPr>
            <a:r>
              <a:rPr lang="en" sz="2000">
                <a:solidFill>
                  <a:schemeClr val="dk1"/>
                </a:solidFill>
                <a:highlight>
                  <a:schemeClr val="lt1"/>
                </a:highlight>
                <a:latin typeface="Helvetica Neue"/>
                <a:ea typeface="Helvetica Neue"/>
                <a:cs typeface="Helvetica Neue"/>
                <a:sym typeface="Helvetica Neue"/>
              </a:rPr>
              <a:t>Delayed Rewards</a:t>
            </a:r>
            <a:endParaRPr sz="2000">
              <a:solidFill>
                <a:schemeClr val="dk1"/>
              </a:solidFill>
              <a:highlight>
                <a:schemeClr val="lt1"/>
              </a:highlight>
              <a:latin typeface="Helvetica Neue"/>
              <a:ea typeface="Helvetica Neue"/>
              <a:cs typeface="Helvetica Neue"/>
              <a:sym typeface="Helvetica Neue"/>
            </a:endParaRPr>
          </a:p>
          <a:p>
            <a:pPr indent="-355600" lvl="0" marL="457200" rtl="0" algn="l">
              <a:spcBef>
                <a:spcPts val="0"/>
              </a:spcBef>
              <a:spcAft>
                <a:spcPts val="0"/>
              </a:spcAft>
              <a:buClr>
                <a:schemeClr val="dk1"/>
              </a:buClr>
              <a:buSzPts val="2000"/>
              <a:buFont typeface="Helvetica Neue"/>
              <a:buChar char="●"/>
            </a:pPr>
            <a:r>
              <a:rPr lang="en" sz="2000">
                <a:solidFill>
                  <a:schemeClr val="dk1"/>
                </a:solidFill>
                <a:highlight>
                  <a:schemeClr val="lt1"/>
                </a:highlight>
                <a:latin typeface="Helvetica Neue"/>
                <a:ea typeface="Helvetica Neue"/>
                <a:cs typeface="Helvetica Neue"/>
                <a:sym typeface="Helvetica Neue"/>
              </a:rPr>
              <a:t>Need for Initial Exploration</a:t>
            </a:r>
            <a:endParaRPr sz="2000">
              <a:solidFill>
                <a:schemeClr val="dk1"/>
              </a:solidFill>
              <a:highlight>
                <a:schemeClr val="lt1"/>
              </a:highlight>
              <a:latin typeface="Helvetica Neue"/>
              <a:ea typeface="Helvetica Neue"/>
              <a:cs typeface="Helvetica Neue"/>
              <a:sym typeface="Helvetica Neue"/>
            </a:endParaRPr>
          </a:p>
          <a:p>
            <a:pPr indent="-355600" lvl="0" marL="457200" rtl="0" algn="l">
              <a:spcBef>
                <a:spcPts val="0"/>
              </a:spcBef>
              <a:spcAft>
                <a:spcPts val="0"/>
              </a:spcAft>
              <a:buClr>
                <a:schemeClr val="dk1"/>
              </a:buClr>
              <a:buSzPts val="2000"/>
              <a:buFont typeface="Helvetica Neue"/>
              <a:buChar char="●"/>
            </a:pPr>
            <a:r>
              <a:rPr lang="en" sz="2000">
                <a:solidFill>
                  <a:schemeClr val="dk1"/>
                </a:solidFill>
                <a:highlight>
                  <a:schemeClr val="lt1"/>
                </a:highlight>
                <a:latin typeface="Helvetica Neue"/>
                <a:ea typeface="Helvetica Neue"/>
                <a:cs typeface="Helvetica Neue"/>
                <a:sym typeface="Helvetica Neue"/>
              </a:rPr>
              <a:t>Sample Efficiency</a:t>
            </a:r>
            <a:endParaRPr sz="2000">
              <a:solidFill>
                <a:schemeClr val="dk1"/>
              </a:solidFill>
              <a:highlight>
                <a:schemeClr val="lt1"/>
              </a:highlight>
              <a:latin typeface="Helvetica Neue"/>
              <a:ea typeface="Helvetica Neue"/>
              <a:cs typeface="Helvetica Neue"/>
              <a:sym typeface="Helvetica Neue"/>
            </a:endParaRPr>
          </a:p>
          <a:p>
            <a:pPr indent="0" lvl="0" marL="0" rtl="0" algn="l">
              <a:spcBef>
                <a:spcPts val="1200"/>
              </a:spcBef>
              <a:spcAft>
                <a:spcPts val="1200"/>
              </a:spcAft>
              <a:buNone/>
            </a:pPr>
            <a:r>
              <a:t/>
            </a:r>
            <a:endParaRPr sz="2000">
              <a:solidFill>
                <a:schemeClr val="dk1"/>
              </a:solidFill>
              <a:highlight>
                <a:schemeClr val="lt1"/>
              </a:highlight>
              <a:latin typeface="Helvetica Neue"/>
              <a:ea typeface="Helvetica Neue"/>
              <a:cs typeface="Helvetica Neue"/>
              <a:sym typeface="Helvetica Neue"/>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u="sng">
                <a:latin typeface="Helvetica Neue"/>
                <a:ea typeface="Helvetica Neue"/>
                <a:cs typeface="Helvetica Neue"/>
                <a:sym typeface="Helvetica Neue"/>
              </a:rPr>
              <a:t>Conclusion</a:t>
            </a:r>
            <a:endParaRPr b="1" u="sng">
              <a:latin typeface="Helvetica Neue"/>
              <a:ea typeface="Helvetica Neue"/>
              <a:cs typeface="Helvetica Neue"/>
              <a:sym typeface="Helvetica Neue"/>
            </a:endParaRPr>
          </a:p>
        </p:txBody>
      </p:sp>
      <p:sp>
        <p:nvSpPr>
          <p:cNvPr id="146" name="Google Shape;146;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lang="en">
                <a:solidFill>
                  <a:schemeClr val="dk1"/>
                </a:solidFill>
                <a:latin typeface="Helvetica Neue"/>
                <a:ea typeface="Helvetica Neue"/>
                <a:cs typeface="Helvetica Neue"/>
                <a:sym typeface="Helvetica Neue"/>
              </a:rPr>
              <a:t>In conclusion, the implementation of Tic-Tac-Toe using Q-learning is a fascinating example of how AI can be used to solve simple games. While there are limitations to this approach, the success of the AI player in learning to play the game at an expert level is impressive.</a:t>
            </a:r>
            <a:endParaRPr>
              <a:solidFill>
                <a:schemeClr val="dk1"/>
              </a:solidFill>
              <a:latin typeface="Helvetica Neue"/>
              <a:ea typeface="Helvetica Neue"/>
              <a:cs typeface="Helvetica Neue"/>
              <a:sym typeface="Helvetica Neue"/>
            </a:endParaRPr>
          </a:p>
          <a:p>
            <a:pPr indent="0" lvl="0" marL="0" rtl="0" algn="l">
              <a:spcBef>
                <a:spcPts val="1200"/>
              </a:spcBef>
              <a:spcAft>
                <a:spcPts val="0"/>
              </a:spcAft>
              <a:buNone/>
            </a:pPr>
            <a:r>
              <a:rPr lang="en">
                <a:solidFill>
                  <a:schemeClr val="dk1"/>
                </a:solidFill>
                <a:latin typeface="Helvetica Neue"/>
                <a:ea typeface="Helvetica Neue"/>
                <a:cs typeface="Helvetica Neue"/>
                <a:sym typeface="Helvetica Neue"/>
              </a:rPr>
              <a:t>This research opens up new possibilities for using AI to solve more complex games and problems. It also highlights the importance of designing algorithms that can learn from their own experiences and adapt to new situations.</a:t>
            </a:r>
            <a:endParaRPr>
              <a:solidFill>
                <a:schemeClr val="dk1"/>
              </a:solidFill>
              <a:latin typeface="Helvetica Neue"/>
              <a:ea typeface="Helvetica Neue"/>
              <a:cs typeface="Helvetica Neue"/>
              <a:sym typeface="Helvetica Neue"/>
            </a:endParaRPr>
          </a:p>
          <a:p>
            <a:pPr indent="0" lvl="0" marL="0" rtl="0" algn="l">
              <a:spcBef>
                <a:spcPts val="1200"/>
              </a:spcBef>
              <a:spcAft>
                <a:spcPts val="1200"/>
              </a:spcAft>
              <a:buNone/>
            </a:pPr>
            <a:r>
              <a:t/>
            </a:r>
            <a:endParaRPr>
              <a:solidFill>
                <a:schemeClr val="dk1"/>
              </a:solidFill>
              <a:latin typeface="Helvetica Neue"/>
              <a:ea typeface="Helvetica Neue"/>
              <a:cs typeface="Helvetica Neue"/>
              <a:sym typeface="Helvetica Neue"/>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u="sng">
                <a:latin typeface="Helvetica Neue"/>
                <a:ea typeface="Helvetica Neue"/>
                <a:cs typeface="Helvetica Neue"/>
                <a:sym typeface="Helvetica Neue"/>
              </a:rPr>
              <a:t>Group Members</a:t>
            </a:r>
            <a:endParaRPr b="1" u="sng">
              <a:latin typeface="Helvetica Neue"/>
              <a:ea typeface="Helvetica Neue"/>
              <a:cs typeface="Helvetica Neue"/>
              <a:sym typeface="Helvetica Neue"/>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b="1">
              <a:solidFill>
                <a:schemeClr val="dk1"/>
              </a:solidFill>
              <a:latin typeface="Helvetica Neue"/>
              <a:ea typeface="Helvetica Neue"/>
              <a:cs typeface="Helvetica Neue"/>
              <a:sym typeface="Helvetica Neue"/>
            </a:endParaRPr>
          </a:p>
        </p:txBody>
      </p:sp>
      <p:graphicFrame>
        <p:nvGraphicFramePr>
          <p:cNvPr id="62" name="Google Shape;62;p14"/>
          <p:cNvGraphicFramePr/>
          <p:nvPr/>
        </p:nvGraphicFramePr>
        <p:xfrm>
          <a:off x="952500" y="1809750"/>
          <a:ext cx="3000000" cy="3000000"/>
        </p:xfrm>
        <a:graphic>
          <a:graphicData uri="http://schemas.openxmlformats.org/drawingml/2006/table">
            <a:tbl>
              <a:tblPr>
                <a:noFill/>
                <a:tableStyleId>{83BBF809-0801-4DE5-A28C-3FECF567DF97}</a:tableStyleId>
              </a:tblPr>
              <a:tblGrid>
                <a:gridCol w="3619500"/>
                <a:gridCol w="3619500"/>
              </a:tblGrid>
              <a:tr h="381000">
                <a:tc>
                  <a:txBody>
                    <a:bodyPr/>
                    <a:lstStyle/>
                    <a:p>
                      <a:pPr indent="0" lvl="0" marL="0" rtl="0" algn="l">
                        <a:spcBef>
                          <a:spcPts val="0"/>
                        </a:spcBef>
                        <a:spcAft>
                          <a:spcPts val="0"/>
                        </a:spcAft>
                        <a:buNone/>
                      </a:pPr>
                      <a:r>
                        <a:rPr b="1" lang="en" u="sng">
                          <a:solidFill>
                            <a:schemeClr val="dk1"/>
                          </a:solidFill>
                          <a:latin typeface="Helvetica Neue"/>
                          <a:ea typeface="Helvetica Neue"/>
                          <a:cs typeface="Helvetica Neue"/>
                          <a:sym typeface="Helvetica Neue"/>
                        </a:rPr>
                        <a:t>Group Member</a:t>
                      </a:r>
                      <a:endParaRPr b="1" u="sng">
                        <a:solidFill>
                          <a:schemeClr val="dk1"/>
                        </a:solidFill>
                        <a:latin typeface="Helvetica Neue"/>
                        <a:ea typeface="Helvetica Neue"/>
                        <a:cs typeface="Helvetica Neue"/>
                        <a:sym typeface="Helvetica Neue"/>
                      </a:endParaRPr>
                    </a:p>
                  </a:txBody>
                  <a:tcPr marT="91425" marB="91425" marR="91425" marL="91425"/>
                </a:tc>
                <a:tc>
                  <a:txBody>
                    <a:bodyPr/>
                    <a:lstStyle/>
                    <a:p>
                      <a:pPr indent="0" lvl="0" marL="0" rtl="0" algn="l">
                        <a:spcBef>
                          <a:spcPts val="0"/>
                        </a:spcBef>
                        <a:spcAft>
                          <a:spcPts val="0"/>
                        </a:spcAft>
                        <a:buNone/>
                      </a:pPr>
                      <a:r>
                        <a:rPr b="1" lang="en" u="sng">
                          <a:solidFill>
                            <a:schemeClr val="dk1"/>
                          </a:solidFill>
                          <a:latin typeface="Helvetica Neue"/>
                          <a:ea typeface="Helvetica Neue"/>
                          <a:cs typeface="Helvetica Neue"/>
                          <a:sym typeface="Helvetica Neue"/>
                        </a:rPr>
                        <a:t>Roll No</a:t>
                      </a:r>
                      <a:endParaRPr b="1" u="sng">
                        <a:solidFill>
                          <a:schemeClr val="dk1"/>
                        </a:solidFill>
                        <a:latin typeface="Helvetica Neue"/>
                        <a:ea typeface="Helvetica Neue"/>
                        <a:cs typeface="Helvetica Neue"/>
                        <a:sym typeface="Helvetica Neue"/>
                      </a:endParaRPr>
                    </a:p>
                  </a:txBody>
                  <a:tcPr marT="91425" marB="91425" marR="91425" marL="91425"/>
                </a:tc>
              </a:tr>
              <a:tr h="381000">
                <a:tc>
                  <a:txBody>
                    <a:bodyPr/>
                    <a:lstStyle/>
                    <a:p>
                      <a:pPr indent="0" lvl="0" marL="0" rtl="0" algn="l">
                        <a:spcBef>
                          <a:spcPts val="0"/>
                        </a:spcBef>
                        <a:spcAft>
                          <a:spcPts val="0"/>
                        </a:spcAft>
                        <a:buNone/>
                      </a:pPr>
                      <a:r>
                        <a:rPr b="1" lang="en">
                          <a:solidFill>
                            <a:schemeClr val="dk1"/>
                          </a:solidFill>
                          <a:latin typeface="Helvetica Neue"/>
                          <a:ea typeface="Helvetica Neue"/>
                          <a:cs typeface="Helvetica Neue"/>
                          <a:sym typeface="Helvetica Neue"/>
                        </a:rPr>
                        <a:t>Marasani Jayasurya</a:t>
                      </a:r>
                      <a:endParaRPr b="1">
                        <a:solidFill>
                          <a:schemeClr val="dk1"/>
                        </a:solidFill>
                        <a:latin typeface="Helvetica Neue"/>
                        <a:ea typeface="Helvetica Neue"/>
                        <a:cs typeface="Helvetica Neue"/>
                        <a:sym typeface="Helvetica Neue"/>
                      </a:endParaRPr>
                    </a:p>
                  </a:txBody>
                  <a:tcPr marT="91425" marB="91425" marR="91425" marL="91425"/>
                </a:tc>
                <a:tc>
                  <a:txBody>
                    <a:bodyPr/>
                    <a:lstStyle/>
                    <a:p>
                      <a:pPr indent="0" lvl="0" marL="0" rtl="0" algn="l">
                        <a:spcBef>
                          <a:spcPts val="0"/>
                        </a:spcBef>
                        <a:spcAft>
                          <a:spcPts val="0"/>
                        </a:spcAft>
                        <a:buNone/>
                      </a:pPr>
                      <a:r>
                        <a:rPr b="1" lang="en">
                          <a:solidFill>
                            <a:schemeClr val="dk1"/>
                          </a:solidFill>
                          <a:latin typeface="Helvetica Neue"/>
                          <a:ea typeface="Helvetica Neue"/>
                          <a:cs typeface="Helvetica Neue"/>
                          <a:sym typeface="Helvetica Neue"/>
                        </a:rPr>
                        <a:t>AM.EN.U4AIE20048</a:t>
                      </a:r>
                      <a:endParaRPr b="1">
                        <a:solidFill>
                          <a:schemeClr val="dk1"/>
                        </a:solidFill>
                        <a:latin typeface="Helvetica Neue"/>
                        <a:ea typeface="Helvetica Neue"/>
                        <a:cs typeface="Helvetica Neue"/>
                        <a:sym typeface="Helvetica Neue"/>
                      </a:endParaRPr>
                    </a:p>
                  </a:txBody>
                  <a:tcPr marT="91425" marB="91425" marR="91425" marL="91425"/>
                </a:tc>
              </a:tr>
              <a:tr h="381000">
                <a:tc>
                  <a:txBody>
                    <a:bodyPr/>
                    <a:lstStyle/>
                    <a:p>
                      <a:pPr indent="0" lvl="0" marL="0" rtl="0" algn="l">
                        <a:spcBef>
                          <a:spcPts val="0"/>
                        </a:spcBef>
                        <a:spcAft>
                          <a:spcPts val="0"/>
                        </a:spcAft>
                        <a:buNone/>
                      </a:pPr>
                      <a:r>
                        <a:rPr b="1" lang="en">
                          <a:solidFill>
                            <a:schemeClr val="dk1"/>
                          </a:solidFill>
                          <a:latin typeface="Helvetica Neue"/>
                          <a:ea typeface="Helvetica Neue"/>
                          <a:cs typeface="Helvetica Neue"/>
                          <a:sym typeface="Helvetica Neue"/>
                        </a:rPr>
                        <a:t>Samudrala Yashwanth</a:t>
                      </a:r>
                      <a:endParaRPr b="1">
                        <a:solidFill>
                          <a:schemeClr val="dk1"/>
                        </a:solidFill>
                        <a:latin typeface="Helvetica Neue"/>
                        <a:ea typeface="Helvetica Neue"/>
                        <a:cs typeface="Helvetica Neue"/>
                        <a:sym typeface="Helvetica Neue"/>
                      </a:endParaRPr>
                    </a:p>
                  </a:txBody>
                  <a:tcPr marT="91425" marB="91425" marR="91425" marL="91425"/>
                </a:tc>
                <a:tc>
                  <a:txBody>
                    <a:bodyPr/>
                    <a:lstStyle/>
                    <a:p>
                      <a:pPr indent="0" lvl="0" marL="0" rtl="0" algn="l">
                        <a:spcBef>
                          <a:spcPts val="0"/>
                        </a:spcBef>
                        <a:spcAft>
                          <a:spcPts val="0"/>
                        </a:spcAft>
                        <a:buNone/>
                      </a:pPr>
                      <a:r>
                        <a:rPr b="1" lang="en">
                          <a:solidFill>
                            <a:schemeClr val="dk1"/>
                          </a:solidFill>
                          <a:latin typeface="Helvetica Neue"/>
                          <a:ea typeface="Helvetica Neue"/>
                          <a:cs typeface="Helvetica Neue"/>
                          <a:sym typeface="Helvetica Neue"/>
                        </a:rPr>
                        <a:t>AM.EN.U4AIE20063</a:t>
                      </a:r>
                      <a:endParaRPr b="1">
                        <a:solidFill>
                          <a:schemeClr val="dk1"/>
                        </a:solidFill>
                        <a:latin typeface="Helvetica Neue"/>
                        <a:ea typeface="Helvetica Neue"/>
                        <a:cs typeface="Helvetica Neue"/>
                        <a:sym typeface="Helvetica Neue"/>
                      </a:endParaRPr>
                    </a:p>
                  </a:txBody>
                  <a:tcPr marT="91425" marB="91425" marR="91425" marL="91425"/>
                </a:tc>
              </a:tr>
              <a:tr h="381000">
                <a:tc>
                  <a:txBody>
                    <a:bodyPr/>
                    <a:lstStyle/>
                    <a:p>
                      <a:pPr indent="0" lvl="0" marL="0" rtl="0" algn="l">
                        <a:spcBef>
                          <a:spcPts val="0"/>
                        </a:spcBef>
                        <a:spcAft>
                          <a:spcPts val="0"/>
                        </a:spcAft>
                        <a:buNone/>
                      </a:pPr>
                      <a:r>
                        <a:rPr b="1" lang="en">
                          <a:solidFill>
                            <a:schemeClr val="dk1"/>
                          </a:solidFill>
                          <a:latin typeface="Helvetica Neue"/>
                          <a:ea typeface="Helvetica Neue"/>
                          <a:cs typeface="Helvetica Neue"/>
                          <a:sym typeface="Helvetica Neue"/>
                        </a:rPr>
                        <a:t>Yerramreddy Dhanvanth Reddy</a:t>
                      </a:r>
                      <a:endParaRPr b="1">
                        <a:solidFill>
                          <a:schemeClr val="dk1"/>
                        </a:solidFill>
                        <a:latin typeface="Helvetica Neue"/>
                        <a:ea typeface="Helvetica Neue"/>
                        <a:cs typeface="Helvetica Neue"/>
                        <a:sym typeface="Helvetica Neue"/>
                      </a:endParaRPr>
                    </a:p>
                  </a:txBody>
                  <a:tcPr marT="91425" marB="91425" marR="91425" marL="91425"/>
                </a:tc>
                <a:tc>
                  <a:txBody>
                    <a:bodyPr/>
                    <a:lstStyle/>
                    <a:p>
                      <a:pPr indent="0" lvl="0" marL="0" rtl="0" algn="l">
                        <a:spcBef>
                          <a:spcPts val="0"/>
                        </a:spcBef>
                        <a:spcAft>
                          <a:spcPts val="0"/>
                        </a:spcAft>
                        <a:buNone/>
                      </a:pPr>
                      <a:r>
                        <a:rPr b="1" lang="en">
                          <a:solidFill>
                            <a:schemeClr val="dk1"/>
                          </a:solidFill>
                          <a:latin typeface="Helvetica Neue"/>
                          <a:ea typeface="Helvetica Neue"/>
                          <a:cs typeface="Helvetica Neue"/>
                          <a:sym typeface="Helvetica Neue"/>
                        </a:rPr>
                        <a:t>AM.EN.U4AIE20077</a:t>
                      </a:r>
                      <a:endParaRPr b="1">
                        <a:solidFill>
                          <a:schemeClr val="dk1"/>
                        </a:solidFill>
                        <a:latin typeface="Helvetica Neue"/>
                        <a:ea typeface="Helvetica Neue"/>
                        <a:cs typeface="Helvetica Neue"/>
                        <a:sym typeface="Helvetica Neue"/>
                      </a:endParaRPr>
                    </a:p>
                  </a:txBody>
                  <a:tcPr marT="91425" marB="91425" marR="91425" marL="91425"/>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u="sng">
                <a:latin typeface="Helvetica Neue"/>
                <a:ea typeface="Helvetica Neue"/>
                <a:cs typeface="Helvetica Neue"/>
                <a:sym typeface="Helvetica Neue"/>
              </a:rPr>
              <a:t>Contents</a:t>
            </a:r>
            <a:endParaRPr b="1" u="sng">
              <a:latin typeface="Helvetica Neue"/>
              <a:ea typeface="Helvetica Neue"/>
              <a:cs typeface="Helvetica Neue"/>
              <a:sym typeface="Helvetica Neue"/>
            </a:endParaRPr>
          </a:p>
        </p:txBody>
      </p:sp>
      <p:sp>
        <p:nvSpPr>
          <p:cNvPr id="68" name="Google Shape;68;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Clr>
                <a:schemeClr val="dk1"/>
              </a:buClr>
              <a:buSzPts val="2000"/>
              <a:buFont typeface="Helvetica Neue"/>
              <a:buChar char="●"/>
            </a:pPr>
            <a:r>
              <a:rPr b="1" lang="en" sz="2000">
                <a:solidFill>
                  <a:schemeClr val="dk1"/>
                </a:solidFill>
                <a:latin typeface="Helvetica Neue"/>
                <a:ea typeface="Helvetica Neue"/>
                <a:cs typeface="Helvetica Neue"/>
                <a:sym typeface="Helvetica Neue"/>
              </a:rPr>
              <a:t>Introduction</a:t>
            </a:r>
            <a:endParaRPr b="1" sz="2000">
              <a:solidFill>
                <a:schemeClr val="dk1"/>
              </a:solidFill>
              <a:latin typeface="Helvetica Neue"/>
              <a:ea typeface="Helvetica Neue"/>
              <a:cs typeface="Helvetica Neue"/>
              <a:sym typeface="Helvetica Neue"/>
            </a:endParaRPr>
          </a:p>
          <a:p>
            <a:pPr indent="-355600" lvl="0" marL="457200" rtl="0" algn="l">
              <a:spcBef>
                <a:spcPts val="0"/>
              </a:spcBef>
              <a:spcAft>
                <a:spcPts val="0"/>
              </a:spcAft>
              <a:buClr>
                <a:schemeClr val="dk1"/>
              </a:buClr>
              <a:buSzPts val="2000"/>
              <a:buFont typeface="Helvetica Neue"/>
              <a:buChar char="●"/>
            </a:pPr>
            <a:r>
              <a:rPr b="1" lang="en" sz="2000">
                <a:solidFill>
                  <a:schemeClr val="dk1"/>
                </a:solidFill>
                <a:latin typeface="Helvetica Neue"/>
                <a:ea typeface="Helvetica Neue"/>
                <a:cs typeface="Helvetica Neue"/>
                <a:sym typeface="Helvetica Neue"/>
              </a:rPr>
              <a:t>Q-Learning Algorithm</a:t>
            </a:r>
            <a:endParaRPr b="1" sz="2000">
              <a:solidFill>
                <a:schemeClr val="dk1"/>
              </a:solidFill>
              <a:latin typeface="Helvetica Neue"/>
              <a:ea typeface="Helvetica Neue"/>
              <a:cs typeface="Helvetica Neue"/>
              <a:sym typeface="Helvetica Neue"/>
            </a:endParaRPr>
          </a:p>
          <a:p>
            <a:pPr indent="-355600" lvl="0" marL="457200" rtl="0" algn="l">
              <a:spcBef>
                <a:spcPts val="0"/>
              </a:spcBef>
              <a:spcAft>
                <a:spcPts val="0"/>
              </a:spcAft>
              <a:buClr>
                <a:schemeClr val="dk1"/>
              </a:buClr>
              <a:buSzPts val="2000"/>
              <a:buFont typeface="Helvetica Neue"/>
              <a:buChar char="●"/>
            </a:pPr>
            <a:r>
              <a:rPr b="1" lang="en" sz="2000">
                <a:solidFill>
                  <a:schemeClr val="dk1"/>
                </a:solidFill>
                <a:latin typeface="Helvetica Neue"/>
                <a:ea typeface="Helvetica Neue"/>
                <a:cs typeface="Helvetica Neue"/>
                <a:sym typeface="Helvetica Neue"/>
              </a:rPr>
              <a:t>Problem Statement</a:t>
            </a:r>
            <a:endParaRPr b="1" sz="2000">
              <a:solidFill>
                <a:schemeClr val="dk1"/>
              </a:solidFill>
              <a:latin typeface="Helvetica Neue"/>
              <a:ea typeface="Helvetica Neue"/>
              <a:cs typeface="Helvetica Neue"/>
              <a:sym typeface="Helvetica Neue"/>
            </a:endParaRPr>
          </a:p>
          <a:p>
            <a:pPr indent="-355600" lvl="0" marL="457200" rtl="0" algn="l">
              <a:spcBef>
                <a:spcPts val="0"/>
              </a:spcBef>
              <a:spcAft>
                <a:spcPts val="0"/>
              </a:spcAft>
              <a:buClr>
                <a:schemeClr val="dk1"/>
              </a:buClr>
              <a:buSzPts val="2000"/>
              <a:buFont typeface="Helvetica Neue"/>
              <a:buChar char="●"/>
            </a:pPr>
            <a:r>
              <a:rPr b="1" lang="en" sz="2000">
                <a:solidFill>
                  <a:schemeClr val="dk1"/>
                </a:solidFill>
                <a:latin typeface="Helvetica Neue"/>
                <a:ea typeface="Helvetica Neue"/>
                <a:cs typeface="Helvetica Neue"/>
                <a:sym typeface="Helvetica Neue"/>
              </a:rPr>
              <a:t>Implementation of Tic-Tac-Toe</a:t>
            </a:r>
            <a:endParaRPr b="1" sz="2000">
              <a:solidFill>
                <a:schemeClr val="dk1"/>
              </a:solidFill>
              <a:latin typeface="Helvetica Neue"/>
              <a:ea typeface="Helvetica Neue"/>
              <a:cs typeface="Helvetica Neue"/>
              <a:sym typeface="Helvetica Neue"/>
            </a:endParaRPr>
          </a:p>
          <a:p>
            <a:pPr indent="-355600" lvl="0" marL="457200" rtl="0" algn="l">
              <a:spcBef>
                <a:spcPts val="0"/>
              </a:spcBef>
              <a:spcAft>
                <a:spcPts val="0"/>
              </a:spcAft>
              <a:buClr>
                <a:schemeClr val="dk1"/>
              </a:buClr>
              <a:buSzPts val="2000"/>
              <a:buFont typeface="Helvetica Neue"/>
              <a:buChar char="●"/>
            </a:pPr>
            <a:r>
              <a:rPr b="1" lang="en" sz="2000">
                <a:solidFill>
                  <a:schemeClr val="dk1"/>
                </a:solidFill>
                <a:latin typeface="Helvetica Neue"/>
                <a:ea typeface="Helvetica Neue"/>
                <a:cs typeface="Helvetica Neue"/>
                <a:sym typeface="Helvetica Neue"/>
              </a:rPr>
              <a:t>Results and Analysis</a:t>
            </a:r>
            <a:endParaRPr b="1" sz="2000">
              <a:solidFill>
                <a:schemeClr val="dk1"/>
              </a:solidFill>
              <a:latin typeface="Helvetica Neue"/>
              <a:ea typeface="Helvetica Neue"/>
              <a:cs typeface="Helvetica Neue"/>
              <a:sym typeface="Helvetica Neue"/>
            </a:endParaRPr>
          </a:p>
          <a:p>
            <a:pPr indent="-355600" lvl="0" marL="457200" rtl="0" algn="l">
              <a:spcBef>
                <a:spcPts val="0"/>
              </a:spcBef>
              <a:spcAft>
                <a:spcPts val="0"/>
              </a:spcAft>
              <a:buClr>
                <a:schemeClr val="dk1"/>
              </a:buClr>
              <a:buSzPts val="2000"/>
              <a:buFont typeface="Helvetica Neue"/>
              <a:buChar char="●"/>
            </a:pPr>
            <a:r>
              <a:rPr b="1" lang="en" sz="2000">
                <a:solidFill>
                  <a:schemeClr val="dk1"/>
                </a:solidFill>
                <a:latin typeface="Helvetica Neue"/>
                <a:ea typeface="Helvetica Neue"/>
                <a:cs typeface="Helvetica Neue"/>
                <a:sym typeface="Helvetica Neue"/>
              </a:rPr>
              <a:t>Advantages and Disadvantages</a:t>
            </a:r>
            <a:endParaRPr b="1" sz="2000">
              <a:solidFill>
                <a:schemeClr val="dk1"/>
              </a:solidFill>
              <a:latin typeface="Helvetica Neue"/>
              <a:ea typeface="Helvetica Neue"/>
              <a:cs typeface="Helvetica Neue"/>
              <a:sym typeface="Helvetica Neue"/>
            </a:endParaRPr>
          </a:p>
          <a:p>
            <a:pPr indent="-355600" lvl="0" marL="457200" rtl="0" algn="l">
              <a:spcBef>
                <a:spcPts val="0"/>
              </a:spcBef>
              <a:spcAft>
                <a:spcPts val="0"/>
              </a:spcAft>
              <a:buClr>
                <a:schemeClr val="dk1"/>
              </a:buClr>
              <a:buSzPts val="2000"/>
              <a:buFont typeface="Helvetica Neue"/>
              <a:buChar char="●"/>
            </a:pPr>
            <a:r>
              <a:rPr b="1" lang="en" sz="2000">
                <a:solidFill>
                  <a:schemeClr val="dk1"/>
                </a:solidFill>
                <a:latin typeface="Helvetica Neue"/>
                <a:ea typeface="Helvetica Neue"/>
                <a:cs typeface="Helvetica Neue"/>
                <a:sym typeface="Helvetica Neue"/>
              </a:rPr>
              <a:t>Challenges</a:t>
            </a:r>
            <a:endParaRPr b="1" sz="2000">
              <a:solidFill>
                <a:schemeClr val="dk1"/>
              </a:solidFill>
              <a:latin typeface="Helvetica Neue"/>
              <a:ea typeface="Helvetica Neue"/>
              <a:cs typeface="Helvetica Neue"/>
              <a:sym typeface="Helvetica Neue"/>
            </a:endParaRPr>
          </a:p>
          <a:p>
            <a:pPr indent="-355600" lvl="0" marL="457200" rtl="0" algn="l">
              <a:spcBef>
                <a:spcPts val="0"/>
              </a:spcBef>
              <a:spcAft>
                <a:spcPts val="0"/>
              </a:spcAft>
              <a:buClr>
                <a:schemeClr val="dk1"/>
              </a:buClr>
              <a:buSzPts val="2000"/>
              <a:buFont typeface="Helvetica Neue"/>
              <a:buChar char="●"/>
            </a:pPr>
            <a:r>
              <a:rPr b="1" lang="en" sz="2000">
                <a:solidFill>
                  <a:schemeClr val="dk1"/>
                </a:solidFill>
                <a:latin typeface="Helvetica Neue"/>
                <a:ea typeface="Helvetica Neue"/>
                <a:cs typeface="Helvetica Neue"/>
                <a:sym typeface="Helvetica Neue"/>
              </a:rPr>
              <a:t>Conclusion</a:t>
            </a:r>
            <a:endParaRPr b="1" sz="2000">
              <a:solidFill>
                <a:schemeClr val="dk1"/>
              </a:solidFill>
              <a:latin typeface="Helvetica Neue"/>
              <a:ea typeface="Helvetica Neue"/>
              <a:cs typeface="Helvetica Neue"/>
              <a:sym typeface="Helvetica Neue"/>
            </a:endParaRPr>
          </a:p>
          <a:p>
            <a:pPr indent="0" lvl="0" marL="457200" rtl="0" algn="l">
              <a:spcBef>
                <a:spcPts val="1200"/>
              </a:spcBef>
              <a:spcAft>
                <a:spcPts val="1200"/>
              </a:spcAft>
              <a:buNone/>
            </a:pPr>
            <a:r>
              <a:t/>
            </a:r>
            <a:endParaRPr b="1" sz="2000">
              <a:solidFill>
                <a:schemeClr val="dk1"/>
              </a:solidFill>
              <a:latin typeface="Helvetica Neue"/>
              <a:ea typeface="Helvetica Neue"/>
              <a:cs typeface="Helvetica Neue"/>
              <a:sym typeface="Helvetica Neue"/>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3069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u="sng">
                <a:latin typeface="Helvetica Neue"/>
                <a:ea typeface="Helvetica Neue"/>
                <a:cs typeface="Helvetica Neue"/>
                <a:sym typeface="Helvetica Neue"/>
              </a:rPr>
              <a:t>Introduction</a:t>
            </a:r>
            <a:endParaRPr b="1" u="sng">
              <a:latin typeface="Helvetica Neue"/>
              <a:ea typeface="Helvetica Neue"/>
              <a:cs typeface="Helvetica Neue"/>
              <a:sym typeface="Helvetica Neue"/>
            </a:endParaRPr>
          </a:p>
        </p:txBody>
      </p:sp>
      <p:sp>
        <p:nvSpPr>
          <p:cNvPr id="74" name="Google Shape;74;p16"/>
          <p:cNvSpPr txBox="1"/>
          <p:nvPr>
            <p:ph idx="1" type="body"/>
          </p:nvPr>
        </p:nvSpPr>
        <p:spPr>
          <a:xfrm>
            <a:off x="311700" y="956875"/>
            <a:ext cx="8520600" cy="3416400"/>
          </a:xfrm>
          <a:prstGeom prst="rect">
            <a:avLst/>
          </a:prstGeom>
        </p:spPr>
        <p:txBody>
          <a:bodyPr anchorCtr="0" anchor="t" bIns="91425" lIns="91425" spcFirstLastPara="1" rIns="91425" wrap="square" tIns="91425">
            <a:noAutofit/>
          </a:bodyPr>
          <a:lstStyle/>
          <a:p>
            <a:pPr indent="0" lvl="0" marL="0" rtl="0" algn="l">
              <a:spcBef>
                <a:spcPts val="1500"/>
              </a:spcBef>
              <a:spcAft>
                <a:spcPts val="0"/>
              </a:spcAft>
              <a:buNone/>
            </a:pPr>
            <a:r>
              <a:rPr lang="en" sz="1900">
                <a:solidFill>
                  <a:schemeClr val="dk1"/>
                </a:solidFill>
                <a:latin typeface="Helvetica Neue"/>
                <a:ea typeface="Helvetica Neue"/>
                <a:cs typeface="Helvetica Neue"/>
                <a:sym typeface="Helvetica Neue"/>
              </a:rPr>
              <a:t>Tic-Tac-Toe is a classic game played on a 3x3 grid, where players take turns marking X or O in an attempt to form a line of three symbols. In this project, we aim to implement an AI agent that can play Tic-Tac-Toe using the Q-learning algorithm.</a:t>
            </a:r>
            <a:endParaRPr sz="1900">
              <a:solidFill>
                <a:schemeClr val="dk1"/>
              </a:solidFill>
              <a:latin typeface="Helvetica Neue"/>
              <a:ea typeface="Helvetica Neue"/>
              <a:cs typeface="Helvetica Neue"/>
              <a:sym typeface="Helvetica Neue"/>
            </a:endParaRPr>
          </a:p>
          <a:p>
            <a:pPr indent="0" lvl="0" marL="0" rtl="0" algn="l">
              <a:spcBef>
                <a:spcPts val="1500"/>
              </a:spcBef>
              <a:spcAft>
                <a:spcPts val="0"/>
              </a:spcAft>
              <a:buNone/>
            </a:pPr>
            <a:r>
              <a:rPr lang="en" sz="1900">
                <a:solidFill>
                  <a:schemeClr val="dk1"/>
                </a:solidFill>
                <a:latin typeface="Helvetica Neue"/>
                <a:ea typeface="Helvetica Neue"/>
                <a:cs typeface="Helvetica Neue"/>
                <a:sym typeface="Helvetica Neue"/>
              </a:rPr>
              <a:t>By applying Q-learning, an algorithm from the field of reinforcement learning, the AI agent can learn to make intelligent decisions based on the current state of the game board. It learns through interactions with the game environment and updates its knowledge by assigning rewards and penalties based on the game outcomes.</a:t>
            </a:r>
            <a:endParaRPr sz="1900">
              <a:solidFill>
                <a:schemeClr val="dk1"/>
              </a:solidFill>
              <a:latin typeface="Helvetica Neue"/>
              <a:ea typeface="Helvetica Neue"/>
              <a:cs typeface="Helvetica Neue"/>
              <a:sym typeface="Helvetica Neue"/>
            </a:endParaRPr>
          </a:p>
          <a:p>
            <a:pPr indent="0" lvl="0" marL="0" rtl="0" algn="l">
              <a:spcBef>
                <a:spcPts val="1500"/>
              </a:spcBef>
              <a:spcAft>
                <a:spcPts val="1200"/>
              </a:spcAft>
              <a:buNone/>
            </a:pPr>
            <a:r>
              <a:t/>
            </a:r>
            <a:endParaRPr sz="1900">
              <a:solidFill>
                <a:schemeClr val="dk1"/>
              </a:solidFill>
              <a:latin typeface="Helvetica Neue"/>
              <a:ea typeface="Helvetica Neue"/>
              <a:cs typeface="Helvetica Neue"/>
              <a:sym typeface="Helvetica Neue"/>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u="sng">
                <a:latin typeface="Helvetica Neue"/>
                <a:ea typeface="Helvetica Neue"/>
                <a:cs typeface="Helvetica Neue"/>
                <a:sym typeface="Helvetica Neue"/>
              </a:rPr>
              <a:t>Introduction(contd.)</a:t>
            </a:r>
            <a:endParaRPr b="1" u="sng">
              <a:latin typeface="Helvetica Neue"/>
              <a:ea typeface="Helvetica Neue"/>
              <a:cs typeface="Helvetica Neue"/>
              <a:sym typeface="Helvetica Neue"/>
            </a:endParaRPr>
          </a:p>
        </p:txBody>
      </p:sp>
      <p:sp>
        <p:nvSpPr>
          <p:cNvPr id="80" name="Google Shape;80;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900">
                <a:solidFill>
                  <a:schemeClr val="dk1"/>
                </a:solidFill>
                <a:latin typeface="Helvetica Neue"/>
                <a:ea typeface="Helvetica Neue"/>
                <a:cs typeface="Helvetica Neue"/>
                <a:sym typeface="Helvetica Neue"/>
              </a:rPr>
              <a:t>The implementation involves representing the game board as a 3x3 grid and initializing a Q-table to store action-value estimates for each state-action pair. The agent balances exploration and exploitation, gradually favoring exploitation as it learns. </a:t>
            </a:r>
            <a:endParaRPr sz="1900">
              <a:solidFill>
                <a:schemeClr val="dk1"/>
              </a:solidFill>
              <a:latin typeface="Helvetica Neue"/>
              <a:ea typeface="Helvetica Neue"/>
              <a:cs typeface="Helvetica Neue"/>
              <a:sym typeface="Helvetica Neue"/>
            </a:endParaRPr>
          </a:p>
          <a:p>
            <a:pPr indent="0" lvl="0" marL="0" rtl="0" algn="l">
              <a:spcBef>
                <a:spcPts val="1200"/>
              </a:spcBef>
              <a:spcAft>
                <a:spcPts val="1200"/>
              </a:spcAft>
              <a:buNone/>
            </a:pPr>
            <a:r>
              <a:rPr lang="en" sz="1900">
                <a:solidFill>
                  <a:schemeClr val="dk1"/>
                </a:solidFill>
                <a:latin typeface="Helvetica Neue"/>
                <a:ea typeface="Helvetica Neue"/>
                <a:cs typeface="Helvetica Neue"/>
                <a:sym typeface="Helvetica Neue"/>
              </a:rPr>
              <a:t>Through training, the agent aims to converge to an optimal policy, enabling it to make strategic moves and play the game effectively.The outcome is an AI agent capable of playing Tic-Tac-Toe intelligently, providing an engaging and challenging experience for human players.</a:t>
            </a:r>
            <a:endParaRPr sz="1900">
              <a:solidFill>
                <a:schemeClr val="dk1"/>
              </a:solidFill>
              <a:latin typeface="Helvetica Neue"/>
              <a:ea typeface="Helvetica Neue"/>
              <a:cs typeface="Helvetica Neue"/>
              <a:sym typeface="Helvetica Neue"/>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u="sng">
                <a:latin typeface="Helvetica Neue"/>
                <a:ea typeface="Helvetica Neue"/>
                <a:cs typeface="Helvetica Neue"/>
                <a:sym typeface="Helvetica Neue"/>
              </a:rPr>
              <a:t>Q-learning algorithm</a:t>
            </a:r>
            <a:endParaRPr b="1" u="sng">
              <a:latin typeface="Helvetica Neue"/>
              <a:ea typeface="Helvetica Neue"/>
              <a:cs typeface="Helvetica Neue"/>
              <a:sym typeface="Helvetica Neue"/>
            </a:endParaRPr>
          </a:p>
        </p:txBody>
      </p:sp>
      <p:sp>
        <p:nvSpPr>
          <p:cNvPr id="86" name="Google Shape;86;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solidFill>
                  <a:schemeClr val="dk1"/>
                </a:solidFill>
                <a:latin typeface="Helvetica Neue"/>
                <a:ea typeface="Helvetica Neue"/>
                <a:cs typeface="Helvetica Neue"/>
                <a:sym typeface="Helvetica Neue"/>
              </a:rPr>
              <a:t>Q-learning is a reinforcement learning algorithm that is widely used for solving sequential decision-making problems. It is a model-free,off-policy algorithm that enables an agent to learn the optimal action-selection policy by interacting with the environment.</a:t>
            </a:r>
            <a:endParaRPr sz="2000">
              <a:solidFill>
                <a:schemeClr val="dk1"/>
              </a:solidFill>
              <a:latin typeface="Helvetica Neue"/>
              <a:ea typeface="Helvetica Neue"/>
              <a:cs typeface="Helvetica Neue"/>
              <a:sym typeface="Helvetica Neue"/>
            </a:endParaRPr>
          </a:p>
          <a:p>
            <a:pPr indent="0" lvl="0" marL="0" rtl="0" algn="l">
              <a:spcBef>
                <a:spcPts val="1200"/>
              </a:spcBef>
              <a:spcAft>
                <a:spcPts val="1200"/>
              </a:spcAft>
              <a:buNone/>
            </a:pPr>
            <a:r>
              <a:rPr lang="en" sz="2100">
                <a:solidFill>
                  <a:schemeClr val="dk1"/>
                </a:solidFill>
                <a:latin typeface="Helvetica Neue"/>
                <a:ea typeface="Helvetica Neue"/>
                <a:cs typeface="Helvetica Neue"/>
                <a:sym typeface="Helvetica Neue"/>
              </a:rPr>
              <a:t>           </a:t>
            </a:r>
            <a:r>
              <a:rPr b="1" lang="en" sz="2200">
                <a:solidFill>
                  <a:schemeClr val="dk1"/>
                </a:solidFill>
                <a:latin typeface="Helvetica Neue"/>
                <a:ea typeface="Helvetica Neue"/>
                <a:cs typeface="Helvetica Neue"/>
                <a:sym typeface="Helvetica Neue"/>
              </a:rPr>
              <a:t>Q(s, a) = (1 - α) * Q(s, a) + α * (r + γ * max(Q(s', a')))</a:t>
            </a:r>
            <a:endParaRPr b="1" sz="2200">
              <a:solidFill>
                <a:schemeClr val="dk1"/>
              </a:solidFill>
              <a:latin typeface="Helvetica Neue"/>
              <a:ea typeface="Helvetica Neue"/>
              <a:cs typeface="Helvetica Neue"/>
              <a:sym typeface="Helvetica Neue"/>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9"/>
          <p:cNvSpPr txBox="1"/>
          <p:nvPr>
            <p:ph type="title"/>
          </p:nvPr>
        </p:nvSpPr>
        <p:spPr>
          <a:xfrm>
            <a:off x="311700" y="252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u="sng">
                <a:latin typeface="Helvetica Neue"/>
                <a:ea typeface="Helvetica Neue"/>
                <a:cs typeface="Helvetica Neue"/>
                <a:sym typeface="Helvetica Neue"/>
              </a:rPr>
              <a:t>Q-learning algorithm</a:t>
            </a:r>
            <a:endParaRPr b="1" u="sng">
              <a:latin typeface="Helvetica Neue"/>
              <a:ea typeface="Helvetica Neue"/>
              <a:cs typeface="Helvetica Neue"/>
              <a:sym typeface="Helvetica Neue"/>
            </a:endParaRPr>
          </a:p>
        </p:txBody>
      </p:sp>
      <p:sp>
        <p:nvSpPr>
          <p:cNvPr id="92" name="Google Shape;92;p19"/>
          <p:cNvSpPr txBox="1"/>
          <p:nvPr>
            <p:ph idx="1" type="body"/>
          </p:nvPr>
        </p:nvSpPr>
        <p:spPr>
          <a:xfrm>
            <a:off x="311700" y="824725"/>
            <a:ext cx="8520600" cy="4047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solidFill>
                  <a:schemeClr val="dk1"/>
                </a:solidFill>
                <a:latin typeface="Helvetica Neue"/>
                <a:ea typeface="Helvetica Neue"/>
                <a:cs typeface="Helvetica Neue"/>
                <a:sym typeface="Helvetica Neue"/>
              </a:rPr>
              <a:t>The Q-learning algorithm follows an iterative process, where the agent takes actions in the environment, observes the rewards and next states, and updates the Q-values accordingly. This process continues until the agent converges to an optimal policy.</a:t>
            </a:r>
            <a:endParaRPr sz="1700">
              <a:solidFill>
                <a:schemeClr val="dk1"/>
              </a:solidFill>
              <a:latin typeface="Helvetica Neue"/>
              <a:ea typeface="Helvetica Neue"/>
              <a:cs typeface="Helvetica Neue"/>
              <a:sym typeface="Helvetica Neue"/>
            </a:endParaRPr>
          </a:p>
          <a:p>
            <a:pPr indent="0" lvl="0" marL="0" rtl="0" algn="l">
              <a:spcBef>
                <a:spcPts val="0"/>
              </a:spcBef>
              <a:spcAft>
                <a:spcPts val="0"/>
              </a:spcAft>
              <a:buNone/>
            </a:pPr>
            <a:r>
              <a:rPr b="1" lang="en" sz="1700" u="sng">
                <a:solidFill>
                  <a:schemeClr val="dk1"/>
                </a:solidFill>
                <a:latin typeface="Helvetica Neue"/>
                <a:ea typeface="Helvetica Neue"/>
                <a:cs typeface="Helvetica Neue"/>
                <a:sym typeface="Helvetica Neue"/>
              </a:rPr>
              <a:t>Steps:</a:t>
            </a:r>
            <a:endParaRPr b="1" sz="1700" u="sng">
              <a:solidFill>
                <a:schemeClr val="dk1"/>
              </a:solidFill>
              <a:latin typeface="Helvetica Neue"/>
              <a:ea typeface="Helvetica Neue"/>
              <a:cs typeface="Helvetica Neue"/>
              <a:sym typeface="Helvetica Neue"/>
            </a:endParaRPr>
          </a:p>
          <a:p>
            <a:pPr indent="0" lvl="0" marL="0" rtl="0" algn="l">
              <a:spcBef>
                <a:spcPts val="0"/>
              </a:spcBef>
              <a:spcAft>
                <a:spcPts val="0"/>
              </a:spcAft>
              <a:buNone/>
            </a:pPr>
            <a:r>
              <a:rPr lang="en" sz="1700">
                <a:solidFill>
                  <a:schemeClr val="dk1"/>
                </a:solidFill>
                <a:latin typeface="Helvetica Neue"/>
                <a:ea typeface="Helvetica Neue"/>
                <a:cs typeface="Helvetica Neue"/>
                <a:sym typeface="Helvetica Neue"/>
              </a:rPr>
              <a:t>Initialize Q-values for all state-action pairs arbitrarily or to some initial values.</a:t>
            </a:r>
            <a:endParaRPr sz="1700">
              <a:solidFill>
                <a:schemeClr val="dk1"/>
              </a:solidFill>
              <a:latin typeface="Helvetica Neue"/>
              <a:ea typeface="Helvetica Neue"/>
              <a:cs typeface="Helvetica Neue"/>
              <a:sym typeface="Helvetica Neue"/>
            </a:endParaRPr>
          </a:p>
          <a:p>
            <a:pPr indent="0" lvl="0" marL="0" rtl="0" algn="l">
              <a:spcBef>
                <a:spcPts val="0"/>
              </a:spcBef>
              <a:spcAft>
                <a:spcPts val="0"/>
              </a:spcAft>
              <a:buNone/>
            </a:pPr>
            <a:r>
              <a:rPr lang="en" sz="1700">
                <a:solidFill>
                  <a:schemeClr val="dk1"/>
                </a:solidFill>
                <a:latin typeface="Helvetica Neue"/>
                <a:ea typeface="Helvetica Neue"/>
                <a:cs typeface="Helvetica Neue"/>
                <a:sym typeface="Helvetica Neue"/>
              </a:rPr>
              <a:t>Repeat the following steps:</a:t>
            </a:r>
            <a:endParaRPr sz="1700">
              <a:solidFill>
                <a:schemeClr val="dk1"/>
              </a:solidFill>
              <a:latin typeface="Helvetica Neue"/>
              <a:ea typeface="Helvetica Neue"/>
              <a:cs typeface="Helvetica Neue"/>
              <a:sym typeface="Helvetica Neue"/>
            </a:endParaRPr>
          </a:p>
          <a:p>
            <a:pPr indent="0" lvl="0" marL="0" rtl="0" algn="l">
              <a:spcBef>
                <a:spcPts val="0"/>
              </a:spcBef>
              <a:spcAft>
                <a:spcPts val="0"/>
              </a:spcAft>
              <a:buNone/>
            </a:pPr>
            <a:r>
              <a:rPr lang="en" sz="1700">
                <a:solidFill>
                  <a:schemeClr val="dk1"/>
                </a:solidFill>
                <a:latin typeface="Helvetica Neue"/>
                <a:ea typeface="Helvetica Neue"/>
                <a:cs typeface="Helvetica Neue"/>
                <a:sym typeface="Helvetica Neue"/>
              </a:rPr>
              <a:t>a. Choose an action a based on the current state s using a policy (e.g., ε-greedy policy).</a:t>
            </a:r>
            <a:endParaRPr sz="1700">
              <a:solidFill>
                <a:schemeClr val="dk1"/>
              </a:solidFill>
              <a:latin typeface="Helvetica Neue"/>
              <a:ea typeface="Helvetica Neue"/>
              <a:cs typeface="Helvetica Neue"/>
              <a:sym typeface="Helvetica Neue"/>
            </a:endParaRPr>
          </a:p>
          <a:p>
            <a:pPr indent="0" lvl="0" marL="0" rtl="0" algn="l">
              <a:spcBef>
                <a:spcPts val="0"/>
              </a:spcBef>
              <a:spcAft>
                <a:spcPts val="0"/>
              </a:spcAft>
              <a:buNone/>
            </a:pPr>
            <a:r>
              <a:rPr lang="en" sz="1700">
                <a:solidFill>
                  <a:schemeClr val="dk1"/>
                </a:solidFill>
                <a:latin typeface="Helvetica Neue"/>
                <a:ea typeface="Helvetica Neue"/>
                <a:cs typeface="Helvetica Neue"/>
                <a:sym typeface="Helvetica Neue"/>
              </a:rPr>
              <a:t>b. Take action a, observe the immediate reward r, and the next state s'.</a:t>
            </a:r>
            <a:endParaRPr sz="1700">
              <a:solidFill>
                <a:schemeClr val="dk1"/>
              </a:solidFill>
              <a:latin typeface="Helvetica Neue"/>
              <a:ea typeface="Helvetica Neue"/>
              <a:cs typeface="Helvetica Neue"/>
              <a:sym typeface="Helvetica Neue"/>
            </a:endParaRPr>
          </a:p>
          <a:p>
            <a:pPr indent="0" lvl="0" marL="0" rtl="0" algn="l">
              <a:spcBef>
                <a:spcPts val="0"/>
              </a:spcBef>
              <a:spcAft>
                <a:spcPts val="0"/>
              </a:spcAft>
              <a:buNone/>
            </a:pPr>
            <a:r>
              <a:rPr lang="en" sz="1700">
                <a:solidFill>
                  <a:schemeClr val="dk1"/>
                </a:solidFill>
                <a:latin typeface="Helvetica Neue"/>
                <a:ea typeface="Helvetica Neue"/>
                <a:cs typeface="Helvetica Neue"/>
                <a:sym typeface="Helvetica Neue"/>
              </a:rPr>
              <a:t>c. Update the Q-value using the Q-learning update formula.</a:t>
            </a:r>
            <a:endParaRPr sz="1700">
              <a:solidFill>
                <a:schemeClr val="dk1"/>
              </a:solidFill>
              <a:latin typeface="Helvetica Neue"/>
              <a:ea typeface="Helvetica Neue"/>
              <a:cs typeface="Helvetica Neue"/>
              <a:sym typeface="Helvetica Neue"/>
            </a:endParaRPr>
          </a:p>
          <a:p>
            <a:pPr indent="0" lvl="0" marL="0" rtl="0" algn="l">
              <a:spcBef>
                <a:spcPts val="0"/>
              </a:spcBef>
              <a:spcAft>
                <a:spcPts val="0"/>
              </a:spcAft>
              <a:buNone/>
            </a:pPr>
            <a:r>
              <a:rPr lang="en" sz="1700">
                <a:solidFill>
                  <a:schemeClr val="dk1"/>
                </a:solidFill>
                <a:latin typeface="Helvetica Neue"/>
                <a:ea typeface="Helvetica Neue"/>
                <a:cs typeface="Helvetica Neue"/>
                <a:sym typeface="Helvetica Neue"/>
              </a:rPr>
              <a:t>d. Set the current state s to the next state s'.</a:t>
            </a:r>
            <a:endParaRPr sz="1700">
              <a:solidFill>
                <a:schemeClr val="dk1"/>
              </a:solidFill>
              <a:latin typeface="Helvetica Neue"/>
              <a:ea typeface="Helvetica Neue"/>
              <a:cs typeface="Helvetica Neue"/>
              <a:sym typeface="Helvetica Neue"/>
            </a:endParaRPr>
          </a:p>
          <a:p>
            <a:pPr indent="0" lvl="0" marL="0" rtl="0" algn="l">
              <a:spcBef>
                <a:spcPts val="0"/>
              </a:spcBef>
              <a:spcAft>
                <a:spcPts val="0"/>
              </a:spcAft>
              <a:buNone/>
            </a:pPr>
            <a:r>
              <a:rPr lang="en" sz="1700">
                <a:solidFill>
                  <a:schemeClr val="dk1"/>
                </a:solidFill>
                <a:latin typeface="Helvetica Neue"/>
                <a:ea typeface="Helvetica Neue"/>
                <a:cs typeface="Helvetica Neue"/>
                <a:sym typeface="Helvetica Neue"/>
              </a:rPr>
              <a:t>e. Repeat until the termination condition is met (e.g., a maximum number of iterations).</a:t>
            </a:r>
            <a:endParaRPr sz="1700">
              <a:solidFill>
                <a:schemeClr val="dk1"/>
              </a:solidFill>
              <a:latin typeface="Helvetica Neue"/>
              <a:ea typeface="Helvetica Neue"/>
              <a:cs typeface="Helvetica Neue"/>
              <a:sym typeface="Helvetica Neue"/>
            </a:endParaRPr>
          </a:p>
          <a:p>
            <a:pPr indent="0" lvl="0" marL="0" rtl="0" algn="l">
              <a:spcBef>
                <a:spcPts val="0"/>
              </a:spcBef>
              <a:spcAft>
                <a:spcPts val="1200"/>
              </a:spcAft>
              <a:buNone/>
            </a:pPr>
            <a:r>
              <a:t/>
            </a:r>
            <a:endParaRPr sz="1700">
              <a:solidFill>
                <a:schemeClr val="dk1"/>
              </a:solidFill>
              <a:latin typeface="Helvetica Neue"/>
              <a:ea typeface="Helvetica Neue"/>
              <a:cs typeface="Helvetica Neue"/>
              <a:sym typeface="Helvetica Neue"/>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u="sng">
                <a:latin typeface="Helvetica Neue"/>
                <a:ea typeface="Helvetica Neue"/>
                <a:cs typeface="Helvetica Neue"/>
                <a:sym typeface="Helvetica Neue"/>
              </a:rPr>
              <a:t>Problem Statement</a:t>
            </a:r>
            <a:endParaRPr b="1" u="sng">
              <a:latin typeface="Helvetica Neue"/>
              <a:ea typeface="Helvetica Neue"/>
              <a:cs typeface="Helvetica Neue"/>
              <a:sym typeface="Helvetica Neue"/>
            </a:endParaRPr>
          </a:p>
        </p:txBody>
      </p:sp>
      <p:sp>
        <p:nvSpPr>
          <p:cNvPr id="98" name="Google Shape;98;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sz="2000">
                <a:solidFill>
                  <a:schemeClr val="dk1"/>
                </a:solidFill>
                <a:latin typeface="Helvetica Neue"/>
                <a:ea typeface="Helvetica Neue"/>
                <a:cs typeface="Helvetica Neue"/>
                <a:sym typeface="Helvetica Neue"/>
              </a:rPr>
              <a:t>The objective of this project is to develop an AI agent capable of playing the game of Tic-Tac-Toe using reinforcement learning (Q-learning). The agent should learn to make intelligent decisions in order to win or draw against human opponents.</a:t>
            </a:r>
            <a:endParaRPr b="1" sz="2000">
              <a:solidFill>
                <a:schemeClr val="dk1"/>
              </a:solidFill>
              <a:latin typeface="Helvetica Neue"/>
              <a:ea typeface="Helvetica Neue"/>
              <a:cs typeface="Helvetica Neue"/>
              <a:sym typeface="Helvetica Neue"/>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1"/>
          <p:cNvSpPr txBox="1"/>
          <p:nvPr>
            <p:ph type="title"/>
          </p:nvPr>
        </p:nvSpPr>
        <p:spPr>
          <a:xfrm>
            <a:off x="311700" y="272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u="sng">
                <a:latin typeface="Helvetica Neue"/>
                <a:ea typeface="Helvetica Neue"/>
                <a:cs typeface="Helvetica Neue"/>
                <a:sym typeface="Helvetica Neue"/>
              </a:rPr>
              <a:t>Implementation Of Tic-Tac-Toe</a:t>
            </a:r>
            <a:endParaRPr b="1" u="sng">
              <a:latin typeface="Helvetica Neue"/>
              <a:ea typeface="Helvetica Neue"/>
              <a:cs typeface="Helvetica Neue"/>
              <a:sym typeface="Helvetica Neue"/>
            </a:endParaRPr>
          </a:p>
        </p:txBody>
      </p:sp>
      <p:sp>
        <p:nvSpPr>
          <p:cNvPr id="104" name="Google Shape;104;p21"/>
          <p:cNvSpPr txBox="1"/>
          <p:nvPr>
            <p:ph idx="1" type="body"/>
          </p:nvPr>
        </p:nvSpPr>
        <p:spPr>
          <a:xfrm>
            <a:off x="311700" y="910850"/>
            <a:ext cx="8520600" cy="34164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None/>
            </a:pPr>
            <a:r>
              <a:rPr lang="en" sz="1900">
                <a:solidFill>
                  <a:schemeClr val="dk1"/>
                </a:solidFill>
                <a:latin typeface="Helvetica Neue"/>
                <a:ea typeface="Helvetica Neue"/>
                <a:cs typeface="Helvetica Neue"/>
                <a:sym typeface="Helvetica Neue"/>
              </a:rPr>
              <a:t>The steps involved in implementing a Tic-Tac-Toe game using Q-learning:</a:t>
            </a:r>
            <a:endParaRPr sz="1900">
              <a:solidFill>
                <a:schemeClr val="dk1"/>
              </a:solidFill>
              <a:latin typeface="Helvetica Neue"/>
              <a:ea typeface="Helvetica Neue"/>
              <a:cs typeface="Helvetica Neue"/>
              <a:sym typeface="Helvetica Neue"/>
            </a:endParaRPr>
          </a:p>
          <a:p>
            <a:pPr indent="-349250" lvl="0" marL="457200" rtl="0" algn="l">
              <a:lnSpc>
                <a:spcPct val="95000"/>
              </a:lnSpc>
              <a:spcBef>
                <a:spcPts val="1500"/>
              </a:spcBef>
              <a:spcAft>
                <a:spcPts val="0"/>
              </a:spcAft>
              <a:buClr>
                <a:schemeClr val="dk1"/>
              </a:buClr>
              <a:buSzPts val="1900"/>
              <a:buFont typeface="Helvetica Neue"/>
              <a:buChar char="●"/>
            </a:pPr>
            <a:r>
              <a:rPr b="1" lang="en" sz="1900">
                <a:solidFill>
                  <a:schemeClr val="dk1"/>
                </a:solidFill>
                <a:latin typeface="Helvetica Neue"/>
                <a:ea typeface="Helvetica Neue"/>
                <a:cs typeface="Helvetica Neue"/>
                <a:sym typeface="Helvetica Neue"/>
              </a:rPr>
              <a:t>State Representation:</a:t>
            </a:r>
            <a:r>
              <a:rPr lang="en" sz="1900">
                <a:solidFill>
                  <a:schemeClr val="dk1"/>
                </a:solidFill>
                <a:latin typeface="Helvetica Neue"/>
                <a:ea typeface="Helvetica Neue"/>
                <a:cs typeface="Helvetica Neue"/>
                <a:sym typeface="Helvetica Neue"/>
              </a:rPr>
              <a:t> Represent the game board as a 3x3 grid with empty, X, or O values.</a:t>
            </a:r>
            <a:endParaRPr sz="1900">
              <a:solidFill>
                <a:schemeClr val="dk1"/>
              </a:solidFill>
              <a:latin typeface="Helvetica Neue"/>
              <a:ea typeface="Helvetica Neue"/>
              <a:cs typeface="Helvetica Neue"/>
              <a:sym typeface="Helvetica Neue"/>
            </a:endParaRPr>
          </a:p>
          <a:p>
            <a:pPr indent="-349250" lvl="0" marL="457200" rtl="0" algn="l">
              <a:lnSpc>
                <a:spcPct val="95000"/>
              </a:lnSpc>
              <a:spcBef>
                <a:spcPts val="0"/>
              </a:spcBef>
              <a:spcAft>
                <a:spcPts val="0"/>
              </a:spcAft>
              <a:buClr>
                <a:schemeClr val="dk1"/>
              </a:buClr>
              <a:buSzPts val="1900"/>
              <a:buFont typeface="Helvetica Neue"/>
              <a:buChar char="●"/>
            </a:pPr>
            <a:r>
              <a:rPr b="1" lang="en" sz="1900">
                <a:solidFill>
                  <a:schemeClr val="dk1"/>
                </a:solidFill>
                <a:latin typeface="Helvetica Neue"/>
                <a:ea typeface="Helvetica Neue"/>
                <a:cs typeface="Helvetica Neue"/>
                <a:sym typeface="Helvetica Neue"/>
              </a:rPr>
              <a:t>Action Space:</a:t>
            </a:r>
            <a:r>
              <a:rPr lang="en" sz="1900">
                <a:solidFill>
                  <a:schemeClr val="dk1"/>
                </a:solidFill>
                <a:latin typeface="Helvetica Neue"/>
                <a:ea typeface="Helvetica Neue"/>
                <a:cs typeface="Helvetica Neue"/>
                <a:sym typeface="Helvetica Neue"/>
              </a:rPr>
              <a:t> Define the available actions for the agent, which are placing X or O in any empty cell.</a:t>
            </a:r>
            <a:endParaRPr sz="1900">
              <a:solidFill>
                <a:schemeClr val="dk1"/>
              </a:solidFill>
              <a:latin typeface="Helvetica Neue"/>
              <a:ea typeface="Helvetica Neue"/>
              <a:cs typeface="Helvetica Neue"/>
              <a:sym typeface="Helvetica Neue"/>
            </a:endParaRPr>
          </a:p>
          <a:p>
            <a:pPr indent="-349250" lvl="0" marL="457200" rtl="0" algn="l">
              <a:lnSpc>
                <a:spcPct val="95000"/>
              </a:lnSpc>
              <a:spcBef>
                <a:spcPts val="0"/>
              </a:spcBef>
              <a:spcAft>
                <a:spcPts val="0"/>
              </a:spcAft>
              <a:buClr>
                <a:schemeClr val="dk1"/>
              </a:buClr>
              <a:buSzPts val="1900"/>
              <a:buFont typeface="Helvetica Neue"/>
              <a:buChar char="●"/>
            </a:pPr>
            <a:r>
              <a:rPr b="1" lang="en" sz="1900">
                <a:solidFill>
                  <a:schemeClr val="dk1"/>
                </a:solidFill>
                <a:latin typeface="Helvetica Neue"/>
                <a:ea typeface="Helvetica Neue"/>
                <a:cs typeface="Helvetica Neue"/>
                <a:sym typeface="Helvetica Neue"/>
              </a:rPr>
              <a:t>Q-Table Initialization:</a:t>
            </a:r>
            <a:r>
              <a:rPr lang="en" sz="1900">
                <a:solidFill>
                  <a:schemeClr val="dk1"/>
                </a:solidFill>
                <a:latin typeface="Helvetica Neue"/>
                <a:ea typeface="Helvetica Neue"/>
                <a:cs typeface="Helvetica Neue"/>
                <a:sym typeface="Helvetica Neue"/>
              </a:rPr>
              <a:t> Create a Q-table to store the action-value estimates, initialized with zeros or random values.</a:t>
            </a:r>
            <a:endParaRPr sz="1900">
              <a:solidFill>
                <a:schemeClr val="dk1"/>
              </a:solidFill>
              <a:latin typeface="Helvetica Neue"/>
              <a:ea typeface="Helvetica Neue"/>
              <a:cs typeface="Helvetica Neue"/>
              <a:sym typeface="Helvetica Neue"/>
            </a:endParaRPr>
          </a:p>
          <a:p>
            <a:pPr indent="-349250" lvl="0" marL="457200" rtl="0" algn="l">
              <a:lnSpc>
                <a:spcPct val="95000"/>
              </a:lnSpc>
              <a:spcBef>
                <a:spcPts val="0"/>
              </a:spcBef>
              <a:spcAft>
                <a:spcPts val="0"/>
              </a:spcAft>
              <a:buClr>
                <a:schemeClr val="dk1"/>
              </a:buClr>
              <a:buSzPts val="1900"/>
              <a:buFont typeface="Helvetica Neue"/>
              <a:buChar char="●"/>
            </a:pPr>
            <a:r>
              <a:rPr b="1" lang="en" sz="1900">
                <a:solidFill>
                  <a:schemeClr val="dk1"/>
                </a:solidFill>
                <a:latin typeface="Helvetica Neue"/>
                <a:ea typeface="Helvetica Neue"/>
                <a:cs typeface="Helvetica Neue"/>
                <a:sym typeface="Helvetica Neue"/>
              </a:rPr>
              <a:t>Exploration-Exploitation Tradeoff:</a:t>
            </a:r>
            <a:r>
              <a:rPr lang="en" sz="1900">
                <a:solidFill>
                  <a:schemeClr val="dk1"/>
                </a:solidFill>
                <a:latin typeface="Helvetica Neue"/>
                <a:ea typeface="Helvetica Neue"/>
                <a:cs typeface="Helvetica Neue"/>
                <a:sym typeface="Helvetica Neue"/>
              </a:rPr>
              <a:t> Balance exploration (trying new actions) and exploitation (choosing actions based on learned knowledge) using strategies like epsilon-greedy.</a:t>
            </a:r>
            <a:endParaRPr sz="1900">
              <a:solidFill>
                <a:schemeClr val="dk1"/>
              </a:solidFill>
              <a:latin typeface="Helvetica Neue"/>
              <a:ea typeface="Helvetica Neue"/>
              <a:cs typeface="Helvetica Neue"/>
              <a:sym typeface="Helvetica Neue"/>
            </a:endParaRPr>
          </a:p>
          <a:p>
            <a:pPr indent="0" lvl="0" marL="457200" rtl="0" algn="l">
              <a:lnSpc>
                <a:spcPct val="95000"/>
              </a:lnSpc>
              <a:spcBef>
                <a:spcPts val="1500"/>
              </a:spcBef>
              <a:spcAft>
                <a:spcPts val="1500"/>
              </a:spcAft>
              <a:buNone/>
            </a:pPr>
            <a:r>
              <a:t/>
            </a:r>
            <a:endParaRPr sz="1900">
              <a:solidFill>
                <a:schemeClr val="dk1"/>
              </a:solidFill>
              <a:latin typeface="Helvetica Neue"/>
              <a:ea typeface="Helvetica Neue"/>
              <a:cs typeface="Helvetica Neue"/>
              <a:sym typeface="Helvetica Neue"/>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