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3" r:id="rId1"/>
  </p:sldMasterIdLst>
  <p:notesMasterIdLst>
    <p:notesMasterId r:id="rId21"/>
  </p:notesMasterIdLst>
  <p:sldIdLst>
    <p:sldId id="256" r:id="rId2"/>
    <p:sldId id="257" r:id="rId3"/>
    <p:sldId id="263" r:id="rId4"/>
    <p:sldId id="271" r:id="rId5"/>
    <p:sldId id="258" r:id="rId6"/>
    <p:sldId id="264" r:id="rId7"/>
    <p:sldId id="265" r:id="rId8"/>
    <p:sldId id="261" r:id="rId9"/>
    <p:sldId id="259" r:id="rId10"/>
    <p:sldId id="274" r:id="rId11"/>
    <p:sldId id="266" r:id="rId12"/>
    <p:sldId id="267" r:id="rId13"/>
    <p:sldId id="273" r:id="rId14"/>
    <p:sldId id="268" r:id="rId15"/>
    <p:sldId id="275" r:id="rId16"/>
    <p:sldId id="276" r:id="rId17"/>
    <p:sldId id="277" r:id="rId18"/>
    <p:sldId id="269" r:id="rId19"/>
    <p:sldId id="27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A1A92-AED2-4D71-9EA7-3713FAE22FC4}" type="datetimeFigureOut">
              <a:rPr lang="en-IN" smtClean="0"/>
              <a:t>31-05-2022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14917-399A-4300-AD5F-C99CC43E7C49}" type="slidenum">
              <a:rPr lang="en-IN" smtClean="0"/>
              <a:t>‹#›</a:t>
            </a:fld>
            <a:endParaRPr lang="en-IN"/>
          </a:p>
        </p:txBody>
      </p:sp>
    </p:spTree>
    <p:extLst>
      <p:ext uri="{BB962C8B-B14F-4D97-AF65-F5344CB8AC3E}">
        <p14:creationId xmlns:p14="http://schemas.microsoft.com/office/powerpoint/2010/main" val="1949969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F614917-399A-4300-AD5F-C99CC43E7C49}" type="slidenum">
              <a:rPr lang="en-IN" smtClean="0"/>
              <a:t>6</a:t>
            </a:fld>
            <a:endParaRPr lang="en-IN"/>
          </a:p>
        </p:txBody>
      </p:sp>
    </p:spTree>
    <p:extLst>
      <p:ext uri="{BB962C8B-B14F-4D97-AF65-F5344CB8AC3E}">
        <p14:creationId xmlns:p14="http://schemas.microsoft.com/office/powerpoint/2010/main" val="2988638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806996-EB29-4520-91AC-308FBCEEA739}"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78CD82-2E8F-409A-9204-CACCDD3AB4CF}" type="slidenum">
              <a:rPr lang="en-IN" smtClean="0"/>
              <a:t>‹#›</a:t>
            </a:fld>
            <a:endParaRPr lang="en-IN"/>
          </a:p>
        </p:txBody>
      </p:sp>
    </p:spTree>
    <p:extLst>
      <p:ext uri="{BB962C8B-B14F-4D97-AF65-F5344CB8AC3E}">
        <p14:creationId xmlns:p14="http://schemas.microsoft.com/office/powerpoint/2010/main" val="536915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806996-EB29-4520-91AC-308FBCEEA739}"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78CD82-2E8F-409A-9204-CACCDD3AB4CF}" type="slidenum">
              <a:rPr lang="en-IN" smtClean="0"/>
              <a:t>‹#›</a:t>
            </a:fld>
            <a:endParaRPr lang="en-IN"/>
          </a:p>
        </p:txBody>
      </p:sp>
    </p:spTree>
    <p:extLst>
      <p:ext uri="{BB962C8B-B14F-4D97-AF65-F5344CB8AC3E}">
        <p14:creationId xmlns:p14="http://schemas.microsoft.com/office/powerpoint/2010/main" val="2711243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806996-EB29-4520-91AC-308FBCEEA739}"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78CD82-2E8F-409A-9204-CACCDD3AB4CF}"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9569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806996-EB29-4520-91AC-308FBCEEA739}"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78CD82-2E8F-409A-9204-CACCDD3AB4CF}" type="slidenum">
              <a:rPr lang="en-IN" smtClean="0"/>
              <a:t>‹#›</a:t>
            </a:fld>
            <a:endParaRPr lang="en-IN"/>
          </a:p>
        </p:txBody>
      </p:sp>
    </p:spTree>
    <p:extLst>
      <p:ext uri="{BB962C8B-B14F-4D97-AF65-F5344CB8AC3E}">
        <p14:creationId xmlns:p14="http://schemas.microsoft.com/office/powerpoint/2010/main" val="3355748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806996-EB29-4520-91AC-308FBCEEA739}"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78CD82-2E8F-409A-9204-CACCDD3AB4CF}"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7964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806996-EB29-4520-91AC-308FBCEEA739}"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78CD82-2E8F-409A-9204-CACCDD3AB4CF}" type="slidenum">
              <a:rPr lang="en-IN" smtClean="0"/>
              <a:t>‹#›</a:t>
            </a:fld>
            <a:endParaRPr lang="en-IN"/>
          </a:p>
        </p:txBody>
      </p:sp>
    </p:spTree>
    <p:extLst>
      <p:ext uri="{BB962C8B-B14F-4D97-AF65-F5344CB8AC3E}">
        <p14:creationId xmlns:p14="http://schemas.microsoft.com/office/powerpoint/2010/main" val="281982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806996-EB29-4520-91AC-308FBCEEA739}"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78CD82-2E8F-409A-9204-CACCDD3AB4CF}" type="slidenum">
              <a:rPr lang="en-IN" smtClean="0"/>
              <a:t>‹#›</a:t>
            </a:fld>
            <a:endParaRPr lang="en-IN"/>
          </a:p>
        </p:txBody>
      </p:sp>
    </p:spTree>
    <p:extLst>
      <p:ext uri="{BB962C8B-B14F-4D97-AF65-F5344CB8AC3E}">
        <p14:creationId xmlns:p14="http://schemas.microsoft.com/office/powerpoint/2010/main" val="3665089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806996-EB29-4520-91AC-308FBCEEA739}"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78CD82-2E8F-409A-9204-CACCDD3AB4CF}" type="slidenum">
              <a:rPr lang="en-IN" smtClean="0"/>
              <a:t>‹#›</a:t>
            </a:fld>
            <a:endParaRPr lang="en-IN"/>
          </a:p>
        </p:txBody>
      </p:sp>
    </p:spTree>
    <p:extLst>
      <p:ext uri="{BB962C8B-B14F-4D97-AF65-F5344CB8AC3E}">
        <p14:creationId xmlns:p14="http://schemas.microsoft.com/office/powerpoint/2010/main" val="126587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806996-EB29-4520-91AC-308FBCEEA739}"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78CD82-2E8F-409A-9204-CACCDD3AB4CF}" type="slidenum">
              <a:rPr lang="en-IN" smtClean="0"/>
              <a:t>‹#›</a:t>
            </a:fld>
            <a:endParaRPr lang="en-IN"/>
          </a:p>
        </p:txBody>
      </p:sp>
    </p:spTree>
    <p:extLst>
      <p:ext uri="{BB962C8B-B14F-4D97-AF65-F5344CB8AC3E}">
        <p14:creationId xmlns:p14="http://schemas.microsoft.com/office/powerpoint/2010/main" val="226535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806996-EB29-4520-91AC-308FBCEEA739}"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78CD82-2E8F-409A-9204-CACCDD3AB4CF}" type="slidenum">
              <a:rPr lang="en-IN" smtClean="0"/>
              <a:t>‹#›</a:t>
            </a:fld>
            <a:endParaRPr lang="en-IN"/>
          </a:p>
        </p:txBody>
      </p:sp>
    </p:spTree>
    <p:extLst>
      <p:ext uri="{BB962C8B-B14F-4D97-AF65-F5344CB8AC3E}">
        <p14:creationId xmlns:p14="http://schemas.microsoft.com/office/powerpoint/2010/main" val="218329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806996-EB29-4520-91AC-308FBCEEA739}"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78CD82-2E8F-409A-9204-CACCDD3AB4CF}" type="slidenum">
              <a:rPr lang="en-IN" smtClean="0"/>
              <a:t>‹#›</a:t>
            </a:fld>
            <a:endParaRPr lang="en-IN"/>
          </a:p>
        </p:txBody>
      </p:sp>
    </p:spTree>
    <p:extLst>
      <p:ext uri="{BB962C8B-B14F-4D97-AF65-F5344CB8AC3E}">
        <p14:creationId xmlns:p14="http://schemas.microsoft.com/office/powerpoint/2010/main" val="305798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806996-EB29-4520-91AC-308FBCEEA739}" type="datetimeFigureOut">
              <a:rPr lang="en-IN" smtClean="0"/>
              <a:t>31-05-2022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78CD82-2E8F-409A-9204-CACCDD3AB4CF}" type="slidenum">
              <a:rPr lang="en-IN" smtClean="0"/>
              <a:t>‹#›</a:t>
            </a:fld>
            <a:endParaRPr lang="en-IN"/>
          </a:p>
        </p:txBody>
      </p:sp>
    </p:spTree>
    <p:extLst>
      <p:ext uri="{BB962C8B-B14F-4D97-AF65-F5344CB8AC3E}">
        <p14:creationId xmlns:p14="http://schemas.microsoft.com/office/powerpoint/2010/main" val="1218239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806996-EB29-4520-91AC-308FBCEEA739}" type="datetimeFigureOut">
              <a:rPr lang="en-IN" smtClean="0"/>
              <a:t>31-05-2022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78CD82-2E8F-409A-9204-CACCDD3AB4CF}" type="slidenum">
              <a:rPr lang="en-IN" smtClean="0"/>
              <a:t>‹#›</a:t>
            </a:fld>
            <a:endParaRPr lang="en-IN"/>
          </a:p>
        </p:txBody>
      </p:sp>
    </p:spTree>
    <p:extLst>
      <p:ext uri="{BB962C8B-B14F-4D97-AF65-F5344CB8AC3E}">
        <p14:creationId xmlns:p14="http://schemas.microsoft.com/office/powerpoint/2010/main" val="2656352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806996-EB29-4520-91AC-308FBCEEA739}" type="datetimeFigureOut">
              <a:rPr lang="en-IN" smtClean="0"/>
              <a:t>31-05-2022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78CD82-2E8F-409A-9204-CACCDD3AB4CF}" type="slidenum">
              <a:rPr lang="en-IN" smtClean="0"/>
              <a:t>‹#›</a:t>
            </a:fld>
            <a:endParaRPr lang="en-IN"/>
          </a:p>
        </p:txBody>
      </p:sp>
    </p:spTree>
    <p:extLst>
      <p:ext uri="{BB962C8B-B14F-4D97-AF65-F5344CB8AC3E}">
        <p14:creationId xmlns:p14="http://schemas.microsoft.com/office/powerpoint/2010/main" val="2787088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E806996-EB29-4520-91AC-308FBCEEA739}"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78CD82-2E8F-409A-9204-CACCDD3AB4CF}" type="slidenum">
              <a:rPr lang="en-IN" smtClean="0"/>
              <a:t>‹#›</a:t>
            </a:fld>
            <a:endParaRPr lang="en-IN"/>
          </a:p>
        </p:txBody>
      </p:sp>
    </p:spTree>
    <p:extLst>
      <p:ext uri="{BB962C8B-B14F-4D97-AF65-F5344CB8AC3E}">
        <p14:creationId xmlns:p14="http://schemas.microsoft.com/office/powerpoint/2010/main" val="2202120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806996-EB29-4520-91AC-308FBCEEA739}"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78CD82-2E8F-409A-9204-CACCDD3AB4CF}" type="slidenum">
              <a:rPr lang="en-IN" smtClean="0"/>
              <a:t>‹#›</a:t>
            </a:fld>
            <a:endParaRPr lang="en-IN"/>
          </a:p>
        </p:txBody>
      </p:sp>
    </p:spTree>
    <p:extLst>
      <p:ext uri="{BB962C8B-B14F-4D97-AF65-F5344CB8AC3E}">
        <p14:creationId xmlns:p14="http://schemas.microsoft.com/office/powerpoint/2010/main" val="4600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806996-EB29-4520-91AC-308FBCEEA739}" type="datetimeFigureOut">
              <a:rPr lang="en-IN" smtClean="0"/>
              <a:t>31-05-2022</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178CD82-2E8F-409A-9204-CACCDD3AB4CF}" type="slidenum">
              <a:rPr lang="en-IN" smtClean="0"/>
              <a:t>‹#›</a:t>
            </a:fld>
            <a:endParaRPr lang="en-IN"/>
          </a:p>
        </p:txBody>
      </p:sp>
    </p:spTree>
    <p:extLst>
      <p:ext uri="{BB962C8B-B14F-4D97-AF65-F5344CB8AC3E}">
        <p14:creationId xmlns:p14="http://schemas.microsoft.com/office/powerpoint/2010/main" val="3366715373"/>
      </p:ext>
    </p:extLst>
  </p:cSld>
  <p:clrMap bg1="lt1" tx1="dk1" bg2="lt2" tx2="dk2" accent1="accent1" accent2="accent2" accent3="accent3" accent4="accent4" accent5="accent5" accent6="accent6" hlink="hlink" folHlink="folHlink"/>
  <p:sldLayoutIdLst>
    <p:sldLayoutId id="2147484434" r:id="rId1"/>
    <p:sldLayoutId id="2147484435" r:id="rId2"/>
    <p:sldLayoutId id="2147484436" r:id="rId3"/>
    <p:sldLayoutId id="2147484437" r:id="rId4"/>
    <p:sldLayoutId id="2147484438" r:id="rId5"/>
    <p:sldLayoutId id="2147484439" r:id="rId6"/>
    <p:sldLayoutId id="2147484440" r:id="rId7"/>
    <p:sldLayoutId id="2147484441" r:id="rId8"/>
    <p:sldLayoutId id="2147484442" r:id="rId9"/>
    <p:sldLayoutId id="2147484443" r:id="rId10"/>
    <p:sldLayoutId id="2147484444" r:id="rId11"/>
    <p:sldLayoutId id="2147484445" r:id="rId12"/>
    <p:sldLayoutId id="2147484446" r:id="rId13"/>
    <p:sldLayoutId id="2147484447" r:id="rId14"/>
    <p:sldLayoutId id="2147484448" r:id="rId15"/>
    <p:sldLayoutId id="214748444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xpl/conhome/8656627/proceed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ensorflow/model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1412776"/>
            <a:ext cx="6408712" cy="1872208"/>
          </a:xfrm>
        </p:spPr>
        <p:txBody>
          <a:bodyPr>
            <a:normAutofit/>
          </a:bodyPr>
          <a:lstStyle/>
          <a:p>
            <a:pPr algn="ctr"/>
            <a:r>
              <a:rPr lang="en-US" sz="5400" dirty="0">
                <a:ln w="0"/>
                <a:solidFill>
                  <a:schemeClr val="tx2">
                    <a:lumMod val="75000"/>
                  </a:schemeClr>
                </a:solidFill>
                <a:effectLst>
                  <a:outerShdw blurRad="38100" dist="19050" dir="2700000" algn="tl" rotWithShape="0">
                    <a:schemeClr val="dk1">
                      <a:alpha val="40000"/>
                    </a:schemeClr>
                  </a:outerShdw>
                </a:effectLst>
              </a:rPr>
              <a:t>Assistance for Impaired People</a:t>
            </a:r>
            <a:endParaRPr lang="en-IN" sz="5400" dirty="0">
              <a:ln w="0"/>
              <a:solidFill>
                <a:schemeClr val="tx2">
                  <a:lumMod val="75000"/>
                </a:schemeClr>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 xmlns:a16="http://schemas.microsoft.com/office/drawing/2014/main" id="{D9EDAC6A-F511-B84E-5801-E118B2B4D893}"/>
              </a:ext>
            </a:extLst>
          </p:cNvPr>
          <p:cNvSpPr txBox="1"/>
          <p:nvPr/>
        </p:nvSpPr>
        <p:spPr>
          <a:xfrm>
            <a:off x="683568" y="5373216"/>
            <a:ext cx="2376264" cy="707886"/>
          </a:xfrm>
          <a:prstGeom prst="rect">
            <a:avLst/>
          </a:prstGeom>
          <a:noFill/>
        </p:spPr>
        <p:txBody>
          <a:bodyPr wrap="square" rtlCol="0">
            <a:spAutoFit/>
          </a:bodyPr>
          <a:lstStyle/>
          <a:p>
            <a:r>
              <a:rPr lang="en-US" sz="2000" kern="1200" dirty="0">
                <a:solidFill>
                  <a:schemeClr val="tx1"/>
                </a:solidFill>
                <a:effectLst>
                  <a:outerShdw blurRad="38100" dist="38100" dir="2700000" algn="tl">
                    <a:srgbClr val="000000">
                      <a:alpha val="43137"/>
                    </a:srgbClr>
                  </a:outerShdw>
                </a:effectLst>
                <a:latin typeface="+mn-lt"/>
                <a:ea typeface="+mn-ea"/>
                <a:cs typeface="+mn-cs"/>
              </a:rPr>
              <a:t>Guide:</a:t>
            </a:r>
          </a:p>
          <a:p>
            <a:r>
              <a:rPr lang="en-US" sz="2000" dirty="0" err="1">
                <a:effectLst>
                  <a:outerShdw blurRad="38100" dist="38100" dir="2700000" algn="tl">
                    <a:srgbClr val="000000">
                      <a:alpha val="43137"/>
                    </a:srgbClr>
                  </a:outerShdw>
                </a:effectLst>
              </a:rPr>
              <a:t>Mrs.Vijayalakshmi</a:t>
            </a:r>
            <a:endParaRPr lang="en-US" sz="2000" kern="1200" dirty="0">
              <a:solidFill>
                <a:schemeClr val="tx1"/>
              </a:solidFill>
              <a:effectLst>
                <a:outerShdw blurRad="38100" dist="38100" dir="2700000" algn="tl">
                  <a:srgbClr val="000000">
                    <a:alpha val="43137"/>
                  </a:srgbClr>
                </a:outerShdw>
              </a:effectLst>
            </a:endParaRPr>
          </a:p>
        </p:txBody>
      </p:sp>
      <p:sp>
        <p:nvSpPr>
          <p:cNvPr id="6" name="TextBox 5">
            <a:extLst>
              <a:ext uri="{FF2B5EF4-FFF2-40B4-BE49-F238E27FC236}">
                <a16:creationId xmlns="" xmlns:a16="http://schemas.microsoft.com/office/drawing/2014/main" id="{8F165756-9CBC-EFB6-8F5E-B2FF5A233A58}"/>
              </a:ext>
            </a:extLst>
          </p:cNvPr>
          <p:cNvSpPr txBox="1"/>
          <p:nvPr/>
        </p:nvSpPr>
        <p:spPr>
          <a:xfrm>
            <a:off x="4788024" y="5373216"/>
            <a:ext cx="3960440" cy="707886"/>
          </a:xfrm>
          <a:prstGeom prst="rect">
            <a:avLst/>
          </a:prstGeom>
          <a:noFill/>
        </p:spPr>
        <p:txBody>
          <a:bodyPr wrap="square">
            <a:spAutoFit/>
          </a:bodyPr>
          <a:lstStyle/>
          <a:p>
            <a:r>
              <a:rPr lang="en-US" sz="2000" dirty="0" err="1">
                <a:solidFill>
                  <a:schemeClr val="tx2">
                    <a:lumMod val="75000"/>
                  </a:schemeClr>
                </a:solidFill>
                <a:effectLst>
                  <a:outerShdw blurRad="38100" dist="38100" dir="2700000" algn="tl">
                    <a:srgbClr val="000000">
                      <a:alpha val="43137"/>
                    </a:srgbClr>
                  </a:outerShdw>
                </a:effectLst>
                <a:cs typeface="Arial" panose="020B0604020202020204" pitchFamily="34" charset="0"/>
              </a:rPr>
              <a:t>N.Divya</a:t>
            </a:r>
            <a:r>
              <a:rPr lang="en-US" sz="2000" dirty="0">
                <a:solidFill>
                  <a:schemeClr val="tx2">
                    <a:lumMod val="75000"/>
                  </a:schemeClr>
                </a:solidFill>
                <a:effectLst>
                  <a:outerShdw blurRad="38100" dist="38100" dir="2700000" algn="tl">
                    <a:srgbClr val="000000">
                      <a:alpha val="43137"/>
                    </a:srgbClr>
                  </a:outerShdw>
                </a:effectLst>
                <a:cs typeface="Arial" panose="020B0604020202020204" pitchFamily="34" charset="0"/>
              </a:rPr>
              <a:t>(211419104071)</a:t>
            </a:r>
          </a:p>
          <a:p>
            <a:r>
              <a:rPr lang="en-US" sz="2000" dirty="0" err="1">
                <a:solidFill>
                  <a:schemeClr val="tx2">
                    <a:lumMod val="75000"/>
                  </a:schemeClr>
                </a:solidFill>
                <a:effectLst>
                  <a:outerShdw blurRad="38100" dist="38100" dir="2700000" algn="tl">
                    <a:srgbClr val="000000">
                      <a:alpha val="43137"/>
                    </a:srgbClr>
                  </a:outerShdw>
                </a:effectLst>
                <a:cs typeface="Arial" panose="020B0604020202020204" pitchFamily="34" charset="0"/>
              </a:rPr>
              <a:t>R.Dhanvarshini</a:t>
            </a:r>
            <a:r>
              <a:rPr lang="en-US" sz="2000" dirty="0">
                <a:solidFill>
                  <a:schemeClr val="tx2">
                    <a:lumMod val="75000"/>
                  </a:schemeClr>
                </a:solidFill>
                <a:effectLst>
                  <a:outerShdw blurRad="38100" dist="38100" dir="2700000" algn="tl">
                    <a:srgbClr val="000000">
                      <a:alpha val="43137"/>
                    </a:srgbClr>
                  </a:outerShdw>
                </a:effectLst>
                <a:cs typeface="Arial" panose="020B0604020202020204" pitchFamily="34" charset="0"/>
              </a:rPr>
              <a:t>(211419104060)</a:t>
            </a:r>
            <a:endParaRPr lang="en-IN" sz="2000" dirty="0">
              <a:solidFill>
                <a:schemeClr val="tx2">
                  <a:lumMod val="75000"/>
                </a:schemeClr>
              </a:solidFill>
              <a:effectLst>
                <a:outerShdw blurRad="38100" dist="38100" dir="2700000" algn="tl">
                  <a:srgbClr val="000000">
                    <a:alpha val="43137"/>
                  </a:srgbClr>
                </a:outerShdw>
              </a:effectLst>
              <a:cs typeface="Arial" panose="020B0604020202020204" pitchFamily="34" charset="0"/>
            </a:endParaRPr>
          </a:p>
        </p:txBody>
      </p:sp>
    </p:spTree>
    <p:extLst>
      <p:ext uri="{BB962C8B-B14F-4D97-AF65-F5344CB8AC3E}">
        <p14:creationId xmlns:p14="http://schemas.microsoft.com/office/powerpoint/2010/main" val="1650076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476672"/>
            <a:ext cx="3816424" cy="369332"/>
          </a:xfrm>
          <a:prstGeom prst="rect">
            <a:avLst/>
          </a:prstGeom>
          <a:noFill/>
        </p:spPr>
        <p:txBody>
          <a:bodyPr wrap="square" rtlCol="0">
            <a:spAutoFit/>
          </a:bodyPr>
          <a:lstStyle/>
          <a:p>
            <a:r>
              <a:rPr lang="en-US" dirty="0" smtClean="0"/>
              <a:t>Use case Diagram</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268760"/>
            <a:ext cx="5861849" cy="4596322"/>
          </a:xfrm>
          <a:prstGeom prst="rect">
            <a:avLst/>
          </a:prstGeom>
        </p:spPr>
      </p:pic>
    </p:spTree>
    <p:extLst>
      <p:ext uri="{BB962C8B-B14F-4D97-AF65-F5344CB8AC3E}">
        <p14:creationId xmlns:p14="http://schemas.microsoft.com/office/powerpoint/2010/main" val="536779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F30370-B29E-96C3-B9D8-E7F90A8C88A2}"/>
              </a:ext>
            </a:extLst>
          </p:cNvPr>
          <p:cNvSpPr>
            <a:spLocks noGrp="1"/>
          </p:cNvSpPr>
          <p:nvPr>
            <p:ph type="title"/>
          </p:nvPr>
        </p:nvSpPr>
        <p:spPr/>
        <p:txBody>
          <a:bodyPr/>
          <a:lstStyle/>
          <a:p>
            <a:pPr algn="ctr"/>
            <a:r>
              <a:rPr lang="en-US" dirty="0">
                <a:solidFill>
                  <a:schemeClr val="tx2">
                    <a:lumMod val="75000"/>
                  </a:schemeClr>
                </a:solidFill>
                <a:latin typeface="Algerian" panose="04020705040A02060702" pitchFamily="82" charset="0"/>
              </a:rPr>
              <a:t>Module Description</a:t>
            </a:r>
            <a:endParaRPr lang="en-IN" dirty="0">
              <a:solidFill>
                <a:schemeClr val="tx2">
                  <a:lumMod val="75000"/>
                </a:schemeClr>
              </a:solidFill>
              <a:latin typeface="Algerian" panose="04020705040A02060702" pitchFamily="82" charset="0"/>
            </a:endParaRPr>
          </a:p>
        </p:txBody>
      </p:sp>
      <p:sp>
        <p:nvSpPr>
          <p:cNvPr id="3" name="Content Placeholder 2">
            <a:extLst>
              <a:ext uri="{FF2B5EF4-FFF2-40B4-BE49-F238E27FC236}">
                <a16:creationId xmlns="" xmlns:a16="http://schemas.microsoft.com/office/drawing/2014/main" id="{E9713435-081E-5B41-A256-355A6B4BE30C}"/>
              </a:ext>
            </a:extLst>
          </p:cNvPr>
          <p:cNvSpPr>
            <a:spLocks noGrp="1"/>
          </p:cNvSpPr>
          <p:nvPr>
            <p:ph idx="1"/>
          </p:nvPr>
        </p:nvSpPr>
        <p:spPr>
          <a:xfrm>
            <a:off x="609599" y="1772816"/>
            <a:ext cx="6347714" cy="4268547"/>
          </a:xfrm>
        </p:spPr>
        <p:txBody>
          <a:bodyPr/>
          <a:lstStyle/>
          <a:p>
            <a:r>
              <a:rPr lang="en-US" sz="2800" dirty="0">
                <a:latin typeface="Bahnschrift" pitchFamily="34" charset="0"/>
                <a:cs typeface="Arial" panose="020B0604020202020204" pitchFamily="34" charset="0"/>
              </a:rPr>
              <a:t>SSD ALGORITHM</a:t>
            </a:r>
          </a:p>
          <a:p>
            <a:r>
              <a:rPr lang="en-US" sz="2800" dirty="0">
                <a:latin typeface="Bahnschrift" pitchFamily="34" charset="0"/>
                <a:cs typeface="Arial" panose="020B0604020202020204" pitchFamily="34" charset="0"/>
              </a:rPr>
              <a:t>OBJECT DETECTION</a:t>
            </a:r>
            <a:endParaRPr lang="en-IN" sz="2800" dirty="0">
              <a:latin typeface="Bahnschrift" pitchFamily="34" charset="0"/>
              <a:cs typeface="Arial" panose="020B0604020202020204" pitchFamily="34" charset="0"/>
            </a:endParaRPr>
          </a:p>
          <a:p>
            <a:r>
              <a:rPr lang="en-IN" sz="2800" dirty="0">
                <a:latin typeface="Bahnschrift" pitchFamily="34" charset="0"/>
                <a:cs typeface="Arial" panose="020B0604020202020204" pitchFamily="34" charset="0"/>
              </a:rPr>
              <a:t>DEPTH ESTIMATION</a:t>
            </a:r>
          </a:p>
          <a:p>
            <a:r>
              <a:rPr lang="en-IN" sz="2800" dirty="0">
                <a:latin typeface="Bahnschrift" pitchFamily="34" charset="0"/>
                <a:cs typeface="Arial" panose="020B0604020202020204" pitchFamily="34" charset="0"/>
              </a:rPr>
              <a:t>VOICE GENERATION </a:t>
            </a:r>
            <a:endParaRPr lang="en-IN" sz="2800" dirty="0" smtClean="0">
              <a:latin typeface="Bahnschrift" pitchFamily="34" charset="0"/>
              <a:cs typeface="Arial" panose="020B0604020202020204" pitchFamily="34" charset="0"/>
            </a:endParaRPr>
          </a:p>
          <a:p>
            <a:r>
              <a:rPr lang="en-US" sz="2800" dirty="0" smtClean="0">
                <a:latin typeface="Bahnschrift" pitchFamily="34" charset="0"/>
                <a:cs typeface="Arial" panose="020B0604020202020204" pitchFamily="34" charset="0"/>
              </a:rPr>
              <a:t>MOBILENET</a:t>
            </a:r>
            <a:endParaRPr lang="en-IN" sz="2800" dirty="0">
              <a:latin typeface="Bahnschrift" pitchFamily="34" charset="0"/>
              <a:cs typeface="Arial" panose="020B0604020202020204" pitchFamily="34" charset="0"/>
            </a:endParaRPr>
          </a:p>
          <a:p>
            <a:endParaRPr lang="en-IN" sz="2800" dirty="0">
              <a:latin typeface="Bahnschrift"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608914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F56F20-527B-EC0E-6E3C-D1CB3F39FA93}"/>
              </a:ext>
            </a:extLst>
          </p:cNvPr>
          <p:cNvSpPr>
            <a:spLocks noGrp="1"/>
          </p:cNvSpPr>
          <p:nvPr>
            <p:ph type="title"/>
          </p:nvPr>
        </p:nvSpPr>
        <p:spPr>
          <a:xfrm>
            <a:off x="539793" y="1457400"/>
            <a:ext cx="6417760" cy="5400600"/>
          </a:xfrm>
        </p:spPr>
        <p:txBody>
          <a:bodyPr>
            <a:noAutofit/>
          </a:bodyPr>
          <a:lstStyle/>
          <a:p>
            <a:pPr algn="ctr"/>
            <a:r>
              <a:rPr lang="en-US" sz="3200" b="0" i="0" dirty="0">
                <a:solidFill>
                  <a:schemeClr val="accent1">
                    <a:lumMod val="50000"/>
                  </a:schemeClr>
                </a:solidFill>
                <a:effectLst/>
                <a:latin typeface="Agency FB" panose="020B0503020202020204" pitchFamily="34" charset="0"/>
              </a:rPr>
              <a:t/>
            </a:r>
            <a:br>
              <a:rPr lang="en-US" sz="3200" b="0" i="0" dirty="0">
                <a:solidFill>
                  <a:schemeClr val="accent1">
                    <a:lumMod val="50000"/>
                  </a:schemeClr>
                </a:solidFill>
                <a:effectLst/>
                <a:latin typeface="Agency FB" panose="020B0503020202020204" pitchFamily="34" charset="0"/>
              </a:rPr>
            </a:br>
            <a:endParaRPr lang="en-IN" sz="3200" dirty="0">
              <a:solidFill>
                <a:schemeClr val="accent1">
                  <a:lumMod val="50000"/>
                </a:schemeClr>
              </a:solidFill>
              <a:latin typeface="Agency FB" panose="020B0503020202020204" pitchFamily="34" charset="0"/>
            </a:endParaRPr>
          </a:p>
        </p:txBody>
      </p:sp>
      <p:sp>
        <p:nvSpPr>
          <p:cNvPr id="4" name="TextBox 3">
            <a:extLst>
              <a:ext uri="{FF2B5EF4-FFF2-40B4-BE49-F238E27FC236}">
                <a16:creationId xmlns="" xmlns:a16="http://schemas.microsoft.com/office/drawing/2014/main" id="{9ECFC2B4-36E1-F32C-8E5F-436B026A2E65}"/>
              </a:ext>
            </a:extLst>
          </p:cNvPr>
          <p:cNvSpPr txBox="1"/>
          <p:nvPr/>
        </p:nvSpPr>
        <p:spPr>
          <a:xfrm>
            <a:off x="2843808" y="476672"/>
            <a:ext cx="1809730" cy="523220"/>
          </a:xfrm>
          <a:prstGeom prst="rect">
            <a:avLst/>
          </a:prstGeom>
          <a:noFill/>
        </p:spPr>
        <p:txBody>
          <a:bodyPr wrap="square" rtlCol="0">
            <a:spAutoFit/>
          </a:bodyPr>
          <a:lstStyle/>
          <a:p>
            <a:r>
              <a:rPr lang="en-US" sz="2800" dirty="0">
                <a:effectLst>
                  <a:outerShdw blurRad="38100" dist="38100" dir="2700000" algn="tl">
                    <a:srgbClr val="000000">
                      <a:alpha val="43137"/>
                    </a:srgbClr>
                  </a:outerShdw>
                </a:effectLst>
                <a:latin typeface="Algerian" panose="04020705040A02060702" pitchFamily="82" charset="0"/>
              </a:rPr>
              <a:t>TESTING</a:t>
            </a:r>
            <a:endParaRPr lang="en-IN" sz="2800" dirty="0">
              <a:effectLst>
                <a:outerShdw blurRad="38100" dist="38100" dir="2700000" algn="tl">
                  <a:srgbClr val="000000">
                    <a:alpha val="43137"/>
                  </a:srgbClr>
                </a:outerShdw>
              </a:effectLst>
              <a:latin typeface="Algerian" panose="04020705040A02060702" pitchFamily="82" charset="0"/>
            </a:endParaRPr>
          </a:p>
        </p:txBody>
      </p:sp>
      <p:sp>
        <p:nvSpPr>
          <p:cNvPr id="5" name="Title 1">
            <a:extLst>
              <a:ext uri="{FF2B5EF4-FFF2-40B4-BE49-F238E27FC236}">
                <a16:creationId xmlns="" xmlns:a16="http://schemas.microsoft.com/office/drawing/2014/main" id="{280897F7-3F56-86E3-2684-67726CD5B373}"/>
              </a:ext>
            </a:extLst>
          </p:cNvPr>
          <p:cNvSpPr txBox="1">
            <a:spLocks/>
          </p:cNvSpPr>
          <p:nvPr/>
        </p:nvSpPr>
        <p:spPr>
          <a:xfrm>
            <a:off x="643120" y="1268760"/>
            <a:ext cx="6347713" cy="504056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solidFill>
                  <a:schemeClr val="accent1">
                    <a:lumMod val="50000"/>
                  </a:schemeClr>
                </a:solidFill>
                <a:latin typeface="Agency FB" panose="020B0503020202020204" pitchFamily="34" charset="0"/>
              </a:rPr>
              <a:t>1) At first, we are capturing real time images from system  laptop and then connection is made between those images from the camera to laptop.</a:t>
            </a:r>
            <a:br>
              <a:rPr lang="en-US" sz="2800" dirty="0" smtClean="0">
                <a:solidFill>
                  <a:schemeClr val="accent1">
                    <a:lumMod val="50000"/>
                  </a:schemeClr>
                </a:solidFill>
                <a:latin typeface="Agency FB" panose="020B0503020202020204" pitchFamily="34" charset="0"/>
              </a:rPr>
            </a:br>
            <a:r>
              <a:rPr lang="en-US" sz="2800" dirty="0" smtClean="0">
                <a:solidFill>
                  <a:schemeClr val="accent1">
                    <a:lumMod val="50000"/>
                  </a:schemeClr>
                </a:solidFill>
                <a:latin typeface="Agency FB" panose="020B0503020202020204" pitchFamily="34" charset="0"/>
              </a:rPr>
              <a:t/>
            </a:r>
            <a:br>
              <a:rPr lang="en-US" sz="2800" dirty="0" smtClean="0">
                <a:solidFill>
                  <a:schemeClr val="accent1">
                    <a:lumMod val="50000"/>
                  </a:schemeClr>
                </a:solidFill>
                <a:latin typeface="Agency FB" panose="020B0503020202020204" pitchFamily="34" charset="0"/>
              </a:rPr>
            </a:br>
            <a:r>
              <a:rPr lang="en-US" sz="2800" dirty="0" smtClean="0">
                <a:solidFill>
                  <a:schemeClr val="accent1">
                    <a:lumMod val="50000"/>
                  </a:schemeClr>
                </a:solidFill>
                <a:latin typeface="Agency FB" panose="020B0503020202020204" pitchFamily="34" charset="0"/>
              </a:rPr>
              <a:t>2)This connection is done by a software installed in the laptop. All the real time images which get captured by the camera of the laptop are first transferred to the software in the laptop and then those images which are sent in laptop , are processed for some further conclusions.</a:t>
            </a:r>
            <a:br>
              <a:rPr lang="en-US" sz="2800" dirty="0" smtClean="0">
                <a:solidFill>
                  <a:schemeClr val="accent1">
                    <a:lumMod val="50000"/>
                  </a:schemeClr>
                </a:solidFill>
                <a:latin typeface="Agency FB" panose="020B0503020202020204" pitchFamily="34" charset="0"/>
              </a:rPr>
            </a:br>
            <a:endParaRPr lang="en-IN" sz="2800" dirty="0">
              <a:solidFill>
                <a:schemeClr val="accent1">
                  <a:lumMod val="50000"/>
                </a:schemeClr>
              </a:solidFill>
            </a:endParaRPr>
          </a:p>
        </p:txBody>
      </p:sp>
    </p:spTree>
    <p:extLst>
      <p:ext uri="{BB962C8B-B14F-4D97-AF65-F5344CB8AC3E}">
        <p14:creationId xmlns:p14="http://schemas.microsoft.com/office/powerpoint/2010/main" val="1570551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BD2366-6CF9-DBBF-B5BE-CFD0C0D8DF6F}"/>
              </a:ext>
            </a:extLst>
          </p:cNvPr>
          <p:cNvSpPr>
            <a:spLocks noGrp="1"/>
          </p:cNvSpPr>
          <p:nvPr>
            <p:ph type="title"/>
          </p:nvPr>
        </p:nvSpPr>
        <p:spPr/>
        <p:txBody>
          <a:bodyPr>
            <a:normAutofit fontScale="90000"/>
          </a:bodyPr>
          <a:lstStyle/>
          <a:p>
            <a:r>
              <a:rPr lang="en-US" sz="3600" b="0" i="0" dirty="0">
                <a:solidFill>
                  <a:schemeClr val="accent1">
                    <a:lumMod val="50000"/>
                  </a:schemeClr>
                </a:solidFill>
                <a:effectLst/>
                <a:latin typeface="Agency FB" panose="020B0503020202020204" pitchFamily="34" charset="0"/>
              </a:rPr>
              <a:t>3) The system in laptop will test it using its APIs and SSD ALGORITHM and it detects the confidence accuracy of the image which it is testing. We reached 98% accuracy for certain classes like books, cups, remote.</a:t>
            </a:r>
            <a:br>
              <a:rPr lang="en-US" sz="3600" b="0" i="0" dirty="0">
                <a:solidFill>
                  <a:schemeClr val="accent1">
                    <a:lumMod val="50000"/>
                  </a:schemeClr>
                </a:solidFill>
                <a:effectLst/>
                <a:latin typeface="Agency FB" panose="020B0503020202020204" pitchFamily="34" charset="0"/>
              </a:rPr>
            </a:br>
            <a:r>
              <a:rPr lang="en-US" sz="3600" b="0" i="0" dirty="0">
                <a:solidFill>
                  <a:schemeClr val="accent1">
                    <a:lumMod val="50000"/>
                  </a:schemeClr>
                </a:solidFill>
                <a:effectLst/>
                <a:latin typeface="Agency FB" panose="020B0503020202020204" pitchFamily="34" charset="0"/>
              </a:rPr>
              <a:t/>
            </a:r>
            <a:br>
              <a:rPr lang="en-US" sz="3600" b="0" i="0" dirty="0">
                <a:solidFill>
                  <a:schemeClr val="accent1">
                    <a:lumMod val="50000"/>
                  </a:schemeClr>
                </a:solidFill>
                <a:effectLst/>
                <a:latin typeface="Agency FB" panose="020B0503020202020204" pitchFamily="34" charset="0"/>
              </a:rPr>
            </a:br>
            <a:r>
              <a:rPr lang="en-US" sz="3600" b="0" i="0" dirty="0">
                <a:solidFill>
                  <a:schemeClr val="accent1">
                    <a:lumMod val="50000"/>
                  </a:schemeClr>
                </a:solidFill>
                <a:effectLst/>
                <a:latin typeface="Agency FB" panose="020B0503020202020204" pitchFamily="34" charset="0"/>
              </a:rPr>
              <a:t>4) After testing the images we are generating an output on the laptop based system and its prediction is being translated into voice with voice modules and sent to the blind person with the help of wireless audio support tools.</a:t>
            </a:r>
            <a:br>
              <a:rPr lang="en-US" sz="3600" b="0" i="0" dirty="0">
                <a:solidFill>
                  <a:schemeClr val="accent1">
                    <a:lumMod val="50000"/>
                  </a:schemeClr>
                </a:solidFill>
                <a:effectLst/>
                <a:latin typeface="Agency FB" panose="020B0503020202020204" pitchFamily="34" charset="0"/>
              </a:rPr>
            </a:br>
            <a:endParaRPr lang="en-IN" dirty="0">
              <a:solidFill>
                <a:schemeClr val="accent1">
                  <a:lumMod val="50000"/>
                </a:schemeClr>
              </a:solidFill>
            </a:endParaRPr>
          </a:p>
        </p:txBody>
      </p:sp>
    </p:spTree>
    <p:extLst>
      <p:ext uri="{BB962C8B-B14F-4D97-AF65-F5344CB8AC3E}">
        <p14:creationId xmlns:p14="http://schemas.microsoft.com/office/powerpoint/2010/main" val="3468126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45AB81-B01F-5007-BAC5-93065D1AF6F3}"/>
              </a:ext>
            </a:extLst>
          </p:cNvPr>
          <p:cNvSpPr>
            <a:spLocks noGrp="1"/>
          </p:cNvSpPr>
          <p:nvPr>
            <p:ph type="title"/>
          </p:nvPr>
        </p:nvSpPr>
        <p:spPr>
          <a:xfrm>
            <a:off x="-1011683" y="193903"/>
            <a:ext cx="6347713" cy="1320800"/>
          </a:xfrm>
        </p:spPr>
        <p:txBody>
          <a:bodyPr/>
          <a:lstStyle/>
          <a:p>
            <a:pPr algn="ctr"/>
            <a:r>
              <a:rPr lang="en-US" dirty="0">
                <a:solidFill>
                  <a:schemeClr val="tx2">
                    <a:lumMod val="75000"/>
                  </a:schemeClr>
                </a:solidFill>
                <a:latin typeface="Algerian" panose="04020705040A02060702" pitchFamily="82" charset="0"/>
              </a:rPr>
              <a:t>Screenshots</a:t>
            </a:r>
            <a:endParaRPr lang="en-IN" dirty="0">
              <a:solidFill>
                <a:schemeClr val="tx2">
                  <a:lumMod val="75000"/>
                </a:schemeClr>
              </a:solidFill>
              <a:latin typeface="Algerian" panose="04020705040A02060702" pitchFamily="82"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1" y="1497840"/>
            <a:ext cx="8048909" cy="4307424"/>
          </a:xfrm>
          <a:prstGeom prst="rect">
            <a:avLst/>
          </a:prstGeom>
        </p:spPr>
      </p:pic>
      <p:sp>
        <p:nvSpPr>
          <p:cNvPr id="14" name="Rectangle 13"/>
          <p:cNvSpPr/>
          <p:nvPr/>
        </p:nvSpPr>
        <p:spPr>
          <a:xfrm>
            <a:off x="2699792" y="2636912"/>
            <a:ext cx="792088" cy="14401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29201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124744"/>
            <a:ext cx="6264696" cy="4323793"/>
          </a:xfrm>
          <a:prstGeom prst="rect">
            <a:avLst/>
          </a:prstGeom>
        </p:spPr>
      </p:pic>
    </p:spTree>
    <p:extLst>
      <p:ext uri="{BB962C8B-B14F-4D97-AF65-F5344CB8AC3E}">
        <p14:creationId xmlns:p14="http://schemas.microsoft.com/office/powerpoint/2010/main" val="2826008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340768"/>
            <a:ext cx="6482682" cy="4414587"/>
          </a:xfrm>
          <a:prstGeom prst="rect">
            <a:avLst/>
          </a:prstGeom>
        </p:spPr>
      </p:pic>
    </p:spTree>
    <p:extLst>
      <p:ext uri="{BB962C8B-B14F-4D97-AF65-F5344CB8AC3E}">
        <p14:creationId xmlns:p14="http://schemas.microsoft.com/office/powerpoint/2010/main" val="2240471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124744"/>
            <a:ext cx="6408712" cy="4403532"/>
          </a:xfrm>
          <a:prstGeom prst="rect">
            <a:avLst/>
          </a:prstGeom>
        </p:spPr>
      </p:pic>
    </p:spTree>
    <p:extLst>
      <p:ext uri="{BB962C8B-B14F-4D97-AF65-F5344CB8AC3E}">
        <p14:creationId xmlns:p14="http://schemas.microsoft.com/office/powerpoint/2010/main" val="5618537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361E2F-ECFB-AFFF-5BA5-17C6BF312A8A}"/>
              </a:ext>
            </a:extLst>
          </p:cNvPr>
          <p:cNvSpPr>
            <a:spLocks noGrp="1"/>
          </p:cNvSpPr>
          <p:nvPr>
            <p:ph type="title"/>
          </p:nvPr>
        </p:nvSpPr>
        <p:spPr>
          <a:xfrm>
            <a:off x="609599" y="609600"/>
            <a:ext cx="6347713" cy="875184"/>
          </a:xfrm>
        </p:spPr>
        <p:txBody>
          <a:bodyPr/>
          <a:lstStyle/>
          <a:p>
            <a:pPr algn="ctr"/>
            <a:r>
              <a:rPr lang="en-US" dirty="0">
                <a:solidFill>
                  <a:schemeClr val="tx2">
                    <a:lumMod val="75000"/>
                  </a:schemeClr>
                </a:solidFill>
                <a:latin typeface="Algerian" panose="04020705040A02060702" pitchFamily="82" charset="0"/>
              </a:rPr>
              <a:t>Conclusion</a:t>
            </a:r>
            <a:endParaRPr lang="en-IN" dirty="0">
              <a:solidFill>
                <a:schemeClr val="tx2">
                  <a:lumMod val="75000"/>
                </a:schemeClr>
              </a:solidFill>
              <a:latin typeface="Algerian" panose="04020705040A02060702" pitchFamily="82" charset="0"/>
            </a:endParaRPr>
          </a:p>
        </p:txBody>
      </p:sp>
      <p:sp>
        <p:nvSpPr>
          <p:cNvPr id="4" name="TextBox 3"/>
          <p:cNvSpPr txBox="1"/>
          <p:nvPr/>
        </p:nvSpPr>
        <p:spPr>
          <a:xfrm>
            <a:off x="467544" y="1628800"/>
            <a:ext cx="7704856" cy="4832092"/>
          </a:xfrm>
          <a:prstGeom prst="rect">
            <a:avLst/>
          </a:prstGeom>
          <a:noFill/>
        </p:spPr>
        <p:txBody>
          <a:bodyPr wrap="square" rtlCol="0">
            <a:spAutoFit/>
          </a:bodyPr>
          <a:lstStyle/>
          <a:p>
            <a:r>
              <a:rPr lang="en-US" sz="2800" dirty="0">
                <a:solidFill>
                  <a:schemeClr val="accent1">
                    <a:lumMod val="50000"/>
                  </a:schemeClr>
                </a:solidFill>
                <a:latin typeface="Agency FB" panose="020B0503020202020204" pitchFamily="34" charset="0"/>
              </a:rPr>
              <a:t>Several technologies have been created to aid visually impaired persons. One such attempt is that we would wish to make an Integrated Machine Learning System that allows the blind victims to identify and classify real-time objects generating voice feedback and distance. Which also produces warnings whether they are very close or far away from the thing. For visually blind folks, this technology gives voice direction. This technique has been introduced specifically to assist blind individuals. The precision, on the other hand, can be improved. Furthermore, the current system is based on the Android operating system; it can be altered to work with any device that is convenient.</a:t>
            </a:r>
            <a:endParaRPr lang="en-IN" sz="2800" dirty="0">
              <a:solidFill>
                <a:schemeClr val="accent1">
                  <a:lumMod val="50000"/>
                </a:schemeClr>
              </a:solidFill>
              <a:latin typeface="Agency FB" panose="020B0503020202020204" pitchFamily="34" charset="0"/>
            </a:endParaRPr>
          </a:p>
        </p:txBody>
      </p:sp>
    </p:spTree>
    <p:extLst>
      <p:ext uri="{BB962C8B-B14F-4D97-AF65-F5344CB8AC3E}">
        <p14:creationId xmlns:p14="http://schemas.microsoft.com/office/powerpoint/2010/main" val="2309240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EB4446-E425-D4E2-E32D-BBF2BBE7862B}"/>
              </a:ext>
            </a:extLst>
          </p:cNvPr>
          <p:cNvSpPr>
            <a:spLocks noGrp="1"/>
          </p:cNvSpPr>
          <p:nvPr>
            <p:ph type="title"/>
          </p:nvPr>
        </p:nvSpPr>
        <p:spPr>
          <a:xfrm>
            <a:off x="251520" y="260648"/>
            <a:ext cx="6347713" cy="659160"/>
          </a:xfrm>
        </p:spPr>
        <p:txBody>
          <a:bodyPr/>
          <a:lstStyle/>
          <a:p>
            <a:pPr algn="ctr"/>
            <a:r>
              <a:rPr lang="en-US" dirty="0">
                <a:solidFill>
                  <a:schemeClr val="tx2">
                    <a:lumMod val="75000"/>
                  </a:schemeClr>
                </a:solidFill>
                <a:latin typeface="Algerian" panose="04020705040A02060702" pitchFamily="82" charset="0"/>
              </a:rPr>
              <a:t>Reference</a:t>
            </a:r>
            <a:endParaRPr lang="en-IN" dirty="0">
              <a:solidFill>
                <a:schemeClr val="tx2">
                  <a:lumMod val="75000"/>
                </a:schemeClr>
              </a:solidFill>
              <a:latin typeface="Algerian" panose="04020705040A02060702" pitchFamily="82" charset="0"/>
            </a:endParaRPr>
          </a:p>
        </p:txBody>
      </p:sp>
      <p:sp>
        <p:nvSpPr>
          <p:cNvPr id="4" name="TextBox 3"/>
          <p:cNvSpPr txBox="1"/>
          <p:nvPr/>
        </p:nvSpPr>
        <p:spPr>
          <a:xfrm>
            <a:off x="467544" y="1196752"/>
            <a:ext cx="7416824" cy="5262979"/>
          </a:xfrm>
          <a:prstGeom prst="rect">
            <a:avLst/>
          </a:prstGeom>
          <a:noFill/>
        </p:spPr>
        <p:txBody>
          <a:bodyPr wrap="square" rtlCol="0">
            <a:spAutoFit/>
          </a:bodyPr>
          <a:lstStyle/>
          <a:p>
            <a:r>
              <a:rPr lang="en-IN" sz="2400" dirty="0">
                <a:solidFill>
                  <a:schemeClr val="accent1">
                    <a:lumMod val="50000"/>
                  </a:schemeClr>
                </a:solidFill>
                <a:latin typeface="Agency FB" panose="020B0503020202020204" pitchFamily="34" charset="0"/>
              </a:rPr>
              <a:t>[1] Choi D., and Kim M. (2018). Trends on Object </a:t>
            </a:r>
            <a:r>
              <a:rPr lang="en-IN" sz="2400" dirty="0" err="1">
                <a:solidFill>
                  <a:schemeClr val="accent1">
                    <a:lumMod val="50000"/>
                  </a:schemeClr>
                </a:solidFill>
                <a:latin typeface="Agency FB" panose="020B0503020202020204" pitchFamily="34" charset="0"/>
              </a:rPr>
              <a:t>DetectionTechniques</a:t>
            </a:r>
            <a:r>
              <a:rPr lang="en-IN" sz="2400" dirty="0">
                <a:solidFill>
                  <a:schemeClr val="accent1">
                    <a:lumMod val="50000"/>
                  </a:schemeClr>
                </a:solidFill>
                <a:latin typeface="Agency FB" panose="020B0503020202020204" pitchFamily="34" charset="0"/>
              </a:rPr>
              <a:t> Based on Deep Learning, Electronics and Telecommunications Trends, 33(4): 23-32</a:t>
            </a:r>
            <a:r>
              <a:rPr lang="en-IN" sz="2400" dirty="0" smtClean="0">
                <a:solidFill>
                  <a:schemeClr val="accent1">
                    <a:lumMod val="50000"/>
                  </a:schemeClr>
                </a:solidFill>
                <a:latin typeface="Agency FB" panose="020B0503020202020204" pitchFamily="34" charset="0"/>
              </a:rPr>
              <a:t>.</a:t>
            </a:r>
          </a:p>
          <a:p>
            <a:r>
              <a:rPr lang="en-IN" sz="2400" dirty="0" smtClean="0">
                <a:solidFill>
                  <a:schemeClr val="accent1">
                    <a:lumMod val="50000"/>
                  </a:schemeClr>
                </a:solidFill>
                <a:latin typeface="Agency FB" panose="020B0503020202020204" pitchFamily="34" charset="0"/>
              </a:rPr>
              <a:t>[</a:t>
            </a:r>
            <a:r>
              <a:rPr lang="en-IN" sz="2400" dirty="0">
                <a:solidFill>
                  <a:schemeClr val="accent1">
                    <a:lumMod val="50000"/>
                  </a:schemeClr>
                </a:solidFill>
                <a:latin typeface="Agency FB" panose="020B0503020202020204" pitchFamily="34" charset="0"/>
              </a:rPr>
              <a:t>2] Dai Jet al., (2016). R-FCN: Object Detection via Region-based Fully Convolutional Networks. Conf. </a:t>
            </a:r>
            <a:r>
              <a:rPr lang="en-IN" sz="2400" dirty="0" err="1">
                <a:solidFill>
                  <a:schemeClr val="accent1">
                    <a:lumMod val="50000"/>
                  </a:schemeClr>
                </a:solidFill>
                <a:latin typeface="Agency FB" panose="020B0503020202020204" pitchFamily="34" charset="0"/>
              </a:rPr>
              <a:t>NeuralInform</a:t>
            </a:r>
            <a:r>
              <a:rPr lang="en-IN" sz="2400" dirty="0">
                <a:solidFill>
                  <a:schemeClr val="accent1">
                    <a:lumMod val="50000"/>
                  </a:schemeClr>
                </a:solidFill>
                <a:latin typeface="Agency FB" panose="020B0503020202020204" pitchFamily="34" charset="0"/>
              </a:rPr>
              <a:t>. Process. </a:t>
            </a:r>
            <a:r>
              <a:rPr lang="en-IN" sz="2400" dirty="0" err="1">
                <a:solidFill>
                  <a:schemeClr val="accent1">
                    <a:lumMod val="50000"/>
                  </a:schemeClr>
                </a:solidFill>
                <a:latin typeface="Agency FB" panose="020B0503020202020204" pitchFamily="34" charset="0"/>
              </a:rPr>
              <a:t>Syst</a:t>
            </a:r>
            <a:r>
              <a:rPr lang="en-IN" sz="2400" dirty="0">
                <a:solidFill>
                  <a:schemeClr val="accent1">
                    <a:lumMod val="50000"/>
                  </a:schemeClr>
                </a:solidFill>
                <a:latin typeface="Agency FB" panose="020B0503020202020204" pitchFamily="34" charset="0"/>
              </a:rPr>
              <a:t>.,</a:t>
            </a:r>
            <a:r>
              <a:rPr lang="en-IN" sz="2400" dirty="0" err="1">
                <a:solidFill>
                  <a:schemeClr val="accent1">
                    <a:lumMod val="50000"/>
                  </a:schemeClr>
                </a:solidFill>
                <a:latin typeface="Agency FB" panose="020B0503020202020204" pitchFamily="34" charset="0"/>
              </a:rPr>
              <a:t>Barcelona,Spain,Dec</a:t>
            </a:r>
            <a:r>
              <a:rPr lang="en-IN" sz="2400" dirty="0">
                <a:solidFill>
                  <a:schemeClr val="accent1">
                    <a:lumMod val="50000"/>
                  </a:schemeClr>
                </a:solidFill>
                <a:latin typeface="Agency FB" panose="020B0503020202020204" pitchFamily="34" charset="0"/>
              </a:rPr>
              <a:t>. 4-6, p. 379-387. </a:t>
            </a:r>
            <a:endParaRPr lang="en-IN" sz="2400" dirty="0" smtClean="0">
              <a:solidFill>
                <a:schemeClr val="accent1">
                  <a:lumMod val="50000"/>
                </a:schemeClr>
              </a:solidFill>
              <a:latin typeface="Agency FB" panose="020B0503020202020204" pitchFamily="34" charset="0"/>
            </a:endParaRPr>
          </a:p>
          <a:p>
            <a:r>
              <a:rPr lang="en-IN" sz="2400" dirty="0" smtClean="0">
                <a:solidFill>
                  <a:schemeClr val="accent1">
                    <a:lumMod val="50000"/>
                  </a:schemeClr>
                </a:solidFill>
                <a:latin typeface="Agency FB" panose="020B0503020202020204" pitchFamily="34" charset="0"/>
              </a:rPr>
              <a:t>[</a:t>
            </a:r>
            <a:r>
              <a:rPr lang="en-IN" sz="2400" dirty="0">
                <a:solidFill>
                  <a:schemeClr val="accent1">
                    <a:lumMod val="50000"/>
                  </a:schemeClr>
                </a:solidFill>
                <a:latin typeface="Agency FB" panose="020B0503020202020204" pitchFamily="34" charset="0"/>
              </a:rPr>
              <a:t>3] </a:t>
            </a:r>
            <a:r>
              <a:rPr lang="en-IN" sz="2400" dirty="0" err="1">
                <a:solidFill>
                  <a:schemeClr val="accent1">
                    <a:lumMod val="50000"/>
                  </a:schemeClr>
                </a:solidFill>
                <a:latin typeface="Agency FB" panose="020B0503020202020204" pitchFamily="34" charset="0"/>
              </a:rPr>
              <a:t>Dalal</a:t>
            </a:r>
            <a:r>
              <a:rPr lang="en-IN" sz="2400" dirty="0">
                <a:solidFill>
                  <a:schemeClr val="accent1">
                    <a:lumMod val="50000"/>
                  </a:schemeClr>
                </a:solidFill>
                <a:latin typeface="Agency FB" panose="020B0503020202020204" pitchFamily="34" charset="0"/>
              </a:rPr>
              <a:t> N. and </a:t>
            </a:r>
            <a:r>
              <a:rPr lang="en-IN" sz="2400" dirty="0" err="1">
                <a:solidFill>
                  <a:schemeClr val="accent1">
                    <a:lumMod val="50000"/>
                  </a:schemeClr>
                </a:solidFill>
                <a:latin typeface="Agency FB" panose="020B0503020202020204" pitchFamily="34" charset="0"/>
              </a:rPr>
              <a:t>Triggs</a:t>
            </a:r>
            <a:r>
              <a:rPr lang="en-IN" sz="2400" dirty="0">
                <a:solidFill>
                  <a:schemeClr val="accent1">
                    <a:lumMod val="50000"/>
                  </a:schemeClr>
                </a:solidFill>
                <a:latin typeface="Agency FB" panose="020B0503020202020204" pitchFamily="34" charset="0"/>
              </a:rPr>
              <a:t> B., Histograms of oriented gradients for Human Detection (2015). IEEE </a:t>
            </a:r>
            <a:r>
              <a:rPr lang="en-IN" sz="2400" dirty="0" err="1">
                <a:solidFill>
                  <a:schemeClr val="accent1">
                    <a:lumMod val="50000"/>
                  </a:schemeClr>
                </a:solidFill>
                <a:latin typeface="Agency FB" panose="020B0503020202020204" pitchFamily="34" charset="0"/>
              </a:rPr>
              <a:t>Comput</a:t>
            </a:r>
            <a:r>
              <a:rPr lang="en-IN" sz="2400" dirty="0">
                <a:solidFill>
                  <a:schemeClr val="accent1">
                    <a:lumMod val="50000"/>
                  </a:schemeClr>
                </a:solidFill>
                <a:latin typeface="Agency FB" panose="020B0503020202020204" pitchFamily="34" charset="0"/>
              </a:rPr>
              <a:t>. </a:t>
            </a:r>
            <a:r>
              <a:rPr lang="en-IN" sz="2400" dirty="0" err="1">
                <a:solidFill>
                  <a:schemeClr val="accent1">
                    <a:lumMod val="50000"/>
                  </a:schemeClr>
                </a:solidFill>
                <a:latin typeface="Agency FB" panose="020B0503020202020204" pitchFamily="34" charset="0"/>
              </a:rPr>
              <a:t>Soc.Conf</a:t>
            </a:r>
            <a:r>
              <a:rPr lang="en-IN" sz="2400" dirty="0">
                <a:solidFill>
                  <a:schemeClr val="accent1">
                    <a:lumMod val="50000"/>
                  </a:schemeClr>
                </a:solidFill>
                <a:latin typeface="Agency FB" panose="020B0503020202020204" pitchFamily="34" charset="0"/>
              </a:rPr>
              <a:t>. </a:t>
            </a:r>
            <a:r>
              <a:rPr lang="en-IN" sz="2400" dirty="0" err="1">
                <a:solidFill>
                  <a:schemeClr val="accent1">
                    <a:lumMod val="50000"/>
                  </a:schemeClr>
                </a:solidFill>
                <a:latin typeface="Agency FB" panose="020B0503020202020204" pitchFamily="34" charset="0"/>
              </a:rPr>
              <a:t>Comput</a:t>
            </a:r>
            <a:r>
              <a:rPr lang="en-IN" sz="2400" dirty="0">
                <a:solidFill>
                  <a:schemeClr val="accent1">
                    <a:lumMod val="50000"/>
                  </a:schemeClr>
                </a:solidFill>
                <a:latin typeface="Agency FB" panose="020B0503020202020204" pitchFamily="34" charset="0"/>
              </a:rPr>
              <a:t>. Vision Pattern </a:t>
            </a:r>
            <a:r>
              <a:rPr lang="en-IN" sz="2400" dirty="0" err="1">
                <a:solidFill>
                  <a:schemeClr val="accent1">
                    <a:lumMod val="50000"/>
                  </a:schemeClr>
                </a:solidFill>
                <a:latin typeface="Agency FB" panose="020B0503020202020204" pitchFamily="34" charset="0"/>
              </a:rPr>
              <a:t>Recogn</a:t>
            </a:r>
            <a:r>
              <a:rPr lang="en-IN" sz="2400" dirty="0">
                <a:solidFill>
                  <a:schemeClr val="accent1">
                    <a:lumMod val="50000"/>
                  </a:schemeClr>
                </a:solidFill>
                <a:latin typeface="Agency FB" panose="020B0503020202020204" pitchFamily="34" charset="0"/>
              </a:rPr>
              <a:t>.,San Diego, CA, USA, June 20-25, p. 886-893. </a:t>
            </a:r>
            <a:endParaRPr lang="en-IN" sz="2400" dirty="0" smtClean="0">
              <a:solidFill>
                <a:schemeClr val="accent1">
                  <a:lumMod val="50000"/>
                </a:schemeClr>
              </a:solidFill>
              <a:latin typeface="Agency FB" panose="020B0503020202020204" pitchFamily="34" charset="0"/>
            </a:endParaRPr>
          </a:p>
          <a:p>
            <a:r>
              <a:rPr lang="en-IN" sz="2400" dirty="0" smtClean="0">
                <a:solidFill>
                  <a:schemeClr val="accent1">
                    <a:lumMod val="50000"/>
                  </a:schemeClr>
                </a:solidFill>
                <a:latin typeface="Agency FB" panose="020B0503020202020204" pitchFamily="34" charset="0"/>
              </a:rPr>
              <a:t>[</a:t>
            </a:r>
            <a:r>
              <a:rPr lang="en-IN" sz="2400" dirty="0">
                <a:solidFill>
                  <a:schemeClr val="accent1">
                    <a:lumMod val="50000"/>
                  </a:schemeClr>
                </a:solidFill>
                <a:latin typeface="Agency FB" panose="020B0503020202020204" pitchFamily="34" charset="0"/>
              </a:rPr>
              <a:t>4] </a:t>
            </a:r>
            <a:r>
              <a:rPr lang="en-IN" sz="2400" dirty="0" err="1">
                <a:solidFill>
                  <a:schemeClr val="accent1">
                    <a:lumMod val="50000"/>
                  </a:schemeClr>
                </a:solidFill>
                <a:latin typeface="Agency FB" panose="020B0503020202020204" pitchFamily="34" charset="0"/>
              </a:rPr>
              <a:t>Russakovsky</a:t>
            </a:r>
            <a:r>
              <a:rPr lang="en-IN" sz="2400" dirty="0">
                <a:solidFill>
                  <a:schemeClr val="accent1">
                    <a:lumMod val="50000"/>
                  </a:schemeClr>
                </a:solidFill>
                <a:latin typeface="Agency FB" panose="020B0503020202020204" pitchFamily="34" charset="0"/>
              </a:rPr>
              <a:t> O et al., (2015). </a:t>
            </a:r>
            <a:r>
              <a:rPr lang="en-IN" sz="2400" dirty="0" err="1">
                <a:solidFill>
                  <a:schemeClr val="accent1">
                    <a:lumMod val="50000"/>
                  </a:schemeClr>
                </a:solidFill>
                <a:latin typeface="Agency FB" panose="020B0503020202020204" pitchFamily="34" charset="0"/>
              </a:rPr>
              <a:t>ImageNet</a:t>
            </a:r>
            <a:r>
              <a:rPr lang="en-IN" sz="2400" dirty="0">
                <a:solidFill>
                  <a:schemeClr val="accent1">
                    <a:lumMod val="50000"/>
                  </a:schemeClr>
                </a:solidFill>
                <a:latin typeface="Agency FB" panose="020B0503020202020204" pitchFamily="34" charset="0"/>
              </a:rPr>
              <a:t> Large Scale Visual Recognition Challenge, </a:t>
            </a:r>
            <a:r>
              <a:rPr lang="en-IN" sz="2400" dirty="0" err="1">
                <a:solidFill>
                  <a:schemeClr val="accent1">
                    <a:lumMod val="50000"/>
                  </a:schemeClr>
                </a:solidFill>
                <a:latin typeface="Agency FB" panose="020B0503020202020204" pitchFamily="34" charset="0"/>
              </a:rPr>
              <a:t>Int</a:t>
            </a:r>
            <a:r>
              <a:rPr lang="en-IN" sz="2400" dirty="0">
                <a:solidFill>
                  <a:schemeClr val="accent1">
                    <a:lumMod val="50000"/>
                  </a:schemeClr>
                </a:solidFill>
                <a:latin typeface="Agency FB" panose="020B0503020202020204" pitchFamily="34" charset="0"/>
              </a:rPr>
              <a:t>..</a:t>
            </a:r>
            <a:r>
              <a:rPr lang="en-IN" sz="2400" dirty="0" err="1">
                <a:solidFill>
                  <a:schemeClr val="accent1">
                    <a:lumMod val="50000"/>
                  </a:schemeClr>
                </a:solidFill>
                <a:latin typeface="Agency FB" panose="020B0503020202020204" pitchFamily="34" charset="0"/>
              </a:rPr>
              <a:t>J.Comput</a:t>
            </a:r>
            <a:r>
              <a:rPr lang="en-IN" sz="2400" dirty="0">
                <a:solidFill>
                  <a:schemeClr val="accent1">
                    <a:lumMod val="50000"/>
                  </a:schemeClr>
                </a:solidFill>
                <a:latin typeface="Agency FB" panose="020B0503020202020204" pitchFamily="34" charset="0"/>
              </a:rPr>
              <a:t>. Vision, 115(3): 211-252. </a:t>
            </a:r>
            <a:endParaRPr lang="en-IN" sz="2400" dirty="0" smtClean="0">
              <a:solidFill>
                <a:schemeClr val="accent1">
                  <a:lumMod val="50000"/>
                </a:schemeClr>
              </a:solidFill>
              <a:latin typeface="Agency FB" panose="020B0503020202020204" pitchFamily="34" charset="0"/>
            </a:endParaRPr>
          </a:p>
          <a:p>
            <a:r>
              <a:rPr lang="en-IN" sz="2400" dirty="0" smtClean="0">
                <a:solidFill>
                  <a:schemeClr val="accent1">
                    <a:lumMod val="50000"/>
                  </a:schemeClr>
                </a:solidFill>
                <a:latin typeface="Agency FB" panose="020B0503020202020204" pitchFamily="34" charset="0"/>
              </a:rPr>
              <a:t>[</a:t>
            </a:r>
            <a:r>
              <a:rPr lang="en-IN" sz="2400" dirty="0">
                <a:solidFill>
                  <a:schemeClr val="accent1">
                    <a:lumMod val="50000"/>
                  </a:schemeClr>
                </a:solidFill>
                <a:latin typeface="Agency FB" panose="020B0503020202020204" pitchFamily="34" charset="0"/>
              </a:rPr>
              <a:t>5] </a:t>
            </a:r>
            <a:r>
              <a:rPr lang="en-IN" sz="2400" dirty="0" err="1">
                <a:solidFill>
                  <a:schemeClr val="accent1">
                    <a:lumMod val="50000"/>
                  </a:schemeClr>
                </a:solidFill>
                <a:latin typeface="Agency FB" panose="020B0503020202020204" pitchFamily="34" charset="0"/>
              </a:rPr>
              <a:t>Rajeshvaree</a:t>
            </a:r>
            <a:r>
              <a:rPr lang="en-IN" sz="2400" dirty="0">
                <a:solidFill>
                  <a:schemeClr val="accent1">
                    <a:lumMod val="50000"/>
                  </a:schemeClr>
                </a:solidFill>
                <a:latin typeface="Agency FB" panose="020B0503020202020204" pitchFamily="34" charset="0"/>
              </a:rPr>
              <a:t> </a:t>
            </a:r>
            <a:r>
              <a:rPr lang="en-IN" sz="2400" dirty="0" err="1">
                <a:solidFill>
                  <a:schemeClr val="accent1">
                    <a:lumMod val="50000"/>
                  </a:schemeClr>
                </a:solidFill>
                <a:latin typeface="Agency FB" panose="020B0503020202020204" pitchFamily="34" charset="0"/>
              </a:rPr>
              <a:t>Ravindra</a:t>
            </a:r>
            <a:r>
              <a:rPr lang="en-IN" sz="2400" dirty="0">
                <a:solidFill>
                  <a:schemeClr val="accent1">
                    <a:lumMod val="50000"/>
                  </a:schemeClr>
                </a:solidFill>
                <a:latin typeface="Agency FB" panose="020B0503020202020204" pitchFamily="34" charset="0"/>
              </a:rPr>
              <a:t> </a:t>
            </a:r>
            <a:r>
              <a:rPr lang="en-IN" sz="2400" dirty="0" err="1">
                <a:solidFill>
                  <a:schemeClr val="accent1">
                    <a:lumMod val="50000"/>
                  </a:schemeClr>
                </a:solidFill>
                <a:latin typeface="Agency FB" panose="020B0503020202020204" pitchFamily="34" charset="0"/>
              </a:rPr>
              <a:t>Karmarkar</a:t>
            </a:r>
            <a:r>
              <a:rPr lang="en-IN" sz="2400" dirty="0">
                <a:solidFill>
                  <a:schemeClr val="accent1">
                    <a:lumMod val="50000"/>
                  </a:schemeClr>
                </a:solidFill>
                <a:latin typeface="Agency FB" panose="020B0503020202020204" pitchFamily="34" charset="0"/>
              </a:rPr>
              <a:t> (2021). Object Detection System for the Blind with Voice Guidance, International Journal of Engineering Applied Sciences and Technology,6(2): 67-70.</a:t>
            </a:r>
          </a:p>
        </p:txBody>
      </p:sp>
    </p:spTree>
    <p:extLst>
      <p:ext uri="{BB962C8B-B14F-4D97-AF65-F5344CB8AC3E}">
        <p14:creationId xmlns:p14="http://schemas.microsoft.com/office/powerpoint/2010/main" val="274108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6679654" cy="759618"/>
          </a:xfrm>
        </p:spPr>
        <p:txBody>
          <a:bodyPr/>
          <a:lstStyle/>
          <a:p>
            <a:pPr algn="ctr"/>
            <a:r>
              <a:rPr lang="en-US" dirty="0">
                <a:solidFill>
                  <a:schemeClr val="tx2">
                    <a:lumMod val="75000"/>
                  </a:schemeClr>
                </a:solidFill>
                <a:latin typeface="Algerian" panose="04020705040A02060702" pitchFamily="82" charset="0"/>
              </a:rPr>
              <a:t>INTRODUCTION</a:t>
            </a:r>
            <a:endParaRPr lang="en-IN" dirty="0">
              <a:solidFill>
                <a:schemeClr val="tx2">
                  <a:lumMod val="75000"/>
                </a:schemeClr>
              </a:solidFill>
              <a:latin typeface="Algerian" panose="04020705040A02060702" pitchFamily="82" charset="0"/>
            </a:endParaRPr>
          </a:p>
        </p:txBody>
      </p:sp>
      <p:sp>
        <p:nvSpPr>
          <p:cNvPr id="3" name="Content Placeholder 2"/>
          <p:cNvSpPr>
            <a:spLocks noGrp="1"/>
          </p:cNvSpPr>
          <p:nvPr>
            <p:ph idx="1"/>
          </p:nvPr>
        </p:nvSpPr>
        <p:spPr>
          <a:xfrm>
            <a:off x="395536" y="1484784"/>
            <a:ext cx="7327726" cy="4620171"/>
          </a:xfrm>
        </p:spPr>
        <p:txBody>
          <a:bodyPr>
            <a:normAutofit/>
          </a:bodyPr>
          <a:lstStyle/>
          <a:p>
            <a:r>
              <a:rPr lang="en-US" sz="2000" dirty="0">
                <a:solidFill>
                  <a:schemeClr val="accent1">
                    <a:lumMod val="50000"/>
                  </a:schemeClr>
                </a:solidFill>
                <a:latin typeface="Bahnschrift Light SemiCondensed" panose="020B0502040204020203" pitchFamily="34" charset="0"/>
              </a:rPr>
              <a:t>We came up with an </a:t>
            </a:r>
            <a:r>
              <a:rPr lang="en-US" sz="2000" b="1" dirty="0">
                <a:solidFill>
                  <a:schemeClr val="accent1">
                    <a:lumMod val="50000"/>
                  </a:schemeClr>
                </a:solidFill>
                <a:latin typeface="Bahnschrift Light SemiCondensed" panose="020B0502040204020203" pitchFamily="34" charset="0"/>
              </a:rPr>
              <a:t>Integrated Machine Learning System</a:t>
            </a:r>
            <a:r>
              <a:rPr lang="en-US" sz="2000" dirty="0">
                <a:solidFill>
                  <a:schemeClr val="accent1">
                    <a:lumMod val="50000"/>
                  </a:schemeClr>
                </a:solidFill>
                <a:latin typeface="Bahnschrift Light SemiCondensed" panose="020B0502040204020203" pitchFamily="34" charset="0"/>
              </a:rPr>
              <a:t> which allows the Visually Impaired Victims to </a:t>
            </a:r>
            <a:r>
              <a:rPr lang="en-US" sz="2000" b="1" dirty="0">
                <a:solidFill>
                  <a:schemeClr val="accent1">
                    <a:lumMod val="50000"/>
                  </a:schemeClr>
                </a:solidFill>
                <a:latin typeface="Bahnschrift Light SemiCondensed" panose="020B0502040204020203" pitchFamily="34" charset="0"/>
              </a:rPr>
              <a:t>identify</a:t>
            </a:r>
            <a:r>
              <a:rPr lang="en-US" sz="2000" dirty="0">
                <a:solidFill>
                  <a:schemeClr val="accent1">
                    <a:lumMod val="50000"/>
                  </a:schemeClr>
                </a:solidFill>
                <a:latin typeface="Bahnschrift Light SemiCondensed" panose="020B0502040204020203" pitchFamily="34" charset="0"/>
              </a:rPr>
              <a:t> and classify </a:t>
            </a:r>
            <a:r>
              <a:rPr lang="en-US" sz="2000" b="1" dirty="0">
                <a:solidFill>
                  <a:schemeClr val="accent1">
                    <a:lumMod val="50000"/>
                  </a:schemeClr>
                </a:solidFill>
                <a:latin typeface="Bahnschrift Light SemiCondensed" panose="020B0502040204020203" pitchFamily="34" charset="0"/>
              </a:rPr>
              <a:t>Real Time</a:t>
            </a:r>
            <a:r>
              <a:rPr lang="en-US" sz="2000" dirty="0">
                <a:solidFill>
                  <a:schemeClr val="accent1">
                    <a:lumMod val="50000"/>
                  </a:schemeClr>
                </a:solidFill>
                <a:latin typeface="Bahnschrift Light SemiCondensed" panose="020B0502040204020203" pitchFamily="34" charset="0"/>
              </a:rPr>
              <a:t> Based Common day-to-day Objects.</a:t>
            </a:r>
          </a:p>
          <a:p>
            <a:endParaRPr lang="en-US" sz="2000" dirty="0">
              <a:solidFill>
                <a:schemeClr val="accent1">
                  <a:lumMod val="50000"/>
                </a:schemeClr>
              </a:solidFill>
              <a:latin typeface="Bahnschrift Light SemiCondensed" panose="020B0502040204020203" pitchFamily="34" charset="0"/>
            </a:endParaRPr>
          </a:p>
          <a:p>
            <a:r>
              <a:rPr lang="en-US" sz="2000" dirty="0">
                <a:solidFill>
                  <a:schemeClr val="accent1">
                    <a:lumMod val="50000"/>
                  </a:schemeClr>
                </a:solidFill>
                <a:latin typeface="Bahnschrift Light SemiCondensed" panose="020B0502040204020203" pitchFamily="34" charset="0"/>
              </a:rPr>
              <a:t>We also generate </a:t>
            </a:r>
            <a:r>
              <a:rPr lang="en-US" sz="2000" b="1" dirty="0">
                <a:solidFill>
                  <a:schemeClr val="accent1">
                    <a:lumMod val="50000"/>
                  </a:schemeClr>
                </a:solidFill>
                <a:latin typeface="Bahnschrift Light SemiCondensed" panose="020B0502040204020203" pitchFamily="34" charset="0"/>
              </a:rPr>
              <a:t>voice feedbacks</a:t>
            </a:r>
            <a:r>
              <a:rPr lang="en-US" sz="2000" dirty="0">
                <a:solidFill>
                  <a:schemeClr val="accent1">
                    <a:lumMod val="50000"/>
                  </a:schemeClr>
                </a:solidFill>
                <a:latin typeface="Bahnschrift Light SemiCondensed" panose="020B0502040204020203" pitchFamily="34" charset="0"/>
              </a:rPr>
              <a:t> and calculates </a:t>
            </a:r>
            <a:r>
              <a:rPr lang="en-US" sz="2000" b="1" dirty="0">
                <a:solidFill>
                  <a:schemeClr val="accent1">
                    <a:lumMod val="50000"/>
                  </a:schemeClr>
                </a:solidFill>
                <a:latin typeface="Bahnschrift Light SemiCondensed" panose="020B0502040204020203" pitchFamily="34" charset="0"/>
              </a:rPr>
              <a:t>distance</a:t>
            </a:r>
            <a:r>
              <a:rPr lang="en-US" sz="2000" dirty="0">
                <a:solidFill>
                  <a:schemeClr val="accent1">
                    <a:lumMod val="50000"/>
                  </a:schemeClr>
                </a:solidFill>
                <a:latin typeface="Bahnschrift Light SemiCondensed" panose="020B0502040204020203" pitchFamily="34" charset="0"/>
              </a:rPr>
              <a:t> which produces warnings whether he/she is very close or far away from the object. </a:t>
            </a:r>
          </a:p>
          <a:p>
            <a:endParaRPr lang="en-US" sz="2000" dirty="0">
              <a:solidFill>
                <a:schemeClr val="accent1">
                  <a:lumMod val="50000"/>
                </a:schemeClr>
              </a:solidFill>
              <a:latin typeface="Bahnschrift Light SemiCondensed" panose="020B0502040204020203" pitchFamily="34" charset="0"/>
            </a:endParaRPr>
          </a:p>
          <a:p>
            <a:r>
              <a:rPr lang="en-US" sz="2000" dirty="0">
                <a:solidFill>
                  <a:schemeClr val="accent1">
                    <a:lumMod val="50000"/>
                  </a:schemeClr>
                </a:solidFill>
                <a:latin typeface="Bahnschrift Light SemiCondensed" panose="020B0502040204020203" pitchFamily="34" charset="0"/>
              </a:rPr>
              <a:t>The same system can be used for Obstacle Detection Mechanism.</a:t>
            </a:r>
          </a:p>
          <a:p>
            <a:endParaRPr lang="en-IN" sz="2000" dirty="0"/>
          </a:p>
        </p:txBody>
      </p:sp>
    </p:spTree>
    <p:extLst>
      <p:ext uri="{BB962C8B-B14F-4D97-AF65-F5344CB8AC3E}">
        <p14:creationId xmlns:p14="http://schemas.microsoft.com/office/powerpoint/2010/main" val="2848343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74585"/>
            <a:ext cx="7643192" cy="1194175"/>
          </a:xfrm>
        </p:spPr>
        <p:txBody>
          <a:bodyPr/>
          <a:lstStyle/>
          <a:p>
            <a:pPr algn="ctr"/>
            <a:r>
              <a:rPr lang="en-US" sz="3600" dirty="0">
                <a:solidFill>
                  <a:schemeClr val="tx2">
                    <a:lumMod val="75000"/>
                  </a:schemeClr>
                </a:solidFill>
                <a:latin typeface="Algerian" panose="04020705040A02060702" pitchFamily="82" charset="0"/>
              </a:rPr>
              <a:t>LITERATURE SURVEY</a:t>
            </a:r>
            <a:endParaRPr lang="en-IN" sz="3600" dirty="0">
              <a:solidFill>
                <a:schemeClr val="tx2">
                  <a:lumMod val="75000"/>
                </a:schemeClr>
              </a:solidFill>
              <a:latin typeface="Algerian" panose="04020705040A02060702" pitchFamily="82"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52526979"/>
              </p:ext>
            </p:extLst>
          </p:nvPr>
        </p:nvGraphicFramePr>
        <p:xfrm>
          <a:off x="251520" y="908719"/>
          <a:ext cx="8496944" cy="4680522"/>
        </p:xfrm>
        <a:graphic>
          <a:graphicData uri="http://schemas.openxmlformats.org/drawingml/2006/table">
            <a:tbl>
              <a:tblPr firstRow="1" bandRow="1">
                <a:tableStyleId>{5C22544A-7EE6-4342-B048-85BDC9FD1C3A}</a:tableStyleId>
              </a:tblPr>
              <a:tblGrid>
                <a:gridCol w="720080">
                  <a:extLst>
                    <a:ext uri="{9D8B030D-6E8A-4147-A177-3AD203B41FA5}">
                      <a16:colId xmlns="" xmlns:a16="http://schemas.microsoft.com/office/drawing/2014/main" val="20000"/>
                    </a:ext>
                  </a:extLst>
                </a:gridCol>
                <a:gridCol w="1652811">
                  <a:extLst>
                    <a:ext uri="{9D8B030D-6E8A-4147-A177-3AD203B41FA5}">
                      <a16:colId xmlns="" xmlns:a16="http://schemas.microsoft.com/office/drawing/2014/main" val="20001"/>
                    </a:ext>
                  </a:extLst>
                </a:gridCol>
                <a:gridCol w="1855193">
                  <a:extLst>
                    <a:ext uri="{9D8B030D-6E8A-4147-A177-3AD203B41FA5}">
                      <a16:colId xmlns="" xmlns:a16="http://schemas.microsoft.com/office/drawing/2014/main" val="2882168863"/>
                    </a:ext>
                  </a:extLst>
                </a:gridCol>
                <a:gridCol w="2171155">
                  <a:extLst>
                    <a:ext uri="{9D8B030D-6E8A-4147-A177-3AD203B41FA5}">
                      <a16:colId xmlns="" xmlns:a16="http://schemas.microsoft.com/office/drawing/2014/main" val="20002"/>
                    </a:ext>
                  </a:extLst>
                </a:gridCol>
                <a:gridCol w="2097705">
                  <a:extLst>
                    <a:ext uri="{9D8B030D-6E8A-4147-A177-3AD203B41FA5}">
                      <a16:colId xmlns="" xmlns:a16="http://schemas.microsoft.com/office/drawing/2014/main" val="20003"/>
                    </a:ext>
                  </a:extLst>
                </a:gridCol>
              </a:tblGrid>
              <a:tr h="1206946">
                <a:tc>
                  <a:txBody>
                    <a:bodyPr/>
                    <a:lstStyle/>
                    <a:p>
                      <a:pPr algn="ctr">
                        <a:lnSpc>
                          <a:spcPct val="200000"/>
                        </a:lnSpc>
                      </a:pPr>
                      <a:r>
                        <a:rPr lang="en-US" sz="1400" dirty="0" err="1"/>
                        <a:t>S.No</a:t>
                      </a:r>
                      <a:endParaRPr lang="en-IN" sz="1400" dirty="0"/>
                    </a:p>
                  </a:txBody>
                  <a:tcPr/>
                </a:tc>
                <a:tc>
                  <a:txBody>
                    <a:bodyPr/>
                    <a:lstStyle/>
                    <a:p>
                      <a:pPr algn="ctr">
                        <a:lnSpc>
                          <a:spcPct val="200000"/>
                        </a:lnSpc>
                      </a:pPr>
                      <a:r>
                        <a:rPr lang="en-US" sz="1400" dirty="0"/>
                        <a:t>TITLE</a:t>
                      </a:r>
                      <a:r>
                        <a:rPr lang="en-US" sz="1400" baseline="0" dirty="0"/>
                        <a:t> OF THE REFERENCE</a:t>
                      </a:r>
                      <a:endParaRPr lang="en-IN" sz="1400" dirty="0"/>
                    </a:p>
                  </a:txBody>
                  <a:tcPr/>
                </a:tc>
                <a:tc>
                  <a:txBody>
                    <a:bodyPr/>
                    <a:lstStyle/>
                    <a:p>
                      <a:pPr algn="ctr">
                        <a:lnSpc>
                          <a:spcPct val="200000"/>
                        </a:lnSpc>
                      </a:pPr>
                      <a:r>
                        <a:rPr lang="en-US" sz="1400" dirty="0"/>
                        <a:t>YEAR</a:t>
                      </a:r>
                      <a:endParaRPr lang="en-IN" sz="1400" dirty="0"/>
                    </a:p>
                  </a:txBody>
                  <a:tcPr/>
                </a:tc>
                <a:tc>
                  <a:txBody>
                    <a:bodyPr/>
                    <a:lstStyle/>
                    <a:p>
                      <a:pPr algn="ctr">
                        <a:lnSpc>
                          <a:spcPct val="200000"/>
                        </a:lnSpc>
                      </a:pPr>
                      <a:r>
                        <a:rPr lang="en-US" sz="1400" dirty="0"/>
                        <a:t>PUBLICATION</a:t>
                      </a:r>
                      <a:endParaRPr lang="en-IN" sz="1400" dirty="0"/>
                    </a:p>
                  </a:txBody>
                  <a:tcPr/>
                </a:tc>
                <a:tc>
                  <a:txBody>
                    <a:bodyPr/>
                    <a:lstStyle/>
                    <a:p>
                      <a:pPr lvl="0" algn="ctr">
                        <a:lnSpc>
                          <a:spcPct val="200000"/>
                        </a:lnSpc>
                      </a:pPr>
                      <a:r>
                        <a:rPr lang="en-US" sz="1400" dirty="0"/>
                        <a:t>LINKS</a:t>
                      </a:r>
                      <a:endParaRPr lang="en-IN" sz="1400" dirty="0"/>
                    </a:p>
                  </a:txBody>
                  <a:tcPr/>
                </a:tc>
                <a:extLst>
                  <a:ext uri="{0D108BD9-81ED-4DB2-BD59-A6C34878D82A}">
                    <a16:rowId xmlns="" xmlns:a16="http://schemas.microsoft.com/office/drawing/2014/main" val="10000"/>
                  </a:ext>
                </a:extLst>
              </a:tr>
              <a:tr h="1883264">
                <a:tc>
                  <a:txBody>
                    <a:bodyPr/>
                    <a:lstStyle/>
                    <a:p>
                      <a:pPr algn="ctr"/>
                      <a:r>
                        <a:rPr lang="en-US" sz="1400" dirty="0"/>
                        <a:t>1.</a:t>
                      </a:r>
                      <a:endParaRPr lang="en-IN" sz="1400" dirty="0"/>
                    </a:p>
                  </a:txBody>
                  <a:tcPr/>
                </a:tc>
                <a:tc>
                  <a:txBody>
                    <a:bodyPr/>
                    <a:lstStyle/>
                    <a:p>
                      <a:pPr algn="ctr"/>
                      <a:r>
                        <a:rPr lang="en-US" sz="1400" dirty="0">
                          <a:solidFill>
                            <a:schemeClr val="tx2">
                              <a:lumMod val="75000"/>
                            </a:schemeClr>
                          </a:solidFill>
                        </a:rPr>
                        <a:t>Blind</a:t>
                      </a:r>
                      <a:r>
                        <a:rPr lang="en-US" sz="1400" baseline="0" dirty="0">
                          <a:solidFill>
                            <a:schemeClr val="tx2">
                              <a:lumMod val="75000"/>
                            </a:schemeClr>
                          </a:solidFill>
                        </a:rPr>
                        <a:t> assist system</a:t>
                      </a:r>
                      <a:endParaRPr lang="en-IN" sz="1400" dirty="0">
                        <a:solidFill>
                          <a:schemeClr val="tx2">
                            <a:lumMod val="75000"/>
                          </a:schemeClr>
                        </a:solidFill>
                      </a:endParaRPr>
                    </a:p>
                  </a:txBody>
                  <a:tcPr/>
                </a:tc>
                <a:tc>
                  <a:txBody>
                    <a:bodyPr/>
                    <a:lstStyle/>
                    <a:p>
                      <a:pPr algn="ctr"/>
                      <a:r>
                        <a:rPr lang="en-US" sz="1400" dirty="0">
                          <a:solidFill>
                            <a:schemeClr val="tx2">
                              <a:lumMod val="75000"/>
                            </a:schemeClr>
                          </a:solidFill>
                        </a:rPr>
                        <a:t>2020</a:t>
                      </a:r>
                      <a:endParaRPr lang="en-IN" sz="1400" dirty="0">
                        <a:solidFill>
                          <a:schemeClr val="tx2">
                            <a:lumMod val="75000"/>
                          </a:schemeClr>
                        </a:solidFill>
                      </a:endParaRPr>
                    </a:p>
                  </a:txBody>
                  <a:tcPr/>
                </a:tc>
                <a:tc>
                  <a:txBody>
                    <a:bodyPr/>
                    <a:lstStyle/>
                    <a:p>
                      <a:pPr algn="ctr"/>
                      <a:r>
                        <a:rPr lang="en-US" sz="1400" dirty="0">
                          <a:solidFill>
                            <a:schemeClr val="tx2">
                              <a:lumMod val="75000"/>
                            </a:schemeClr>
                          </a:solidFill>
                        </a:rPr>
                        <a:t>International Journal of Advanced</a:t>
                      </a:r>
                      <a:r>
                        <a:rPr lang="en-US" sz="1400" baseline="0" dirty="0">
                          <a:solidFill>
                            <a:schemeClr val="tx2">
                              <a:lumMod val="75000"/>
                            </a:schemeClr>
                          </a:solidFill>
                        </a:rPr>
                        <a:t> Research in Computer and Communication Engineering</a:t>
                      </a:r>
                      <a:r>
                        <a:rPr lang="en-US" sz="1400" dirty="0">
                          <a:solidFill>
                            <a:schemeClr val="tx2">
                              <a:lumMod val="75000"/>
                            </a:schemeClr>
                          </a:solidFill>
                        </a:rPr>
                        <a:t> </a:t>
                      </a:r>
                      <a:endParaRPr lang="en-IN" sz="1400" dirty="0">
                        <a:solidFill>
                          <a:schemeClr val="tx2">
                            <a:lumMod val="75000"/>
                          </a:schemeClr>
                        </a:solidFill>
                      </a:endParaRPr>
                    </a:p>
                  </a:txBody>
                  <a:tcPr/>
                </a:tc>
                <a:tc>
                  <a:txBody>
                    <a:bodyPr/>
                    <a:lstStyle/>
                    <a:p>
                      <a:pPr algn="ctr"/>
                      <a:r>
                        <a:rPr lang="en-IN" sz="1400" dirty="0">
                          <a:solidFill>
                            <a:schemeClr val="tx2">
                              <a:lumMod val="75000"/>
                            </a:schemeClr>
                          </a:solidFill>
                        </a:rPr>
                        <a:t>https://medium.com/beingryaan/real-time-object-detection-along-with-distance-and-voice-alerts-for-blinds-a-blind-assistance-1708b97c3ecc</a:t>
                      </a:r>
                    </a:p>
                  </a:txBody>
                  <a:tcPr/>
                </a:tc>
                <a:extLst>
                  <a:ext uri="{0D108BD9-81ED-4DB2-BD59-A6C34878D82A}">
                    <a16:rowId xmlns="" xmlns:a16="http://schemas.microsoft.com/office/drawing/2014/main" val="10001"/>
                  </a:ext>
                </a:extLst>
              </a:tr>
              <a:tr h="1590312">
                <a:tc>
                  <a:txBody>
                    <a:bodyPr/>
                    <a:lstStyle/>
                    <a:p>
                      <a:pPr algn="ctr"/>
                      <a:r>
                        <a:rPr lang="en-US" sz="1400" dirty="0"/>
                        <a:t>2.</a:t>
                      </a:r>
                      <a:endParaRPr lang="en-IN" sz="1400" dirty="0"/>
                    </a:p>
                  </a:txBody>
                  <a:tcPr/>
                </a:tc>
                <a:tc>
                  <a:txBody>
                    <a:bodyPr/>
                    <a:lstStyle/>
                    <a:p>
                      <a:pPr algn="ctr"/>
                      <a:r>
                        <a:rPr lang="en-US" sz="1400" dirty="0" err="1">
                          <a:solidFill>
                            <a:schemeClr val="tx2">
                              <a:lumMod val="75000"/>
                            </a:schemeClr>
                          </a:solidFill>
                        </a:rPr>
                        <a:t>Vission</a:t>
                      </a:r>
                      <a:r>
                        <a:rPr lang="en-US" sz="1400" dirty="0">
                          <a:solidFill>
                            <a:schemeClr val="tx2">
                              <a:lumMod val="75000"/>
                            </a:schemeClr>
                          </a:solidFill>
                        </a:rPr>
                        <a:t>-Based System for Assisting Blind People To Wander Unknown Environment in a Safe Way</a:t>
                      </a:r>
                      <a:endParaRPr lang="en-IN" sz="1400" dirty="0">
                        <a:solidFill>
                          <a:schemeClr val="tx2">
                            <a:lumMod val="75000"/>
                          </a:schemeClr>
                        </a:solidFill>
                      </a:endParaRPr>
                    </a:p>
                  </a:txBody>
                  <a:tcPr/>
                </a:tc>
                <a:tc>
                  <a:txBody>
                    <a:bodyPr/>
                    <a:lstStyle/>
                    <a:p>
                      <a:pPr algn="ctr"/>
                      <a:r>
                        <a:rPr lang="en-US" sz="1400" dirty="0">
                          <a:solidFill>
                            <a:schemeClr val="tx2">
                              <a:lumMod val="75000"/>
                            </a:schemeClr>
                          </a:solidFill>
                        </a:rPr>
                        <a:t>2021</a:t>
                      </a:r>
                      <a:endParaRPr lang="en-IN" sz="1400" dirty="0">
                        <a:solidFill>
                          <a:schemeClr val="tx2">
                            <a:lumMod val="75000"/>
                          </a:schemeClr>
                        </a:solidFill>
                      </a:endParaRPr>
                    </a:p>
                  </a:txBody>
                  <a:tcPr/>
                </a:tc>
                <a:tc>
                  <a:txBody>
                    <a:bodyPr/>
                    <a:lstStyle/>
                    <a:p>
                      <a:pPr algn="ctr"/>
                      <a:r>
                        <a:rPr lang="en-US" sz="1400" dirty="0">
                          <a:solidFill>
                            <a:schemeClr val="tx2">
                              <a:lumMod val="75000"/>
                            </a:schemeClr>
                          </a:solidFill>
                        </a:rPr>
                        <a:t>Eduard</a:t>
                      </a:r>
                      <a:r>
                        <a:rPr lang="en-US" sz="1400" baseline="0" dirty="0">
                          <a:solidFill>
                            <a:schemeClr val="tx2">
                              <a:lumMod val="75000"/>
                            </a:schemeClr>
                          </a:solidFill>
                        </a:rPr>
                        <a:t> </a:t>
                      </a:r>
                      <a:r>
                        <a:rPr lang="en-US" sz="1400" baseline="0" dirty="0" err="1">
                          <a:solidFill>
                            <a:schemeClr val="tx2">
                              <a:lumMod val="75000"/>
                            </a:schemeClr>
                          </a:solidFill>
                        </a:rPr>
                        <a:t>Llobet</a:t>
                      </a:r>
                      <a:r>
                        <a:rPr lang="en-US" sz="1400" baseline="0" dirty="0">
                          <a:solidFill>
                            <a:schemeClr val="tx2">
                              <a:lumMod val="75000"/>
                            </a:schemeClr>
                          </a:solidFill>
                        </a:rPr>
                        <a:t>, Research paper</a:t>
                      </a:r>
                      <a:endParaRPr lang="en-IN" sz="1400" dirty="0">
                        <a:solidFill>
                          <a:schemeClr val="tx2">
                            <a:lumMod val="75000"/>
                          </a:schemeClr>
                        </a:solidFill>
                      </a:endParaRPr>
                    </a:p>
                  </a:txBody>
                  <a:tcPr/>
                </a:tc>
                <a:tc>
                  <a:txBody>
                    <a:bodyPr/>
                    <a:lstStyle/>
                    <a:p>
                      <a:pPr algn="ctr"/>
                      <a:r>
                        <a:rPr lang="en-IN" sz="1400" dirty="0">
                          <a:solidFill>
                            <a:schemeClr val="tx2">
                              <a:lumMod val="75000"/>
                            </a:schemeClr>
                          </a:solidFill>
                        </a:rPr>
                        <a:t>https://www.hindawi.com/journals/js/2021/6685686/</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56842849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 xmlns:a16="http://schemas.microsoft.com/office/drawing/2014/main" id="{635E246F-8FFB-48F9-2540-D991DC94BD32}"/>
              </a:ext>
            </a:extLst>
          </p:cNvPr>
          <p:cNvGraphicFramePr>
            <a:graphicFrameLocks noGrp="1"/>
          </p:cNvGraphicFramePr>
          <p:nvPr>
            <p:ph idx="1"/>
            <p:extLst>
              <p:ext uri="{D42A27DB-BD31-4B8C-83A1-F6EECF244321}">
                <p14:modId xmlns:p14="http://schemas.microsoft.com/office/powerpoint/2010/main" val="1865190955"/>
              </p:ext>
            </p:extLst>
          </p:nvPr>
        </p:nvGraphicFramePr>
        <p:xfrm>
          <a:off x="611560" y="1484784"/>
          <a:ext cx="8136904" cy="3255653"/>
        </p:xfrm>
        <a:graphic>
          <a:graphicData uri="http://schemas.openxmlformats.org/drawingml/2006/table">
            <a:tbl>
              <a:tblPr firstRow="1" bandRow="1">
                <a:tableStyleId>{5C22544A-7EE6-4342-B048-85BDC9FD1C3A}</a:tableStyleId>
              </a:tblPr>
              <a:tblGrid>
                <a:gridCol w="720080">
                  <a:extLst>
                    <a:ext uri="{9D8B030D-6E8A-4147-A177-3AD203B41FA5}">
                      <a16:colId xmlns="" xmlns:a16="http://schemas.microsoft.com/office/drawing/2014/main" val="1955193882"/>
                    </a:ext>
                  </a:extLst>
                </a:gridCol>
                <a:gridCol w="2353582">
                  <a:extLst>
                    <a:ext uri="{9D8B030D-6E8A-4147-A177-3AD203B41FA5}">
                      <a16:colId xmlns="" xmlns:a16="http://schemas.microsoft.com/office/drawing/2014/main" val="3695363310"/>
                    </a:ext>
                  </a:extLst>
                </a:gridCol>
                <a:gridCol w="657931">
                  <a:extLst>
                    <a:ext uri="{9D8B030D-6E8A-4147-A177-3AD203B41FA5}">
                      <a16:colId xmlns="" xmlns:a16="http://schemas.microsoft.com/office/drawing/2014/main" val="1599637138"/>
                    </a:ext>
                  </a:extLst>
                </a:gridCol>
                <a:gridCol w="2729643">
                  <a:extLst>
                    <a:ext uri="{9D8B030D-6E8A-4147-A177-3AD203B41FA5}">
                      <a16:colId xmlns="" xmlns:a16="http://schemas.microsoft.com/office/drawing/2014/main" val="3469382529"/>
                    </a:ext>
                  </a:extLst>
                </a:gridCol>
                <a:gridCol w="1675668">
                  <a:extLst>
                    <a:ext uri="{9D8B030D-6E8A-4147-A177-3AD203B41FA5}">
                      <a16:colId xmlns="" xmlns:a16="http://schemas.microsoft.com/office/drawing/2014/main" val="4222946398"/>
                    </a:ext>
                  </a:extLst>
                </a:gridCol>
              </a:tblGrid>
              <a:tr h="64807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err="1"/>
                        <a:t>S.No</a:t>
                      </a:r>
                      <a:endParaRPr lang="en-IN" sz="1400" dirty="0"/>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TITLE</a:t>
                      </a:r>
                      <a:r>
                        <a:rPr lang="en-US" sz="1400" baseline="0" dirty="0"/>
                        <a:t> OF THE REFERENCE</a:t>
                      </a:r>
                      <a:endParaRPr lang="en-IN" sz="1400" dirty="0"/>
                    </a:p>
                    <a:p>
                      <a:endParaRPr lang="en-IN"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YEAR</a:t>
                      </a:r>
                      <a:endParaRPr lang="en-IN" sz="1400" dirty="0"/>
                    </a:p>
                    <a:p>
                      <a:pPr algn="ctr"/>
                      <a:endParaRPr lang="en-IN" sz="1400" dirty="0"/>
                    </a:p>
                  </a:txBody>
                  <a:tcPr/>
                </a:tc>
                <a:tc>
                  <a:txBody>
                    <a:bodyPr/>
                    <a:lstStyle/>
                    <a:p>
                      <a:pPr algn="ctr"/>
                      <a:r>
                        <a:rPr lang="en-US" dirty="0"/>
                        <a:t> </a:t>
                      </a:r>
                      <a:r>
                        <a:rPr lang="en-US" sz="1400" dirty="0"/>
                        <a:t>PUBLICATION</a:t>
                      </a:r>
                      <a:endParaRPr lang="en-IN"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t> </a:t>
                      </a:r>
                      <a:r>
                        <a:rPr lang="en-US" sz="1400" dirty="0"/>
                        <a:t>LINKS</a:t>
                      </a:r>
                      <a:endParaRPr lang="en-IN" sz="1400" dirty="0"/>
                    </a:p>
                    <a:p>
                      <a:pPr algn="ctr"/>
                      <a:endParaRPr lang="en-IN" dirty="0"/>
                    </a:p>
                  </a:txBody>
                  <a:tcPr/>
                </a:tc>
                <a:extLst>
                  <a:ext uri="{0D108BD9-81ED-4DB2-BD59-A6C34878D82A}">
                    <a16:rowId xmlns="" xmlns:a16="http://schemas.microsoft.com/office/drawing/2014/main" val="3398902979"/>
                  </a:ext>
                </a:extLst>
              </a:tr>
              <a:tr h="1224136">
                <a:tc>
                  <a:txBody>
                    <a:bodyPr/>
                    <a:lstStyle/>
                    <a:p>
                      <a:r>
                        <a:rPr lang="en-US" sz="1400" dirty="0"/>
                        <a:t>3.</a:t>
                      </a:r>
                      <a:endParaRPr lang="en-IN"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An Implementation of an Intelligent Assistance System for Visually Impaired/Blind People</a:t>
                      </a:r>
                    </a:p>
                    <a:p>
                      <a:endParaRPr lang="en-IN" dirty="0"/>
                    </a:p>
                  </a:txBody>
                  <a:tcPr/>
                </a:tc>
                <a:tc>
                  <a:txBody>
                    <a:bodyPr/>
                    <a:lstStyle/>
                    <a:p>
                      <a:pPr algn="ctr"/>
                      <a:r>
                        <a:rPr lang="en-US" sz="1400" dirty="0">
                          <a:solidFill>
                            <a:schemeClr val="tx2">
                              <a:lumMod val="75000"/>
                            </a:schemeClr>
                          </a:solidFill>
                        </a:rPr>
                        <a:t>2019</a:t>
                      </a:r>
                      <a:endParaRPr lang="en-IN"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400" b="0" i="0" u="none" strike="noStrike" kern="1200" dirty="0">
                          <a:solidFill>
                            <a:schemeClr val="tx2">
                              <a:lumMod val="75000"/>
                            </a:schemeClr>
                          </a:solidFill>
                          <a:effectLst/>
                          <a:latin typeface="+mn-lt"/>
                          <a:ea typeface="+mn-ea"/>
                          <a:cs typeface="+mn-cs"/>
                          <a:hlinkClick r:id="rId2">
                            <a:extLst>
                              <a:ext uri="{A12FA001-AC4F-418D-AE19-62706E023703}">
                                <ahyp:hlinkClr xmlns="" xmlns:ahyp="http://schemas.microsoft.com/office/drawing/2018/hyperlinkcolor" val="tx"/>
                              </a:ext>
                            </a:extLst>
                          </a:hlinkClick>
                        </a:rPr>
                        <a:t>2019 IEEE International Conference on Consumer Electronics (ICCE)</a:t>
                      </a:r>
                      <a:endParaRPr lang="en-IN" sz="1400" dirty="0">
                        <a:solidFill>
                          <a:schemeClr val="tx2">
                            <a:lumMod val="75000"/>
                          </a:schemeClr>
                        </a:solidFill>
                      </a:endParaRP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400" dirty="0">
                          <a:solidFill>
                            <a:schemeClr val="tx2">
                              <a:lumMod val="75000"/>
                            </a:schemeClr>
                          </a:solidFill>
                        </a:rPr>
                        <a:t>https://ieeexplore.ieee.org/document/8661943</a:t>
                      </a:r>
                    </a:p>
                    <a:p>
                      <a:endParaRPr lang="en-IN" dirty="0"/>
                    </a:p>
                  </a:txBody>
                  <a:tcPr/>
                </a:tc>
                <a:extLst>
                  <a:ext uri="{0D108BD9-81ED-4DB2-BD59-A6C34878D82A}">
                    <a16:rowId xmlns="" xmlns:a16="http://schemas.microsoft.com/office/drawing/2014/main" val="310779453"/>
                  </a:ext>
                </a:extLst>
              </a:tr>
              <a:tr h="138344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4.</a:t>
                      </a:r>
                      <a:endParaRPr lang="en-IN" sz="1400" dirty="0"/>
                    </a:p>
                    <a:p>
                      <a:endParaRPr lang="en-IN"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2">
                              <a:lumMod val="75000"/>
                            </a:schemeClr>
                          </a:solidFill>
                        </a:rPr>
                        <a:t>Blind Assistance Device using AI</a:t>
                      </a:r>
                      <a:endParaRPr lang="en-IN" sz="1400" dirty="0">
                        <a:solidFill>
                          <a:schemeClr val="tx2">
                            <a:lumMod val="75000"/>
                          </a:schemeClr>
                        </a:solidFill>
                      </a:endParaRP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2">
                              <a:lumMod val="75000"/>
                            </a:schemeClr>
                          </a:solidFill>
                        </a:rPr>
                        <a:t>2021</a:t>
                      </a:r>
                      <a:endParaRPr lang="en-IN" sz="1400" dirty="0">
                        <a:solidFill>
                          <a:schemeClr val="tx2">
                            <a:lumMod val="75000"/>
                          </a:schemeClr>
                        </a:solidFill>
                      </a:endParaRP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2">
                              <a:lumMod val="75000"/>
                            </a:schemeClr>
                          </a:solidFill>
                        </a:rPr>
                        <a:t>International</a:t>
                      </a:r>
                      <a:r>
                        <a:rPr lang="en-US" sz="1400" baseline="0" dirty="0">
                          <a:solidFill>
                            <a:schemeClr val="tx2">
                              <a:lumMod val="75000"/>
                            </a:schemeClr>
                          </a:solidFill>
                        </a:rPr>
                        <a:t> Journal Of Engineering </a:t>
                      </a:r>
                      <a:r>
                        <a:rPr lang="en-US" sz="1400" baseline="0" dirty="0" err="1">
                          <a:solidFill>
                            <a:schemeClr val="tx2">
                              <a:lumMod val="75000"/>
                            </a:schemeClr>
                          </a:solidFill>
                        </a:rPr>
                        <a:t>Research&amp;Technology</a:t>
                      </a:r>
                      <a:r>
                        <a:rPr lang="en-US" sz="1400" baseline="0" dirty="0">
                          <a:solidFill>
                            <a:schemeClr val="tx2">
                              <a:lumMod val="75000"/>
                            </a:schemeClr>
                          </a:solidFill>
                        </a:rPr>
                        <a:t>(IJERT)</a:t>
                      </a:r>
                      <a:endParaRPr lang="en-IN" sz="1400" dirty="0">
                        <a:solidFill>
                          <a:schemeClr val="tx2">
                            <a:lumMod val="75000"/>
                          </a:schemeClr>
                        </a:solidFill>
                      </a:endParaRP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400" dirty="0">
                          <a:solidFill>
                            <a:schemeClr val="tx2">
                              <a:lumMod val="75000"/>
                            </a:schemeClr>
                          </a:solidFill>
                        </a:rPr>
                        <a:t>https://www.ijert.org/blind-assistance-device-using-ai</a:t>
                      </a:r>
                    </a:p>
                    <a:p>
                      <a:endParaRPr lang="en-IN" sz="1400" dirty="0"/>
                    </a:p>
                  </a:txBody>
                  <a:tcPr/>
                </a:tc>
                <a:extLst>
                  <a:ext uri="{0D108BD9-81ED-4DB2-BD59-A6C34878D82A}">
                    <a16:rowId xmlns="" xmlns:a16="http://schemas.microsoft.com/office/drawing/2014/main" val="2379137161"/>
                  </a:ext>
                </a:extLst>
              </a:tr>
            </a:tbl>
          </a:graphicData>
        </a:graphic>
      </p:graphicFrame>
    </p:spTree>
    <p:extLst>
      <p:ext uri="{BB962C8B-B14F-4D97-AF65-F5344CB8AC3E}">
        <p14:creationId xmlns:p14="http://schemas.microsoft.com/office/powerpoint/2010/main" val="3988754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2">
                    <a:lumMod val="75000"/>
                  </a:schemeClr>
                </a:solidFill>
                <a:effectLst>
                  <a:outerShdw blurRad="38100" dist="38100" dir="2700000" algn="tl">
                    <a:srgbClr val="000000">
                      <a:alpha val="43137"/>
                    </a:srgbClr>
                  </a:outerShdw>
                </a:effectLst>
                <a:latin typeface="Algerian" panose="04020705040A02060702" pitchFamily="82" charset="0"/>
              </a:rPr>
              <a:t>PROBLEM   STATEMENT</a:t>
            </a:r>
            <a:endParaRPr lang="en-IN" dirty="0">
              <a:solidFill>
                <a:schemeClr val="tx2">
                  <a:lumMod val="75000"/>
                </a:schemeClr>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609599" y="1556792"/>
            <a:ext cx="6347714" cy="4248472"/>
          </a:xfrm>
        </p:spPr>
        <p:txBody>
          <a:bodyPr>
            <a:normAutofit fontScale="62500" lnSpcReduction="20000"/>
          </a:bodyPr>
          <a:lstStyle/>
          <a:p>
            <a:pPr marL="0" indent="0">
              <a:buNone/>
            </a:pPr>
            <a:r>
              <a:rPr lang="en-US" dirty="0" smtClean="0"/>
              <a:t>Environment challenges:</a:t>
            </a:r>
            <a:endParaRPr lang="en-US" sz="2900" dirty="0" smtClean="0"/>
          </a:p>
          <a:p>
            <a:pPr marL="285750" indent="-285750">
              <a:buFont typeface="Arial" pitchFamily="34" charset="0"/>
              <a:buChar char="•"/>
            </a:pPr>
            <a:r>
              <a:rPr lang="en-US" dirty="0" smtClean="0"/>
              <a:t>It’s </a:t>
            </a:r>
            <a:r>
              <a:rPr lang="en-US" dirty="0"/>
              <a:t>a known fact that estimated number of visually impaired person in the </a:t>
            </a:r>
            <a:r>
              <a:rPr lang="en-US" b="1" dirty="0"/>
              <a:t>world</a:t>
            </a:r>
            <a:r>
              <a:rPr lang="en-US" dirty="0"/>
              <a:t> is about 285 million, approximately equal to the 20% of the Indian Population.</a:t>
            </a:r>
            <a:endParaRPr lang="en-US" dirty="0" smtClean="0"/>
          </a:p>
          <a:p>
            <a:pPr marL="285750" indent="-285750">
              <a:buFont typeface="Arial" pitchFamily="34" charset="0"/>
              <a:buChar char="•"/>
            </a:pPr>
            <a:r>
              <a:rPr lang="en-US" dirty="0" smtClean="0"/>
              <a:t>People </a:t>
            </a:r>
            <a:r>
              <a:rPr lang="en-US" dirty="0"/>
              <a:t>who are completely blind or have impaired vision usually have a difficult time navigating outside the spaces that they're accustomed to</a:t>
            </a:r>
            <a:r>
              <a:rPr lang="en-US" dirty="0" smtClean="0"/>
              <a:t>. </a:t>
            </a:r>
            <a:r>
              <a:rPr lang="en-US" dirty="0"/>
              <a:t>physical movement is one of the biggest challenges for blind </a:t>
            </a:r>
            <a:r>
              <a:rPr lang="en-US" dirty="0" smtClean="0"/>
              <a:t>people. </a:t>
            </a:r>
            <a:r>
              <a:rPr lang="en-US" dirty="0"/>
              <a:t>Traveling or merely walking down a crowded street can be challenging. </a:t>
            </a:r>
            <a:endParaRPr lang="en-US" dirty="0" smtClean="0"/>
          </a:p>
          <a:p>
            <a:pPr marL="285750" indent="-285750">
              <a:buFont typeface="Arial" pitchFamily="34" charset="0"/>
              <a:buChar char="•"/>
            </a:pPr>
            <a:r>
              <a:rPr lang="en-US" dirty="0" smtClean="0"/>
              <a:t>many </a:t>
            </a:r>
            <a:r>
              <a:rPr lang="en-US" dirty="0"/>
              <a:t>people with low vision will prefer to travel with a sighted friend or family member when navigating unfamiliar </a:t>
            </a:r>
            <a:r>
              <a:rPr lang="en-US" dirty="0" err="1"/>
              <a:t>places.Also</a:t>
            </a:r>
            <a:r>
              <a:rPr lang="en-US" dirty="0"/>
              <a:t>, blind people must memorize the location of every obstacle or item in their home environment. Objects like beds, tables and chairs must not be moved without warning to prevent accidents. If a blind person lives with others, each member of the household has to be diligently about keeping walkways clear and all items in their designated locations</a:t>
            </a:r>
            <a:r>
              <a:rPr lang="en-US" dirty="0" smtClean="0"/>
              <a:t>.</a:t>
            </a:r>
          </a:p>
          <a:p>
            <a:pPr marL="285750" indent="-285750">
              <a:buFont typeface="Arial" pitchFamily="34" charset="0"/>
              <a:buChar char="•"/>
            </a:pPr>
            <a:r>
              <a:rPr lang="en-US" dirty="0" smtClean="0"/>
              <a:t>The </a:t>
            </a:r>
            <a:r>
              <a:rPr lang="en-US" dirty="0"/>
              <a:t>existing system consists of </a:t>
            </a:r>
            <a:endParaRPr lang="en-US" dirty="0" smtClean="0"/>
          </a:p>
          <a:p>
            <a:pPr>
              <a:buFont typeface="Wingdings" panose="05000000000000000000" pitchFamily="2" charset="2"/>
              <a:buChar char="Ø"/>
            </a:pPr>
            <a:r>
              <a:rPr lang="en-US" dirty="0" smtClean="0"/>
              <a:t>object detection</a:t>
            </a:r>
          </a:p>
          <a:p>
            <a:pPr>
              <a:buFont typeface="Wingdings" panose="05000000000000000000" pitchFamily="2" charset="2"/>
              <a:buChar char="Ø"/>
            </a:pPr>
            <a:r>
              <a:rPr lang="en-US" dirty="0" smtClean="0"/>
              <a:t>device sensor</a:t>
            </a:r>
          </a:p>
          <a:p>
            <a:pPr>
              <a:buFont typeface="Wingdings" panose="05000000000000000000" pitchFamily="2" charset="2"/>
              <a:buChar char="Ø"/>
            </a:pPr>
            <a:r>
              <a:rPr lang="en-US" dirty="0" smtClean="0"/>
              <a:t>braille system</a:t>
            </a:r>
          </a:p>
          <a:p>
            <a:pPr>
              <a:buFont typeface="Wingdings" panose="05000000000000000000" pitchFamily="2" charset="2"/>
              <a:buChar char="Ø"/>
            </a:pPr>
            <a:r>
              <a:rPr lang="en-US" dirty="0" smtClean="0"/>
              <a:t> </a:t>
            </a:r>
            <a:r>
              <a:rPr lang="en-US" dirty="0"/>
              <a:t>voiceover. </a:t>
            </a:r>
          </a:p>
          <a:p>
            <a:pPr marL="285750" indent="-285750">
              <a:buFont typeface="Arial" pitchFamily="34" charset="0"/>
              <a:buChar char="•"/>
            </a:pPr>
            <a:r>
              <a:rPr lang="en-US" dirty="0"/>
              <a:t>The existing system does help the visually impaired people to navigate easily. But the aren’t aware of the objects description and their distance.</a:t>
            </a:r>
          </a:p>
          <a:p>
            <a:pPr marL="285750" indent="-285750">
              <a:buFont typeface="Arial" pitchFamily="34" charset="0"/>
              <a:buChar char="•"/>
            </a:pPr>
            <a:r>
              <a:rPr lang="en-US" dirty="0"/>
              <a:t>And there is no feedback about the object detected</a:t>
            </a:r>
            <a:r>
              <a:rPr lang="en-US" dirty="0" smtClean="0"/>
              <a:t>.</a:t>
            </a:r>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IN" dirty="0"/>
          </a:p>
          <a:p>
            <a:pPr marL="0" indent="0">
              <a:buNone/>
            </a:pPr>
            <a:endParaRPr lang="en-US" dirty="0"/>
          </a:p>
        </p:txBody>
      </p:sp>
    </p:spTree>
    <p:extLst>
      <p:ext uri="{BB962C8B-B14F-4D97-AF65-F5344CB8AC3E}">
        <p14:creationId xmlns:p14="http://schemas.microsoft.com/office/powerpoint/2010/main" val="3642863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573CE-2C6D-D817-7675-360640CE6B6F}"/>
              </a:ext>
            </a:extLst>
          </p:cNvPr>
          <p:cNvSpPr>
            <a:spLocks noGrp="1"/>
          </p:cNvSpPr>
          <p:nvPr>
            <p:ph type="title"/>
          </p:nvPr>
        </p:nvSpPr>
        <p:spPr>
          <a:xfrm>
            <a:off x="-1044624" y="620688"/>
            <a:ext cx="6347713" cy="1320800"/>
          </a:xfrm>
        </p:spPr>
        <p:txBody>
          <a:bodyPr/>
          <a:lstStyle/>
          <a:p>
            <a:pPr algn="ctr"/>
            <a:r>
              <a:rPr lang="en-US" dirty="0">
                <a:solidFill>
                  <a:schemeClr val="tx2">
                    <a:lumMod val="75000"/>
                  </a:schemeClr>
                </a:solidFill>
                <a:latin typeface="Algerian" panose="04020705040A02060702" pitchFamily="82" charset="0"/>
              </a:rPr>
              <a:t>hardware</a:t>
            </a:r>
            <a:endParaRPr lang="en-IN" dirty="0">
              <a:solidFill>
                <a:schemeClr val="tx2">
                  <a:lumMod val="75000"/>
                </a:schemeClr>
              </a:solidFill>
              <a:latin typeface="Algerian" panose="04020705040A02060702" pitchFamily="82" charset="0"/>
            </a:endParaRPr>
          </a:p>
        </p:txBody>
      </p:sp>
      <p:sp>
        <p:nvSpPr>
          <p:cNvPr id="3" name="Content Placeholder 2">
            <a:extLst>
              <a:ext uri="{FF2B5EF4-FFF2-40B4-BE49-F238E27FC236}">
                <a16:creationId xmlns="" xmlns:a16="http://schemas.microsoft.com/office/drawing/2014/main" id="{8036BE33-AA4D-4BAC-64B6-3F3CE4C9AA0C}"/>
              </a:ext>
            </a:extLst>
          </p:cNvPr>
          <p:cNvSpPr>
            <a:spLocks noGrp="1"/>
          </p:cNvSpPr>
          <p:nvPr>
            <p:ph idx="1"/>
          </p:nvPr>
        </p:nvSpPr>
        <p:spPr>
          <a:xfrm>
            <a:off x="539552" y="1581448"/>
            <a:ext cx="6347714" cy="720080"/>
          </a:xfrm>
        </p:spPr>
        <p:txBody>
          <a:bodyPr>
            <a:normAutofit fontScale="25000" lnSpcReduction="20000"/>
          </a:bodyPr>
          <a:lstStyle/>
          <a:p>
            <a:endParaRPr lang="en-US" dirty="0"/>
          </a:p>
          <a:p>
            <a:r>
              <a:rPr lang="en-US" sz="8000" dirty="0"/>
              <a:t>Laptop</a:t>
            </a:r>
          </a:p>
          <a:p>
            <a:r>
              <a:rPr lang="en-US" sz="8000" dirty="0" smtClean="0"/>
              <a:t>Camera/web cam</a:t>
            </a:r>
          </a:p>
          <a:p>
            <a:endParaRPr lang="en-US" sz="6200" dirty="0"/>
          </a:p>
          <a:p>
            <a:pPr marL="0" indent="0">
              <a:buNone/>
            </a:pPr>
            <a:endParaRPr lang="en-IN" sz="6200" dirty="0"/>
          </a:p>
        </p:txBody>
      </p:sp>
      <p:sp>
        <p:nvSpPr>
          <p:cNvPr id="6" name="TextBox 5"/>
          <p:cNvSpPr txBox="1"/>
          <p:nvPr/>
        </p:nvSpPr>
        <p:spPr>
          <a:xfrm>
            <a:off x="755576" y="2915652"/>
            <a:ext cx="3888432" cy="646331"/>
          </a:xfrm>
          <a:prstGeom prst="rect">
            <a:avLst/>
          </a:prstGeom>
          <a:noFill/>
        </p:spPr>
        <p:txBody>
          <a:bodyPr wrap="square" rtlCol="0">
            <a:spAutoFit/>
          </a:bodyPr>
          <a:lstStyle/>
          <a:p>
            <a:r>
              <a:rPr lang="en-US" sz="3600" dirty="0" smtClean="0">
                <a:latin typeface="Algerian" panose="04020705040A02060702" pitchFamily="82" charset="0"/>
              </a:rPr>
              <a:t>SOFTWARE</a:t>
            </a:r>
            <a:endParaRPr lang="en-IN" sz="3600" dirty="0">
              <a:latin typeface="Algerian" panose="04020705040A02060702" pitchFamily="82" charset="0"/>
            </a:endParaRPr>
          </a:p>
        </p:txBody>
      </p:sp>
      <p:sp>
        <p:nvSpPr>
          <p:cNvPr id="8" name="TextBox 7"/>
          <p:cNvSpPr txBox="1"/>
          <p:nvPr/>
        </p:nvSpPr>
        <p:spPr>
          <a:xfrm>
            <a:off x="539552" y="3933056"/>
            <a:ext cx="4248472" cy="2031325"/>
          </a:xfrm>
          <a:prstGeom prst="rect">
            <a:avLst/>
          </a:prstGeom>
          <a:noFill/>
        </p:spPr>
        <p:txBody>
          <a:bodyPr wrap="square" rtlCol="0">
            <a:spAutoFit/>
          </a:bodyPr>
          <a:lstStyle/>
          <a:p>
            <a:pPr marL="285750" indent="-285750">
              <a:buClr>
                <a:schemeClr val="accent2">
                  <a:lumMod val="60000"/>
                  <a:lumOff val="40000"/>
                </a:schemeClr>
              </a:buClr>
              <a:buFont typeface="Wingdings" panose="05000000000000000000" pitchFamily="2" charset="2"/>
              <a:buChar char="Ø"/>
            </a:pPr>
            <a:r>
              <a:rPr lang="en-US" dirty="0" smtClean="0"/>
              <a:t>STACKOVERFLOW</a:t>
            </a:r>
          </a:p>
          <a:p>
            <a:pPr marL="285750" indent="-285750">
              <a:buFont typeface="Wingdings" panose="05000000000000000000" pitchFamily="2" charset="2"/>
              <a:buChar char="Ø"/>
            </a:pPr>
            <a:r>
              <a:rPr lang="en-US" dirty="0" smtClean="0"/>
              <a:t>ANACONDA</a:t>
            </a:r>
          </a:p>
          <a:p>
            <a:pPr marL="285750" indent="-285750">
              <a:buFont typeface="Wingdings" panose="05000000000000000000" pitchFamily="2" charset="2"/>
              <a:buChar char="Ø"/>
            </a:pPr>
            <a:r>
              <a:rPr lang="en-US" dirty="0" smtClean="0"/>
              <a:t>SYDER</a:t>
            </a:r>
          </a:p>
          <a:p>
            <a:pPr marL="285750" indent="-285750">
              <a:buFont typeface="Wingdings" panose="05000000000000000000" pitchFamily="2" charset="2"/>
              <a:buChar char="Ø"/>
            </a:pPr>
            <a:r>
              <a:rPr lang="en-US" dirty="0" smtClean="0"/>
              <a:t>PYTHON</a:t>
            </a:r>
          </a:p>
          <a:p>
            <a:pPr marL="285750" indent="-285750">
              <a:buFont typeface="Wingdings" panose="05000000000000000000" pitchFamily="2" charset="2"/>
              <a:buChar char="Ø"/>
            </a:pPr>
            <a:r>
              <a:rPr lang="en-US" dirty="0" smtClean="0"/>
              <a:t>TENSORFLOW APIs</a:t>
            </a:r>
            <a:endParaRPr lang="en-US" dirty="0"/>
          </a:p>
          <a:p>
            <a:endParaRPr lang="en-IN" dirty="0"/>
          </a:p>
          <a:p>
            <a:endParaRPr lang="en-IN" dirty="0"/>
          </a:p>
        </p:txBody>
      </p:sp>
    </p:spTree>
    <p:extLst>
      <p:ext uri="{BB962C8B-B14F-4D97-AF65-F5344CB8AC3E}">
        <p14:creationId xmlns:p14="http://schemas.microsoft.com/office/powerpoint/2010/main" val="889835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55576" y="836712"/>
            <a:ext cx="5544616" cy="4524315"/>
          </a:xfrm>
          <a:prstGeom prst="rect">
            <a:avLst/>
          </a:prstGeom>
          <a:noFill/>
        </p:spPr>
        <p:txBody>
          <a:bodyPr wrap="square" rtlCol="0">
            <a:spAutoFit/>
          </a:bodyPr>
          <a:lstStyle/>
          <a:p>
            <a:r>
              <a:rPr lang="en-IN" b="1" u="sng" dirty="0" err="1">
                <a:hlinkClick r:id="rId2"/>
              </a:rPr>
              <a:t>TensorFlow</a:t>
            </a:r>
            <a:r>
              <a:rPr lang="en-IN" b="1" u="sng" dirty="0">
                <a:hlinkClick r:id="rId2"/>
              </a:rPr>
              <a:t> Object Detection API</a:t>
            </a:r>
            <a:r>
              <a:rPr lang="en-IN" dirty="0"/>
              <a:t> depends on the following libraries</a:t>
            </a:r>
            <a:r>
              <a:rPr lang="en-IN" dirty="0" smtClean="0"/>
              <a:t>:</a:t>
            </a:r>
          </a:p>
          <a:p>
            <a:endParaRPr lang="en-IN" dirty="0"/>
          </a:p>
          <a:p>
            <a:pPr marL="285750" indent="-285750">
              <a:buFont typeface="Wingdings" panose="05000000000000000000" pitchFamily="2" charset="2"/>
              <a:buChar char="Ø"/>
            </a:pPr>
            <a:r>
              <a:rPr lang="en-IN" dirty="0" err="1"/>
              <a:t>Protobuf</a:t>
            </a:r>
            <a:r>
              <a:rPr lang="en-IN" dirty="0"/>
              <a:t> 3.0.0</a:t>
            </a:r>
          </a:p>
          <a:p>
            <a:pPr marL="285750" indent="-285750">
              <a:buFont typeface="Wingdings" panose="05000000000000000000" pitchFamily="2" charset="2"/>
              <a:buChar char="Ø"/>
            </a:pPr>
            <a:r>
              <a:rPr lang="en-IN" dirty="0"/>
              <a:t>Python-</a:t>
            </a:r>
            <a:r>
              <a:rPr lang="en-IN" dirty="0" err="1"/>
              <a:t>tk</a:t>
            </a:r>
            <a:endParaRPr lang="en-IN" dirty="0"/>
          </a:p>
          <a:p>
            <a:pPr marL="285750" indent="-285750">
              <a:buFont typeface="Wingdings" panose="05000000000000000000" pitchFamily="2" charset="2"/>
              <a:buChar char="Ø"/>
            </a:pPr>
            <a:r>
              <a:rPr lang="en-IN" dirty="0"/>
              <a:t>Pillow 1.0</a:t>
            </a:r>
          </a:p>
          <a:p>
            <a:pPr marL="285750" indent="-285750">
              <a:buFont typeface="Wingdings" panose="05000000000000000000" pitchFamily="2" charset="2"/>
              <a:buChar char="Ø"/>
            </a:pPr>
            <a:r>
              <a:rPr lang="en-IN" dirty="0" err="1"/>
              <a:t>lxml</a:t>
            </a:r>
            <a:endParaRPr lang="en-IN" dirty="0"/>
          </a:p>
          <a:p>
            <a:pPr marL="285750" indent="-285750">
              <a:buFont typeface="Wingdings" panose="05000000000000000000" pitchFamily="2" charset="2"/>
              <a:buChar char="Ø"/>
            </a:pPr>
            <a:r>
              <a:rPr lang="en-IN" dirty="0" err="1"/>
              <a:t>tf</a:t>
            </a:r>
            <a:r>
              <a:rPr lang="en-IN" dirty="0"/>
              <a:t>-slim</a:t>
            </a:r>
          </a:p>
          <a:p>
            <a:pPr marL="285750" indent="-285750">
              <a:buFont typeface="Wingdings" panose="05000000000000000000" pitchFamily="2" charset="2"/>
              <a:buChar char="Ø"/>
            </a:pPr>
            <a:r>
              <a:rPr lang="en-IN" dirty="0"/>
              <a:t>slim</a:t>
            </a:r>
          </a:p>
          <a:p>
            <a:pPr marL="285750" indent="-285750">
              <a:buFont typeface="Wingdings" panose="05000000000000000000" pitchFamily="2" charset="2"/>
              <a:buChar char="Ø"/>
            </a:pPr>
            <a:r>
              <a:rPr lang="en-IN" dirty="0" err="1"/>
              <a:t>Jupyter</a:t>
            </a:r>
            <a:r>
              <a:rPr lang="en-IN" dirty="0"/>
              <a:t> notebook</a:t>
            </a:r>
          </a:p>
          <a:p>
            <a:pPr marL="285750" indent="-285750">
              <a:buFont typeface="Wingdings" panose="05000000000000000000" pitchFamily="2" charset="2"/>
              <a:buChar char="Ø"/>
            </a:pPr>
            <a:r>
              <a:rPr lang="en-IN" dirty="0" err="1"/>
              <a:t>Matplotlib</a:t>
            </a:r>
            <a:endParaRPr lang="en-IN" dirty="0"/>
          </a:p>
          <a:p>
            <a:pPr marL="285750" indent="-285750">
              <a:buFont typeface="Wingdings" panose="05000000000000000000" pitchFamily="2" charset="2"/>
              <a:buChar char="Ø"/>
            </a:pPr>
            <a:r>
              <a:rPr lang="en-IN" dirty="0" err="1"/>
              <a:t>Tensorflow</a:t>
            </a:r>
            <a:r>
              <a:rPr lang="en-IN" dirty="0"/>
              <a:t> (1.15.0)</a:t>
            </a:r>
          </a:p>
          <a:p>
            <a:pPr marL="285750" indent="-285750">
              <a:buFont typeface="Wingdings" panose="05000000000000000000" pitchFamily="2" charset="2"/>
              <a:buChar char="Ø"/>
            </a:pPr>
            <a:r>
              <a:rPr lang="en-IN" dirty="0" err="1"/>
              <a:t>Cython</a:t>
            </a:r>
            <a:endParaRPr lang="en-IN" dirty="0"/>
          </a:p>
          <a:p>
            <a:pPr marL="285750" indent="-285750">
              <a:buFont typeface="Wingdings" panose="05000000000000000000" pitchFamily="2" charset="2"/>
              <a:buChar char="Ø"/>
            </a:pPr>
            <a:r>
              <a:rPr lang="en-IN" dirty="0"/>
              <a:t>contextlib2</a:t>
            </a:r>
          </a:p>
          <a:p>
            <a:pPr marL="285750" indent="-285750">
              <a:buFont typeface="Wingdings" panose="05000000000000000000" pitchFamily="2" charset="2"/>
              <a:buChar char="Ø"/>
            </a:pPr>
            <a:r>
              <a:rPr lang="en-IN" dirty="0" err="1"/>
              <a:t>cocoapi</a:t>
            </a:r>
            <a:endParaRPr lang="en-IN" dirty="0"/>
          </a:p>
          <a:p>
            <a:endParaRPr lang="en-IN" dirty="0"/>
          </a:p>
        </p:txBody>
      </p:sp>
    </p:spTree>
    <p:extLst>
      <p:ext uri="{BB962C8B-B14F-4D97-AF65-F5344CB8AC3E}">
        <p14:creationId xmlns:p14="http://schemas.microsoft.com/office/powerpoint/2010/main" val="4120269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366229"/>
            <a:ext cx="5689334" cy="1084982"/>
          </a:xfrm>
          <a:solidFill>
            <a:schemeClr val="bg1"/>
          </a:solidFill>
        </p:spPr>
        <p:txBody>
          <a:bodyPr>
            <a:normAutofit/>
          </a:bodyPr>
          <a:lstStyle/>
          <a:p>
            <a:r>
              <a:rPr lang="en-US" dirty="0">
                <a:solidFill>
                  <a:schemeClr val="tx2">
                    <a:lumMod val="75000"/>
                  </a:schemeClr>
                </a:solidFill>
                <a:latin typeface="Algerian" panose="04020705040A02060702" pitchFamily="82" charset="0"/>
              </a:rPr>
              <a:t>System  Architecture</a:t>
            </a:r>
            <a:endParaRPr lang="en-IN" dirty="0">
              <a:solidFill>
                <a:schemeClr val="tx2">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446567"/>
            <a:ext cx="5041964" cy="4790963"/>
          </a:xfrm>
        </p:spPr>
      </p:pic>
    </p:spTree>
    <p:extLst>
      <p:ext uri="{BB962C8B-B14F-4D97-AF65-F5344CB8AC3E}">
        <p14:creationId xmlns:p14="http://schemas.microsoft.com/office/powerpoint/2010/main" val="1421834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076" y="116632"/>
            <a:ext cx="6347713" cy="792088"/>
          </a:xfrm>
        </p:spPr>
        <p:txBody>
          <a:bodyPr>
            <a:normAutofit fontScale="90000"/>
          </a:bodyPr>
          <a:lstStyle/>
          <a:p>
            <a:pPr algn="ctr"/>
            <a:r>
              <a:rPr lang="en-US" dirty="0">
                <a:solidFill>
                  <a:schemeClr val="tx2">
                    <a:lumMod val="75000"/>
                  </a:schemeClr>
                </a:solidFill>
                <a:latin typeface="Algerian" panose="04020705040A02060702" pitchFamily="82" charset="0"/>
              </a:rPr>
              <a:t>SYSTEM DESIGN</a:t>
            </a:r>
            <a:br>
              <a:rPr lang="en-US" dirty="0">
                <a:solidFill>
                  <a:schemeClr val="tx2">
                    <a:lumMod val="75000"/>
                  </a:schemeClr>
                </a:solidFill>
                <a:latin typeface="Algerian" panose="04020705040A02060702" pitchFamily="82" charset="0"/>
              </a:rPr>
            </a:br>
            <a:r>
              <a:rPr lang="en-US" dirty="0">
                <a:solidFill>
                  <a:schemeClr val="tx2">
                    <a:lumMod val="75000"/>
                  </a:schemeClr>
                </a:solidFill>
                <a:latin typeface="Algerian" panose="04020705040A02060702" pitchFamily="82" charset="0"/>
              </a:rPr>
              <a:t> </a:t>
            </a:r>
            <a:endParaRPr lang="en-IN" dirty="0">
              <a:solidFill>
                <a:schemeClr val="tx2">
                  <a:lumMod val="75000"/>
                </a:schemeClr>
              </a:solidFill>
              <a:latin typeface="Algerian" panose="04020705040A02060702" pitchFamily="82" charset="0"/>
            </a:endParaRPr>
          </a:p>
        </p:txBody>
      </p:sp>
      <p:sp>
        <p:nvSpPr>
          <p:cNvPr id="6" name="TextBox 5"/>
          <p:cNvSpPr txBox="1"/>
          <p:nvPr/>
        </p:nvSpPr>
        <p:spPr>
          <a:xfrm>
            <a:off x="251520" y="1124744"/>
            <a:ext cx="4608512" cy="369332"/>
          </a:xfrm>
          <a:prstGeom prst="rect">
            <a:avLst/>
          </a:prstGeom>
          <a:noFill/>
        </p:spPr>
        <p:txBody>
          <a:bodyPr wrap="square" rtlCol="0">
            <a:spAutoFit/>
          </a:bodyPr>
          <a:lstStyle/>
          <a:p>
            <a:r>
              <a:rPr lang="en-US" dirty="0" smtClean="0"/>
              <a:t>Dataflow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1142197"/>
            <a:ext cx="4229100" cy="5457825"/>
          </a:xfrm>
          <a:prstGeom prst="rect">
            <a:avLst/>
          </a:prstGeom>
        </p:spPr>
      </p:pic>
    </p:spTree>
    <p:extLst>
      <p:ext uri="{BB962C8B-B14F-4D97-AF65-F5344CB8AC3E}">
        <p14:creationId xmlns:p14="http://schemas.microsoft.com/office/powerpoint/2010/main" val="482028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434</TotalTime>
  <Words>545</Words>
  <Application>Microsoft Office PowerPoint</Application>
  <PresentationFormat>On-screen Show (4:3)</PresentationFormat>
  <Paragraphs>105</Paragraphs>
  <Slides>19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Agency FB</vt:lpstr>
      <vt:lpstr>Algerian</vt:lpstr>
      <vt:lpstr>Arial</vt:lpstr>
      <vt:lpstr>Bahnschrift</vt:lpstr>
      <vt:lpstr>Bahnschrift Light SemiCondensed</vt:lpstr>
      <vt:lpstr>Calibri</vt:lpstr>
      <vt:lpstr>Trebuchet MS</vt:lpstr>
      <vt:lpstr>Wingdings</vt:lpstr>
      <vt:lpstr>Wingdings 3</vt:lpstr>
      <vt:lpstr>Facet</vt:lpstr>
      <vt:lpstr>Assistance for Impaired People</vt:lpstr>
      <vt:lpstr>INTRODUCTION</vt:lpstr>
      <vt:lpstr>LITERATURE SURVEY</vt:lpstr>
      <vt:lpstr>PowerPoint Presentation</vt:lpstr>
      <vt:lpstr>PROBLEM   STATEMENT</vt:lpstr>
      <vt:lpstr>hardware</vt:lpstr>
      <vt:lpstr>PowerPoint Presentation</vt:lpstr>
      <vt:lpstr>System  Architecture</vt:lpstr>
      <vt:lpstr>SYSTEM DESIGN  </vt:lpstr>
      <vt:lpstr>PowerPoint Presentation</vt:lpstr>
      <vt:lpstr>Module Description</vt:lpstr>
      <vt:lpstr> </vt:lpstr>
      <vt:lpstr>3) The system in laptop will test it using its APIs and SSD ALGORITHM and it detects the confidence accuracy of the image which it is testing. We reached 98% accuracy for certain classes like books, cups, remote.  4) After testing the images we are generating an output on the laptop based system and its prediction is being translated into voice with voice modules and sent to the blind person with the help of wireless audio support tools. </vt:lpstr>
      <vt:lpstr>Screenshots</vt:lpstr>
      <vt:lpstr>PowerPoint Presentation</vt:lpstr>
      <vt:lpstr>PowerPoint Presentation</vt:lpstr>
      <vt:lpstr>PowerPoint Presentation</vt:lpstr>
      <vt:lpstr>Conclusion</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Assistance for Impaired People</dc:title>
  <dc:creator>2019PECCS114</dc:creator>
  <cp:lastModifiedBy>HP</cp:lastModifiedBy>
  <cp:revision>22</cp:revision>
  <dcterms:created xsi:type="dcterms:W3CDTF">2022-05-25T07:56:10Z</dcterms:created>
  <dcterms:modified xsi:type="dcterms:W3CDTF">2022-05-31T17:32:04Z</dcterms:modified>
</cp:coreProperties>
</file>