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35"/>
  </p:notesMasterIdLst>
  <p:sldIdLst>
    <p:sldId id="288" r:id="rId2"/>
    <p:sldId id="256" r:id="rId3"/>
    <p:sldId id="257" r:id="rId4"/>
    <p:sldId id="258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80A0D-3FD4-470B-8C6D-7398FA9AE82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52572-EC6C-487F-BC39-1D8C825B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7ECE-491E-48EA-A96F-E7A585B05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95EF-A0DF-4A81-B3B8-4DEEAAC34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8CEE-B08A-4534-A5C4-413984B6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B565-0866-43BC-843E-F6574E4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2AE7-9561-4B3A-A3E0-BB75251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3764-4ED3-4F3B-A5A1-97114A97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7023-07CA-46BF-8F05-D532E5E4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5B7E-D46A-4DE3-9928-11ACBD4F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8038-BA98-4F7D-89CF-EB3C3EDA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BF6-7DE4-440C-AE75-C5CFEA7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6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E8DDD-3414-4267-AC48-ACF19805D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82A0-FA9F-4C6D-84F8-64AE281C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335C-A847-4AE2-966E-C959BC4C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B5D4-A4EB-4362-803E-DB13A05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84E1-F940-4FE9-A38E-1DE382C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5D0C-2BE3-45C8-8626-97CB08B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4759-F4E2-4DFF-99FA-63E11989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EEDE-0AC0-444B-8155-1E7EB1EF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1BDB-7255-4214-B578-F0E9D0D6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DBFB-FD68-4306-830C-0CB114AA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834B-EC76-4E45-B1BA-7979DBAB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75F2E-1B38-4C0C-B506-861C7CCF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4D22-C487-4DA1-9CE4-AD381BBC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5AE2-18A1-403F-B667-9904394D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BEB3-3B43-4C3B-A1C9-FCE1C523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E43-CB31-455E-9359-FC39EAB9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8C1C-6A30-40CD-BB3A-1C5CAC54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5A4C5-EC9E-4FBB-87F4-FEF32F52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ED92-670D-49BF-BD51-908CEF17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3DFA-63E5-45BD-83B4-0A606AA2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83EE-885C-43AA-8224-2A62837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2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9997-52D0-4617-835B-AE2A347B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BC0B-2186-4E48-BD66-82261C3A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23511-0D6C-4A37-9A7A-57C69698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4E085-197F-4EF5-B6D0-86BEDA108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6CC92-6137-4130-92A7-FA368F39C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0950D-9B92-4581-9830-FC435628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61B5E-B232-4BF4-9CCA-09A7E566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7F30A-7671-4B60-9BA1-6C04A04E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302-7248-42F9-9CB0-519A4529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E50DE-C529-47FC-A320-B6EF0B11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B8864-040B-4F1D-B74B-77BADB99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D0E21-262C-4B91-AAA2-92DA38AA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A646-97A0-4EB5-A1A7-321A78FC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D4C4-00AC-4591-8FBA-2857FD2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C8409-397C-4914-8522-809C801D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5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1048-9800-422F-A71D-7E982FB1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F58-94E6-4B55-BFC4-0D4392F2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8556C-9415-49A1-B50A-E1C09B47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611E-3039-4F31-9CBA-7DCEB251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81FF6-1328-4E90-92E1-088D7095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62B62-9F85-44D3-ABAC-BF6D3EC3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95C1-26FF-408E-B512-87A1CABD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B8EDA-2EA9-4F62-AF38-F60AEF3AA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03617-C3C6-4F93-9730-1A8BD969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07D3-C048-4EEA-B28B-8A80C1B8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DE23-3D48-4BBA-9877-EDC5934D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0DECF-1243-4844-8D2C-459F306A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BD4C-AC39-4DAF-9121-A953110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F05-F577-4B22-9014-FCCF5A24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2953-F1FA-465C-8F2C-B9FCC68D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213B-13C0-409C-8719-63E12EB63806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FD5B-D1BF-421E-B095-7DB08EA3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DE11-6AAE-40FA-86E4-FC11CB10E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7CB4-5D9D-4C12-844F-60141A079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knowledge.org.uk/public-health-textbook/research-methods/1a-epidemiology/epidemic-theory" TargetMode="External"/><Relationship Id="rId2" Type="http://schemas.openxmlformats.org/officeDocument/2006/relationships/hyperlink" Target="https://www.hindawi.com/journals/jam/2020/510984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4BF652-3141-4AA2-B10B-034B0430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808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0F39D1-B778-450C-AFA5-356B8988A351}"/>
              </a:ext>
            </a:extLst>
          </p:cNvPr>
          <p:cNvSpPr txBox="1"/>
          <p:nvPr/>
        </p:nvSpPr>
        <p:spPr>
          <a:xfrm>
            <a:off x="8515481" y="816304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</a:t>
            </a:r>
            <a:endParaRPr lang="en-IN" sz="9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E4823-F3ED-4943-B7EA-92C39839026E}"/>
              </a:ext>
            </a:extLst>
          </p:cNvPr>
          <p:cNvSpPr txBox="1"/>
          <p:nvPr/>
        </p:nvSpPr>
        <p:spPr>
          <a:xfrm>
            <a:off x="6929120" y="2301521"/>
            <a:ext cx="580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ngsanaUPC" panose="02020603050405020304" pitchFamily="18" charset="-34"/>
                <a:cs typeface="AngsanaUPC" panose="02020603050405020304" pitchFamily="18" charset="-34"/>
              </a:rPr>
              <a:t>HUMBLE</a:t>
            </a:r>
            <a:endParaRPr lang="en-IN" sz="9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344CA-67C9-4AFE-A90F-09B3D063874B}"/>
              </a:ext>
            </a:extLst>
          </p:cNvPr>
          <p:cNvSpPr txBox="1"/>
          <p:nvPr/>
        </p:nvSpPr>
        <p:spPr>
          <a:xfrm>
            <a:off x="6929120" y="3993931"/>
            <a:ext cx="528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ngsanaUPC" panose="02020603050405020304" pitchFamily="18" charset="-34"/>
                <a:cs typeface="AngsanaUPC" panose="02020603050405020304" pitchFamily="18" charset="-34"/>
              </a:rPr>
              <a:t>OFFERING</a:t>
            </a:r>
            <a:endParaRPr lang="en-IN" sz="9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5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CE972-B32C-40CC-B5C4-0F4C2B64E1E4}"/>
              </a:ext>
            </a:extLst>
          </p:cNvPr>
          <p:cNvSpPr txBox="1"/>
          <p:nvPr/>
        </p:nvSpPr>
        <p:spPr>
          <a:xfrm>
            <a:off x="828339" y="451821"/>
            <a:ext cx="1051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 initial conditions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F8919B-C0F2-415C-B205-236EB0841CFC}"/>
                  </a:ext>
                </a:extLst>
              </p:cNvPr>
              <p:cNvSpPr txBox="1"/>
              <p:nvPr/>
            </p:nvSpPr>
            <p:spPr>
              <a:xfrm>
                <a:off x="2151529" y="1183341"/>
                <a:ext cx="647610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</a:t>
                </a:r>
                <a:r>
                  <a:rPr lang="en-US" sz="3200" dirty="0"/>
                  <a:t>S(0)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IN" sz="3200" dirty="0"/>
                  <a:t>       </a:t>
                </a:r>
                <a:r>
                  <a:rPr lang="en-US" sz="3200" dirty="0"/>
                  <a:t>E(0)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IN" sz="3200" dirty="0"/>
                  <a:t>       </a:t>
                </a:r>
                <a:r>
                  <a:rPr lang="en-US" sz="3200" dirty="0"/>
                  <a:t>I(0)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IN" sz="3200" dirty="0"/>
                  <a:t>       </a:t>
                </a:r>
                <a:r>
                  <a:rPr lang="en-US" sz="3200" dirty="0"/>
                  <a:t>R(0)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IN" sz="3200" dirty="0"/>
                  <a:t>       </a:t>
                </a:r>
                <a:r>
                  <a:rPr lang="en-US" sz="3200" dirty="0"/>
                  <a:t>H(0)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IN" sz="3200" dirty="0"/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F8919B-C0F2-415C-B205-236EB084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9" y="1183341"/>
                <a:ext cx="6476104" cy="3046988"/>
              </a:xfrm>
              <a:prstGeom prst="rect">
                <a:avLst/>
              </a:prstGeom>
              <a:blipFill>
                <a:blip r:embed="rId2"/>
                <a:stretch>
                  <a:fillRect t="-2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20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F4EC-1015-447D-9FAE-67D3810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441063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E3B69-CC1B-4DE3-87C5-A0288BFC89BB}"/>
                  </a:ext>
                </a:extLst>
              </p:cNvPr>
              <p:cNvSpPr txBox="1"/>
              <p:nvPr/>
            </p:nvSpPr>
            <p:spPr>
              <a:xfrm>
                <a:off x="504712" y="1853697"/>
                <a:ext cx="11392349" cy="157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u="sng" dirty="0"/>
                  <a:t>Theorem 1</a:t>
                </a:r>
                <a:r>
                  <a:rPr lang="en-US" sz="3200" dirty="0"/>
                  <a:t>: Let </a:t>
                </a:r>
                <a:r>
                  <a:rPr lang="en-US" sz="3200" dirty="0">
                    <a:sym typeface="Symbol" panose="05050102010706020507" pitchFamily="18" charset="2"/>
                  </a:rPr>
                  <a:t> = {(S, E, C, R, H)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sz="3200" dirty="0"/>
                  <a:t> : S(0) &gt; 0, E(0) &gt; 0, C(0) &gt; 0, R(0) &gt; 0, H(0) &gt; 0}. Then, the solution set (S(t), E(t), C(t), R(t), H(t)) of system (1) is positive for all 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sz="3200" dirty="0"/>
                  <a:t> 0.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E3B69-CC1B-4DE3-87C5-A0288BFC8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2" y="1853697"/>
                <a:ext cx="11392349" cy="1575303"/>
              </a:xfrm>
              <a:prstGeom prst="rect">
                <a:avLst/>
              </a:prstGeom>
              <a:blipFill>
                <a:blip r:embed="rId2"/>
                <a:stretch>
                  <a:fillRect l="-1391" t="-5405" r="-54" b="-11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F897E1-6EB2-42C9-8B8D-FDB019DFA53F}"/>
              </a:ext>
            </a:extLst>
          </p:cNvPr>
          <p:cNvSpPr txBox="1"/>
          <p:nvPr/>
        </p:nvSpPr>
        <p:spPr>
          <a:xfrm>
            <a:off x="534296" y="3775934"/>
            <a:ext cx="11123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Corruption-Free Equilibrium Point (CFEP)</a:t>
            </a:r>
            <a:r>
              <a:rPr lang="en-US" sz="2800" b="1" dirty="0"/>
              <a:t> </a:t>
            </a:r>
            <a:r>
              <a:rPr lang="en-US" sz="2800" dirty="0"/>
              <a:t>: The corruption-free equilibrium point of equilibrium point of model (1) is obtained by equating all equations of model to zero and letting E=0, C=0, and R=0. Then we get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50B2B-29E6-40D0-A886-86A418AB9053}"/>
                  </a:ext>
                </a:extLst>
              </p:cNvPr>
              <p:cNvSpPr txBox="1"/>
              <p:nvPr/>
            </p:nvSpPr>
            <p:spPr>
              <a:xfrm>
                <a:off x="3008554" y="5271247"/>
                <a:ext cx="6174889" cy="85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3200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IN" sz="3200" dirty="0"/>
                  <a:t>, 0, 0,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3200" dirty="0"/>
                  <a:t> 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50B2B-29E6-40D0-A886-86A418AB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54" y="5271247"/>
                <a:ext cx="6174889" cy="85735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EBDD9F-13BD-4D35-9FB9-ED457894A1E7}"/>
                  </a:ext>
                </a:extLst>
              </p:cNvPr>
              <p:cNvSpPr txBox="1"/>
              <p:nvPr/>
            </p:nvSpPr>
            <p:spPr>
              <a:xfrm>
                <a:off x="365760" y="513827"/>
                <a:ext cx="1146048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Basic Reproduction number (BRN) : </a:t>
                </a:r>
              </a:p>
              <a:p>
                <a:r>
                  <a:rPr lang="en-US" sz="2800" dirty="0"/>
                  <a:t>                                                 The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measures the expected number of secondary infections that result from one newly infected individual introduced into a susceptible population.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EBDD9F-13BD-4D35-9FB9-ED457894A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13827"/>
                <a:ext cx="11460480" cy="1815882"/>
              </a:xfrm>
              <a:prstGeom prst="rect">
                <a:avLst/>
              </a:prstGeom>
              <a:blipFill>
                <a:blip r:embed="rId2"/>
                <a:stretch>
                  <a:fillRect l="-1064" t="-3020" r="-638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A56E7-34F8-469B-9FB8-FFC89CC33EBC}"/>
                  </a:ext>
                </a:extLst>
              </p:cNvPr>
              <p:cNvSpPr txBox="1"/>
              <p:nvPr/>
            </p:nvSpPr>
            <p:spPr>
              <a:xfrm>
                <a:off x="365760" y="2423823"/>
                <a:ext cx="11013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of the model using the next generation matrix method.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A56E7-34F8-469B-9FB8-FFC89CC3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423823"/>
                <a:ext cx="11013440" cy="523220"/>
              </a:xfrm>
              <a:prstGeom prst="rect">
                <a:avLst/>
              </a:prstGeom>
              <a:blipFill>
                <a:blip r:embed="rId3"/>
                <a:stretch>
                  <a:fillRect l="-941" t="-11765" b="-3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C96B72-0127-43C8-8A6D-133F1422874D}"/>
                  </a:ext>
                </a:extLst>
              </p:cNvPr>
              <p:cNvSpPr txBox="1"/>
              <p:nvPr/>
            </p:nvSpPr>
            <p:spPr>
              <a:xfrm>
                <a:off x="497840" y="3964225"/>
                <a:ext cx="108813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:r>
                  <a:rPr lang="en-US" sz="2800" dirty="0"/>
                  <a:t>we rewrite the model equations with model equations starting with newly infective classes.</a:t>
                </a:r>
              </a:p>
              <a:p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C96B72-0127-43C8-8A6D-133F1422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3964225"/>
                <a:ext cx="10881360" cy="1384995"/>
              </a:xfrm>
              <a:prstGeom prst="rect">
                <a:avLst/>
              </a:prstGeom>
              <a:blipFill>
                <a:blip r:embed="rId4"/>
                <a:stretch>
                  <a:fillRect l="-1176" t="-3965" r="-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7B0682-144B-4409-82E4-D7794F8EE55B}"/>
                  </a:ext>
                </a:extLst>
              </p:cNvPr>
              <p:cNvSpPr txBox="1"/>
              <p:nvPr/>
            </p:nvSpPr>
            <p:spPr>
              <a:xfrm>
                <a:off x="497840" y="3356968"/>
                <a:ext cx="684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u="sng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u="sng" dirty="0"/>
                  <a:t> : </a:t>
                </a:r>
                <a:endParaRPr lang="en-IN" sz="2800" b="1" u="sn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7B0682-144B-4409-82E4-D7794F8EE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3356968"/>
                <a:ext cx="6847840" cy="523220"/>
              </a:xfrm>
              <a:prstGeom prst="rect">
                <a:avLst/>
              </a:prstGeom>
              <a:blipFill>
                <a:blip r:embed="rId5"/>
                <a:stretch>
                  <a:fillRect l="-1870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BCB7C5-C0C6-44A1-93D8-C25A86BDB8D5}"/>
              </a:ext>
            </a:extLst>
          </p:cNvPr>
          <p:cNvSpPr txBox="1"/>
          <p:nvPr/>
        </p:nvSpPr>
        <p:spPr>
          <a:xfrm>
            <a:off x="670560" y="4826000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64218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4F04-EF8D-45BF-88D5-AA53C8F22203}"/>
              </a:ext>
            </a:extLst>
          </p:cNvPr>
          <p:cNvSpPr txBox="1"/>
          <p:nvPr/>
        </p:nvSpPr>
        <p:spPr>
          <a:xfrm>
            <a:off x="243840" y="304800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our model is</a:t>
            </a:r>
          </a:p>
          <a:p>
            <a:r>
              <a:rPr lang="en-US" sz="2800" dirty="0"/>
              <a:t>               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5694FB-460D-4883-95DB-2AD457533FAC}"/>
                  </a:ext>
                </a:extLst>
              </p:cNvPr>
              <p:cNvSpPr txBox="1"/>
              <p:nvPr/>
            </p:nvSpPr>
            <p:spPr>
              <a:xfrm>
                <a:off x="0" y="1008929"/>
                <a:ext cx="9926320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5694FB-460D-4883-95DB-2AD45753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8929"/>
                <a:ext cx="9926320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D3B88-22C9-4888-925B-E8F00E61CC60}"/>
                  </a:ext>
                </a:extLst>
              </p:cNvPr>
              <p:cNvSpPr txBox="1"/>
              <p:nvPr/>
            </p:nvSpPr>
            <p:spPr>
              <a:xfrm>
                <a:off x="1940560" y="2063435"/>
                <a:ext cx="5943600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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D3B88-22C9-4888-925B-E8F00E61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0" y="2063435"/>
                <a:ext cx="5943600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411485-28F8-4388-8E39-EE0A2B3B6549}"/>
                  </a:ext>
                </a:extLst>
              </p:cNvPr>
              <p:cNvSpPr txBox="1"/>
              <p:nvPr/>
            </p:nvSpPr>
            <p:spPr>
              <a:xfrm>
                <a:off x="2794000" y="3196376"/>
                <a:ext cx="5943600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411485-28F8-4388-8E39-EE0A2B3B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0" y="3196376"/>
                <a:ext cx="5943600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2834F-CEA8-4B9E-B037-737FC38969D1}"/>
                  </a:ext>
                </a:extLst>
              </p:cNvPr>
              <p:cNvSpPr txBox="1"/>
              <p:nvPr/>
            </p:nvSpPr>
            <p:spPr>
              <a:xfrm>
                <a:off x="2463800" y="4312999"/>
                <a:ext cx="4897120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2834F-CEA8-4B9E-B037-737FC3896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0" y="4312999"/>
                <a:ext cx="4897120" cy="910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4569A29-6AD8-4146-AA9D-72AAAF3C3B4D}"/>
              </a:ext>
            </a:extLst>
          </p:cNvPr>
          <p:cNvSpPr/>
          <p:nvPr/>
        </p:nvSpPr>
        <p:spPr>
          <a:xfrm>
            <a:off x="8016240" y="1258907"/>
            <a:ext cx="924560" cy="37235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3BAB0A-2E2F-42DE-B1B3-FFC2EA940FD3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8940800" y="3120666"/>
            <a:ext cx="944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8638737-37DC-4C66-B7AD-E371AC8DE64E}"/>
              </a:ext>
            </a:extLst>
          </p:cNvPr>
          <p:cNvSpPr/>
          <p:nvPr/>
        </p:nvSpPr>
        <p:spPr>
          <a:xfrm>
            <a:off x="9885680" y="2905760"/>
            <a:ext cx="477520" cy="4368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3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2F73B-541D-4A1C-BF91-39983BDC0336}"/>
              </a:ext>
            </a:extLst>
          </p:cNvPr>
          <p:cNvSpPr txBox="1"/>
          <p:nvPr/>
        </p:nvSpPr>
        <p:spPr>
          <a:xfrm>
            <a:off x="477520" y="355600"/>
            <a:ext cx="1116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the principle of next generation matrix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549D3-1DFC-405F-9CAE-22B29D35AED3}"/>
                  </a:ext>
                </a:extLst>
              </p:cNvPr>
              <p:cNvSpPr txBox="1"/>
              <p:nvPr/>
            </p:nvSpPr>
            <p:spPr>
              <a:xfrm>
                <a:off x="-853440" y="1071871"/>
                <a:ext cx="6197600" cy="170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549D3-1DFC-405F-9CAE-22B29D35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3440" y="1071871"/>
                <a:ext cx="6197600" cy="1706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C2687-5A37-4122-B340-AC98E8FBF9A0}"/>
                  </a:ext>
                </a:extLst>
              </p:cNvPr>
              <p:cNvSpPr txBox="1"/>
              <p:nvPr/>
            </p:nvSpPr>
            <p:spPr>
              <a:xfrm>
                <a:off x="4531360" y="1071871"/>
                <a:ext cx="5486400" cy="183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𝐸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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+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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𝜃𝜀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C2687-5A37-4122-B340-AC98E8FB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60" y="1071871"/>
                <a:ext cx="5486400" cy="1834028"/>
              </a:xfrm>
              <a:prstGeom prst="rect">
                <a:avLst/>
              </a:prstGeom>
              <a:blipFill>
                <a:blip r:embed="rId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1BD2D2-38F6-4290-AE6F-6F3B28DA2174}"/>
                  </a:ext>
                </a:extLst>
              </p:cNvPr>
              <p:cNvSpPr txBox="1"/>
              <p:nvPr/>
            </p:nvSpPr>
            <p:spPr>
              <a:xfrm>
                <a:off x="1066800" y="3482717"/>
                <a:ext cx="9702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f=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       g= 0, </a:t>
                </a:r>
              </a:p>
              <a:p>
                <a:r>
                  <a:rPr lang="en-IN" sz="2800" dirty="0"/>
                  <a:t>       h= 0, </a:t>
                </a:r>
              </a:p>
              <a:p>
                <a:r>
                  <a:rPr lang="en-IN" sz="2800" dirty="0"/>
                  <a:t>       k= 0.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1BD2D2-38F6-4290-AE6F-6F3B28DA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82717"/>
                <a:ext cx="9702800" cy="1815882"/>
              </a:xfrm>
              <a:prstGeom prst="rect">
                <a:avLst/>
              </a:prstGeom>
              <a:blipFill>
                <a:blip r:embed="rId4"/>
                <a:stretch>
                  <a:fillRect l="-1256" t="-3020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BF2567-15B0-43CF-8524-6D3E0EE2F035}"/>
                  </a:ext>
                </a:extLst>
              </p:cNvPr>
              <p:cNvSpPr txBox="1"/>
              <p:nvPr/>
            </p:nvSpPr>
            <p:spPr>
              <a:xfrm>
                <a:off x="4663440" y="3482717"/>
                <a:ext cx="646176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a=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       b=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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IN" sz="2800" dirty="0"/>
                  <a:t>,</a:t>
                </a:r>
              </a:p>
              <a:p>
                <a:r>
                  <a:rPr lang="en-IN" sz="2800" dirty="0"/>
                  <a:t>       c=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       d=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BF2567-15B0-43CF-8524-6D3E0EE2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3482717"/>
                <a:ext cx="6461760" cy="1815882"/>
              </a:xfrm>
              <a:prstGeom prst="rect">
                <a:avLst/>
              </a:prstGeom>
              <a:blipFill>
                <a:blip r:embed="rId5"/>
                <a:stretch>
                  <a:fillRect l="-1887" t="-3020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812FB8-9C66-4A8A-924B-7224366E5459}"/>
                  </a:ext>
                </a:extLst>
              </p:cNvPr>
              <p:cNvSpPr txBox="1"/>
              <p:nvPr/>
            </p:nvSpPr>
            <p:spPr>
              <a:xfrm>
                <a:off x="589280" y="355600"/>
                <a:ext cx="11003280" cy="350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next generation matrix method we have</a:t>
                </a:r>
              </a:p>
              <a:p>
                <a:r>
                  <a:rPr lang="en-US" sz="2800" dirty="0"/>
                  <a:t>            F=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812FB8-9C66-4A8A-924B-7224366E5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355600"/>
                <a:ext cx="11003280" cy="3506537"/>
              </a:xfrm>
              <a:prstGeom prst="rect">
                <a:avLst/>
              </a:prstGeom>
              <a:blipFill>
                <a:blip r:embed="rId2"/>
                <a:stretch>
                  <a:fillRect l="-1163" t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9D40D0-B3BA-42EF-B65E-BE249E728AD1}"/>
                  </a:ext>
                </a:extLst>
              </p:cNvPr>
              <p:cNvSpPr txBox="1"/>
              <p:nvPr/>
            </p:nvSpPr>
            <p:spPr>
              <a:xfrm>
                <a:off x="5537200" y="2793533"/>
                <a:ext cx="6065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f = p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9D40D0-B3BA-42EF-B65E-BE249E72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2793533"/>
                <a:ext cx="6065520" cy="523220"/>
              </a:xfrm>
              <a:prstGeom prst="rect">
                <a:avLst/>
              </a:prstGeom>
              <a:blipFill>
                <a:blip r:embed="rId3"/>
                <a:stretch>
                  <a:fillRect l="-2010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3B3B6C-6E4C-464C-92AB-E51BB34A6AF6}"/>
                  </a:ext>
                </a:extLst>
              </p:cNvPr>
              <p:cNvSpPr txBox="1"/>
              <p:nvPr/>
            </p:nvSpPr>
            <p:spPr>
              <a:xfrm>
                <a:off x="1209040" y="4255638"/>
                <a:ext cx="5740400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So, F=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3B3B6C-6E4C-464C-92AB-E51BB34A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4255638"/>
                <a:ext cx="5740400" cy="1679755"/>
              </a:xfrm>
              <a:prstGeom prst="rect">
                <a:avLst/>
              </a:prstGeom>
              <a:blipFill>
                <a:blip r:embed="rId4"/>
                <a:stretch>
                  <a:fillRect l="-21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A3D478-62D1-466C-BB6E-EAC560B10322}"/>
                  </a:ext>
                </a:extLst>
              </p:cNvPr>
              <p:cNvSpPr txBox="1"/>
              <p:nvPr/>
            </p:nvSpPr>
            <p:spPr>
              <a:xfrm>
                <a:off x="5471160" y="4107778"/>
                <a:ext cx="7396480" cy="1975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At CFEP we get F=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A3D478-62D1-466C-BB6E-EAC560B1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60" y="4107778"/>
                <a:ext cx="7396480" cy="1975477"/>
              </a:xfrm>
              <a:prstGeom prst="rect">
                <a:avLst/>
              </a:prstGeom>
              <a:blipFill>
                <a:blip r:embed="rId5"/>
                <a:stretch>
                  <a:fillRect l="-17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3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FA618B-4894-4DAC-9A4D-7CBBA896976D}"/>
                  </a:ext>
                </a:extLst>
              </p:cNvPr>
              <p:cNvSpPr txBox="1"/>
              <p:nvPr/>
            </p:nvSpPr>
            <p:spPr>
              <a:xfrm>
                <a:off x="309880" y="411910"/>
                <a:ext cx="11572240" cy="3075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  and  V=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FA618B-4894-4DAC-9A4D-7CBBA896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" y="411910"/>
                <a:ext cx="11572240" cy="3075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E246AF-88F9-41EF-9CD8-6E1A9A8D5693}"/>
                  </a:ext>
                </a:extLst>
              </p:cNvPr>
              <p:cNvSpPr txBox="1"/>
              <p:nvPr/>
            </p:nvSpPr>
            <p:spPr>
              <a:xfrm>
                <a:off x="5029200" y="1949735"/>
                <a:ext cx="69291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a=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b=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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IN" sz="2800" dirty="0"/>
                  <a:t>, c=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 d=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E246AF-88F9-41EF-9CD8-6E1A9A8D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49735"/>
                <a:ext cx="6929120" cy="1384995"/>
              </a:xfrm>
              <a:prstGeom prst="rect">
                <a:avLst/>
              </a:prstGeom>
              <a:blipFill>
                <a:blip r:embed="rId3"/>
                <a:stretch>
                  <a:fillRect l="-1759" t="-4405" r="-1319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2CFDA-08CC-447D-A58A-44A0F0551283}"/>
                  </a:ext>
                </a:extLst>
              </p:cNvPr>
              <p:cNvSpPr txBox="1"/>
              <p:nvPr/>
            </p:nvSpPr>
            <p:spPr>
              <a:xfrm>
                <a:off x="1148080" y="4134724"/>
                <a:ext cx="8056880" cy="178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  V=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𝛼𝛿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𝜃𝜀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2CFDA-08CC-447D-A58A-44A0F055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" y="4134724"/>
                <a:ext cx="8056880" cy="1781321"/>
              </a:xfrm>
              <a:prstGeom prst="rect">
                <a:avLst/>
              </a:prstGeom>
              <a:blipFill>
                <a:blip r:embed="rId4"/>
                <a:stretch>
                  <a:fillRect l="-1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11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473BC-2ADC-464D-8367-44B09B7B86C2}"/>
                  </a:ext>
                </a:extLst>
              </p:cNvPr>
              <p:cNvSpPr txBox="1"/>
              <p:nvPr/>
            </p:nvSpPr>
            <p:spPr>
              <a:xfrm>
                <a:off x="843280" y="2022136"/>
                <a:ext cx="11562080" cy="181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𝛼𝛿</m:t>
                              </m:r>
                            </m:e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𝜃𝜀</m:t>
                              </m:r>
                            </m:e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473BC-2ADC-464D-8367-44B09B7B8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" y="2022136"/>
                <a:ext cx="11562080" cy="1816203"/>
              </a:xfrm>
              <a:prstGeom prst="rect">
                <a:avLst/>
              </a:prstGeom>
              <a:blipFill>
                <a:blip r:embed="rId2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DD97D3-6F5D-4A5F-9E5F-0CA58670E0C7}"/>
              </a:ext>
            </a:extLst>
          </p:cNvPr>
          <p:cNvCxnSpPr>
            <a:cxnSpLocks/>
          </p:cNvCxnSpPr>
          <p:nvPr/>
        </p:nvCxnSpPr>
        <p:spPr>
          <a:xfrm>
            <a:off x="7152640" y="2114032"/>
            <a:ext cx="0" cy="157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1C63B-77B5-476E-8EB2-D0855CEBB4ED}"/>
                  </a:ext>
                </a:extLst>
              </p:cNvPr>
              <p:cNvSpPr txBox="1"/>
              <p:nvPr/>
            </p:nvSpPr>
            <p:spPr>
              <a:xfrm>
                <a:off x="568960" y="729037"/>
                <a:ext cx="97637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is the dominant eigen value of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8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Now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800" dirty="0"/>
                  <a:t> by using Gauss Jordan elimination method.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1C63B-77B5-476E-8EB2-D0855CEB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729037"/>
                <a:ext cx="9763760" cy="1384995"/>
              </a:xfrm>
              <a:prstGeom prst="rect">
                <a:avLst/>
              </a:prstGeom>
              <a:blipFill>
                <a:blip r:embed="rId3"/>
                <a:stretch>
                  <a:fillRect l="-1061" t="-4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06CBB6-2DBD-4295-8118-23D6C8BAB318}"/>
              </a:ext>
            </a:extLst>
          </p:cNvPr>
          <p:cNvSpPr txBox="1"/>
          <p:nvPr/>
        </p:nvSpPr>
        <p:spPr>
          <a:xfrm>
            <a:off x="701040" y="4220749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performing elementary row operations we get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04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B178C2-2582-4E44-BEBE-722A0DD2B565}"/>
                  </a:ext>
                </a:extLst>
              </p:cNvPr>
              <p:cNvSpPr txBox="1"/>
              <p:nvPr/>
            </p:nvSpPr>
            <p:spPr>
              <a:xfrm>
                <a:off x="355600" y="1491129"/>
                <a:ext cx="11287760" cy="387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𝛿𝛼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𝜀𝛿𝜃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𝜀𝜎𝜃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𝜀𝜃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B178C2-2582-4E44-BEBE-722A0DD2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491129"/>
                <a:ext cx="11287760" cy="3875741"/>
              </a:xfrm>
              <a:prstGeom prst="rect">
                <a:avLst/>
              </a:prstGeom>
              <a:blipFill>
                <a:blip r:embed="rId2"/>
                <a:stretch>
                  <a:fillRect r="-22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6C342B-BB0B-4C9C-808B-FA3FF40A4637}"/>
              </a:ext>
            </a:extLst>
          </p:cNvPr>
          <p:cNvCxnSpPr>
            <a:cxnSpLocks/>
          </p:cNvCxnSpPr>
          <p:nvPr/>
        </p:nvCxnSpPr>
        <p:spPr>
          <a:xfrm>
            <a:off x="2635994" y="1786759"/>
            <a:ext cx="0" cy="33389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73F092-168C-42D4-B936-AFE3C437A372}"/>
              </a:ext>
            </a:extLst>
          </p:cNvPr>
          <p:cNvSpPr txBox="1"/>
          <p:nvPr/>
        </p:nvSpPr>
        <p:spPr>
          <a:xfrm>
            <a:off x="528320" y="375920"/>
            <a:ext cx="1050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elementary row operations we get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24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E03CBA-63CC-4ACC-BA08-3580DDC56575}"/>
                  </a:ext>
                </a:extLst>
              </p:cNvPr>
              <p:cNvSpPr txBox="1"/>
              <p:nvPr/>
            </p:nvSpPr>
            <p:spPr>
              <a:xfrm>
                <a:off x="924560" y="1605280"/>
                <a:ext cx="11358880" cy="3440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3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𝛿𝛼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𝜀𝛿𝜃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𝜀𝜎𝜃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𝜀𝜃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E03CBA-63CC-4ACC-BA08-3580DDC5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1605280"/>
                <a:ext cx="11358880" cy="3440750"/>
              </a:xfrm>
              <a:prstGeom prst="rect">
                <a:avLst/>
              </a:prstGeom>
              <a:blipFill>
                <a:blip r:embed="rId2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85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3EF38-D107-461E-922F-AF921A11658D}"/>
              </a:ext>
            </a:extLst>
          </p:cNvPr>
          <p:cNvSpPr txBox="1"/>
          <p:nvPr/>
        </p:nvSpPr>
        <p:spPr>
          <a:xfrm>
            <a:off x="833295" y="1083617"/>
            <a:ext cx="103733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dirty="0">
                <a:latin typeface="Bahnschrift Condensed" panose="020B0502040204020203" pitchFamily="34" charset="0"/>
              </a:rPr>
              <a:t>Mathematical Modeling, Analysis,   and Optimal Control of Corruption Dynamics</a:t>
            </a:r>
            <a:endParaRPr lang="en-IN" sz="6300" dirty="0"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2D215-DDB4-4E59-AA23-12072BE97175}"/>
              </a:ext>
            </a:extLst>
          </p:cNvPr>
          <p:cNvSpPr txBox="1"/>
          <p:nvPr/>
        </p:nvSpPr>
        <p:spPr>
          <a:xfrm>
            <a:off x="1727200" y="4185920"/>
            <a:ext cx="1013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[By </a:t>
            </a:r>
            <a:r>
              <a:rPr lang="en-US" sz="2800" dirty="0" err="1"/>
              <a:t>Haileyesus</a:t>
            </a:r>
            <a:r>
              <a:rPr lang="en-US" sz="2800" dirty="0"/>
              <a:t> </a:t>
            </a:r>
            <a:r>
              <a:rPr lang="en-US" sz="2800" dirty="0" err="1"/>
              <a:t>Tessema</a:t>
            </a:r>
            <a:r>
              <a:rPr lang="en-US" sz="2800" dirty="0"/>
              <a:t> </a:t>
            </a:r>
            <a:r>
              <a:rPr lang="en-US" sz="2800" dirty="0" err="1"/>
              <a:t>Alemneh</a:t>
            </a:r>
            <a:r>
              <a:rPr lang="en-US" sz="2800" dirty="0"/>
              <a:t>, Department of Mathematics, University of </a:t>
            </a:r>
            <a:r>
              <a:rPr lang="en-US" sz="2800" dirty="0" err="1"/>
              <a:t>Gondar,Gondar</a:t>
            </a:r>
            <a:r>
              <a:rPr lang="en-US" sz="2800" dirty="0"/>
              <a:t>, Ethiopia.]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224BB-0E89-43AF-8710-E7B9E0F3C33F}"/>
              </a:ext>
            </a:extLst>
          </p:cNvPr>
          <p:cNvSpPr txBox="1"/>
          <p:nvPr/>
        </p:nvSpPr>
        <p:spPr>
          <a:xfrm>
            <a:off x="7975600" y="5241509"/>
            <a:ext cx="345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Regd.no:20279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053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3377BD-D225-4118-A331-52214E4A5802}"/>
                  </a:ext>
                </a:extLst>
              </p:cNvPr>
              <p:cNvSpPr txBox="1"/>
              <p:nvPr/>
            </p:nvSpPr>
            <p:spPr>
              <a:xfrm>
                <a:off x="518160" y="365760"/>
                <a:ext cx="113080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is the dominant eigen value of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, So we find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  </a:t>
                </a:r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3377BD-D225-4118-A331-52214E4A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65760"/>
                <a:ext cx="11308080" cy="954107"/>
              </a:xfrm>
              <a:prstGeom prst="rect">
                <a:avLst/>
              </a:prstGeom>
              <a:blipFill>
                <a:blip r:embed="rId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72893-DF81-4B48-B9E3-257951176BAE}"/>
                  </a:ext>
                </a:extLst>
              </p:cNvPr>
              <p:cNvSpPr txBox="1"/>
              <p:nvPr/>
            </p:nvSpPr>
            <p:spPr>
              <a:xfrm>
                <a:off x="904240" y="1234362"/>
                <a:ext cx="10993120" cy="20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𝛿𝛼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72893-DF81-4B48-B9E3-25795117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" y="1234362"/>
                <a:ext cx="10993120" cy="2017027"/>
              </a:xfrm>
              <a:prstGeom prst="rect">
                <a:avLst/>
              </a:prstGeom>
              <a:blipFill>
                <a:blip r:embed="rId3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C606-906E-4E1F-B65B-45486D0D32B8}"/>
                  </a:ext>
                </a:extLst>
              </p:cNvPr>
              <p:cNvSpPr txBox="1"/>
              <p:nvPr/>
            </p:nvSpPr>
            <p:spPr>
              <a:xfrm>
                <a:off x="599440" y="3606611"/>
                <a:ext cx="1099312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774238" algn="l"/>
                  </a:tabLst>
                </a:pPr>
                <a:r>
                  <a:rPr lang="en-US" sz="2800" dirty="0"/>
                  <a:t>Characteristic equation of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is  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l-G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𝛿𝛼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) = 0 </a:t>
                </a:r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C606-906E-4E1F-B65B-45486D0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3606611"/>
                <a:ext cx="10993120" cy="781368"/>
              </a:xfrm>
              <a:prstGeom prst="rect">
                <a:avLst/>
              </a:prstGeom>
              <a:blipFill>
                <a:blip r:embed="rId4"/>
                <a:stretch>
                  <a:fillRect l="-1109"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5CA19-1BB4-4E4F-AAAA-B363F2409444}"/>
                  </a:ext>
                </a:extLst>
              </p:cNvPr>
              <p:cNvSpPr txBox="1"/>
              <p:nvPr/>
            </p:nvSpPr>
            <p:spPr>
              <a:xfrm>
                <a:off x="3799840" y="4815840"/>
                <a:ext cx="10058400" cy="879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=</a:t>
                </a:r>
                <a:r>
                  <a:rPr lang="en-US" sz="3200" dirty="0"/>
                  <a:t>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5CA19-1BB4-4E4F-AAAA-B363F240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0" y="4815840"/>
                <a:ext cx="10058400" cy="879921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89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B674C-087B-45EA-9664-9A4BD34438A5}"/>
                  </a:ext>
                </a:extLst>
              </p:cNvPr>
              <p:cNvSpPr txBox="1"/>
              <p:nvPr/>
            </p:nvSpPr>
            <p:spPr>
              <a:xfrm>
                <a:off x="314960" y="467360"/>
                <a:ext cx="112674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dominant eigen value</a:t>
                </a:r>
              </a:p>
              <a:p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B674C-087B-45EA-9664-9A4BD344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" y="467360"/>
                <a:ext cx="11267440" cy="954107"/>
              </a:xfrm>
              <a:prstGeom prst="rect">
                <a:avLst/>
              </a:prstGeom>
              <a:blipFill>
                <a:blip r:embed="rId2"/>
                <a:stretch>
                  <a:fillRect l="-1136" t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5B9EA-89C5-4E8E-88EA-E0E48D83698C}"/>
                  </a:ext>
                </a:extLst>
              </p:cNvPr>
              <p:cNvSpPr txBox="1"/>
              <p:nvPr/>
            </p:nvSpPr>
            <p:spPr>
              <a:xfrm>
                <a:off x="3302000" y="1203503"/>
                <a:ext cx="102108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𝛿𝛼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5B9EA-89C5-4E8E-88EA-E0E48D83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1203503"/>
                <a:ext cx="10210800" cy="781368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93341-7AEE-41FC-8293-BE76F828B45F}"/>
                  </a:ext>
                </a:extLst>
              </p:cNvPr>
              <p:cNvSpPr txBox="1"/>
              <p:nvPr/>
            </p:nvSpPr>
            <p:spPr>
              <a:xfrm>
                <a:off x="568960" y="2157610"/>
                <a:ext cx="110134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Theorem 2 :</a:t>
                </a:r>
                <a:r>
                  <a:rPr lang="en-US" sz="2800" b="1" dirty="0"/>
                  <a:t> </a:t>
                </a:r>
                <a:r>
                  <a:rPr lang="en-US" sz="2800" dirty="0"/>
                  <a:t>The CFEP is locally asymptotically stable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&lt; 1 and unstable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&gt; 1.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93341-7AEE-41FC-8293-BE76F828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2157610"/>
                <a:ext cx="11013440" cy="954107"/>
              </a:xfrm>
              <a:prstGeom prst="rect">
                <a:avLst/>
              </a:prstGeom>
              <a:blipFill>
                <a:blip r:embed="rId4"/>
                <a:stretch>
                  <a:fillRect l="-1107" t="-6410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EAF582-BE00-44C9-BAD2-C50CB238E6D6}"/>
              </a:ext>
            </a:extLst>
          </p:cNvPr>
          <p:cNvSpPr txBox="1"/>
          <p:nvPr/>
        </p:nvSpPr>
        <p:spPr>
          <a:xfrm>
            <a:off x="568960" y="3111717"/>
            <a:ext cx="1125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Proof : </a:t>
            </a:r>
            <a:r>
              <a:rPr lang="en-US" sz="2800" dirty="0"/>
              <a:t>The Jacobian matrix of system       is </a:t>
            </a:r>
            <a:r>
              <a:rPr lang="en-US" sz="2800" b="1" dirty="0"/>
              <a:t> </a:t>
            </a:r>
            <a:endParaRPr lang="en-IN" sz="28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BDA6CC-751A-4C56-B915-17B117C62255}"/>
              </a:ext>
            </a:extLst>
          </p:cNvPr>
          <p:cNvSpPr/>
          <p:nvPr/>
        </p:nvSpPr>
        <p:spPr>
          <a:xfrm>
            <a:off x="6106160" y="3226007"/>
            <a:ext cx="325120" cy="2946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A5C31-CD47-4BF9-82DC-39A482CB42E3}"/>
              </a:ext>
            </a:extLst>
          </p:cNvPr>
          <p:cNvSpPr txBox="1"/>
          <p:nvPr/>
        </p:nvSpPr>
        <p:spPr>
          <a:xfrm>
            <a:off x="62992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BA0B4A-6C78-4AF6-A4EF-8767DF8EE0FB}"/>
                  </a:ext>
                </a:extLst>
              </p:cNvPr>
              <p:cNvSpPr txBox="1"/>
              <p:nvPr/>
            </p:nvSpPr>
            <p:spPr>
              <a:xfrm>
                <a:off x="1310640" y="3840479"/>
                <a:ext cx="11257280" cy="2238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J=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𝑝𝐶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𝛼𝛿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𝜃𝜀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BA0B4A-6C78-4AF6-A4EF-8767DF8EE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3840479"/>
                <a:ext cx="11257280" cy="2238305"/>
              </a:xfrm>
              <a:prstGeom prst="rect">
                <a:avLst/>
              </a:prstGeom>
              <a:blipFill>
                <a:blip r:embed="rId5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66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5FD0A-5A47-4E02-9065-E1E3683F0590}"/>
              </a:ext>
            </a:extLst>
          </p:cNvPr>
          <p:cNvSpPr txBox="1"/>
          <p:nvPr/>
        </p:nvSpPr>
        <p:spPr>
          <a:xfrm>
            <a:off x="579120" y="406400"/>
            <a:ext cx="1114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Evaluating the Jacobian matrix at corruption free equilibrium(CFEP)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D9640-5F74-4301-AA0D-5A30B4602DBB}"/>
                  </a:ext>
                </a:extLst>
              </p:cNvPr>
              <p:cNvSpPr txBox="1"/>
              <p:nvPr/>
            </p:nvSpPr>
            <p:spPr>
              <a:xfrm>
                <a:off x="3007360" y="1026160"/>
                <a:ext cx="7924800" cy="1199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IN" sz="2800" dirty="0"/>
                  <a:t>, 0, 0,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) , We get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D9640-5F74-4301-AA0D-5A30B4602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60" y="1026160"/>
                <a:ext cx="7924800" cy="1199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888FD-D05C-493A-96F3-9B5CD272E62E}"/>
                  </a:ext>
                </a:extLst>
              </p:cNvPr>
              <p:cNvSpPr txBox="1"/>
              <p:nvPr/>
            </p:nvSpPr>
            <p:spPr>
              <a:xfrm>
                <a:off x="883920" y="2083287"/>
                <a:ext cx="10424160" cy="286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J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𝛼𝛿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𝜃𝜀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888FD-D05C-493A-96F3-9B5CD272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083287"/>
                <a:ext cx="10424160" cy="2867067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A7AD42B-3584-4ACC-B6E2-CB85798F934E}"/>
              </a:ext>
            </a:extLst>
          </p:cNvPr>
          <p:cNvSpPr txBox="1"/>
          <p:nvPr/>
        </p:nvSpPr>
        <p:spPr>
          <a:xfrm>
            <a:off x="579120" y="5130800"/>
            <a:ext cx="1080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Characteristic polynomial of the Jacobian matrix is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BEB2E-B697-4762-B6EC-70370235ADD0}"/>
                  </a:ext>
                </a:extLst>
              </p:cNvPr>
              <p:cNvSpPr txBox="1"/>
              <p:nvPr/>
            </p:nvSpPr>
            <p:spPr>
              <a:xfrm>
                <a:off x="1605280" y="5710156"/>
                <a:ext cx="10728960" cy="59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(-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/>
                  <a:t>] =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BEB2E-B697-4762-B6EC-70370235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80" y="5710156"/>
                <a:ext cx="10728960" cy="594650"/>
              </a:xfrm>
              <a:prstGeom prst="rect">
                <a:avLst/>
              </a:prstGeom>
              <a:blipFill>
                <a:blip r:embed="rId4"/>
                <a:stretch>
                  <a:fillRect l="-1136" t="-5155" b="-226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AEDB6C-C256-4217-9864-6F070293A96F}"/>
              </a:ext>
            </a:extLst>
          </p:cNvPr>
          <p:cNvCxnSpPr/>
          <p:nvPr/>
        </p:nvCxnSpPr>
        <p:spPr>
          <a:xfrm>
            <a:off x="10535920" y="6007481"/>
            <a:ext cx="6197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7678C0-DABC-4454-BFB9-0690F589E0E8}"/>
              </a:ext>
            </a:extLst>
          </p:cNvPr>
          <p:cNvSpPr/>
          <p:nvPr/>
        </p:nvSpPr>
        <p:spPr>
          <a:xfrm>
            <a:off x="11155680" y="5806694"/>
            <a:ext cx="426720" cy="401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4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CDDD8-CDF3-4C03-8E8F-C678DD6861A8}"/>
              </a:ext>
            </a:extLst>
          </p:cNvPr>
          <p:cNvSpPr txBox="1"/>
          <p:nvPr/>
        </p:nvSpPr>
        <p:spPr>
          <a:xfrm>
            <a:off x="934720" y="190267"/>
            <a:ext cx="1089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FF4E44-059F-4798-9D23-2EF1B8D1E565}"/>
                  </a:ext>
                </a:extLst>
              </p:cNvPr>
              <p:cNvSpPr txBox="1"/>
              <p:nvPr/>
            </p:nvSpPr>
            <p:spPr>
              <a:xfrm>
                <a:off x="2184400" y="616684"/>
                <a:ext cx="8818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FF4E44-059F-4798-9D23-2EF1B8D1E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616684"/>
                <a:ext cx="881888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46B83-453A-4C9C-89C0-74315DB3E341}"/>
                  </a:ext>
                </a:extLst>
              </p:cNvPr>
              <p:cNvSpPr txBox="1"/>
              <p:nvPr/>
            </p:nvSpPr>
            <p:spPr>
              <a:xfrm>
                <a:off x="2184400" y="1193154"/>
                <a:ext cx="6604000" cy="980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46B83-453A-4C9C-89C0-74315DB3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1193154"/>
                <a:ext cx="6604000" cy="98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53252D3-B7F5-48A6-AFB2-E93A4037A02F}"/>
              </a:ext>
            </a:extLst>
          </p:cNvPr>
          <p:cNvSpPr txBox="1"/>
          <p:nvPr/>
        </p:nvSpPr>
        <p:spPr>
          <a:xfrm>
            <a:off x="421640" y="2116121"/>
            <a:ext cx="1150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equation (3), we have</a:t>
            </a:r>
          </a:p>
          <a:p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DEBDC-8D68-4AB5-A709-11C38A63FE91}"/>
                  </a:ext>
                </a:extLst>
              </p:cNvPr>
              <p:cNvSpPr txBox="1"/>
              <p:nvPr/>
            </p:nvSpPr>
            <p:spPr>
              <a:xfrm>
                <a:off x="2326640" y="2755272"/>
                <a:ext cx="82092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sz="2800" dirty="0"/>
                  <a:t> = 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IN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sz="2800" dirty="0"/>
                  <a:t> &lt; 0,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800" dirty="0"/>
                  <a:t> = 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800" dirty="0"/>
                  <a:t> &lt; 0,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sz="2800" dirty="0"/>
                  <a:t> = 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IN" sz="2800" dirty="0"/>
                  <a:t> &lt; 0.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DEBDC-8D68-4AB5-A709-11C38A63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40" y="2755272"/>
                <a:ext cx="8209280" cy="1384995"/>
              </a:xfrm>
              <a:prstGeom prst="rect">
                <a:avLst/>
              </a:prstGeom>
              <a:blipFill>
                <a:blip r:embed="rId4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847401-5F73-483F-91E6-6DB8FE6AB87A}"/>
              </a:ext>
            </a:extLst>
          </p:cNvPr>
          <p:cNvSpPr txBox="1"/>
          <p:nvPr/>
        </p:nvSpPr>
        <p:spPr>
          <a:xfrm>
            <a:off x="599440" y="4284299"/>
            <a:ext cx="1122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last expression in equation (3), we have</a:t>
            </a:r>
          </a:p>
          <a:p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E205CF-DB46-4F7C-891C-CC009BD8EC7C}"/>
                  </a:ext>
                </a:extLst>
              </p:cNvPr>
              <p:cNvSpPr txBox="1"/>
              <p:nvPr/>
            </p:nvSpPr>
            <p:spPr>
              <a:xfrm>
                <a:off x="2326640" y="4859218"/>
                <a:ext cx="7132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E205CF-DB46-4F7C-891C-CC009BD8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40" y="4859218"/>
                <a:ext cx="71323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BEE914-7A50-4636-B48D-B8ABE6FB7458}"/>
              </a:ext>
            </a:extLst>
          </p:cNvPr>
          <p:cNvSpPr txBox="1"/>
          <p:nvPr/>
        </p:nvSpPr>
        <p:spPr>
          <a:xfrm>
            <a:off x="421640" y="5561135"/>
            <a:ext cx="11348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Routh-Hurwitz criteria which states that any system can be stable </a:t>
            </a:r>
            <a:r>
              <a:rPr lang="en-US" sz="2800" dirty="0" err="1"/>
              <a:t>iff</a:t>
            </a:r>
            <a:r>
              <a:rPr lang="en-US" sz="2800" dirty="0"/>
              <a:t> all the roots have the same sign.</a:t>
            </a:r>
            <a:endParaRPr lang="en-IN" sz="2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D3AE13-00DE-4845-A7BF-3BF35C30B4E3}"/>
              </a:ext>
            </a:extLst>
          </p:cNvPr>
          <p:cNvCxnSpPr/>
          <p:nvPr/>
        </p:nvCxnSpPr>
        <p:spPr>
          <a:xfrm>
            <a:off x="7762240" y="5120828"/>
            <a:ext cx="9245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40226B-22B3-4F72-939E-AC75450319A0}"/>
              </a:ext>
            </a:extLst>
          </p:cNvPr>
          <p:cNvSpPr/>
          <p:nvPr/>
        </p:nvSpPr>
        <p:spPr>
          <a:xfrm>
            <a:off x="8686800" y="4917619"/>
            <a:ext cx="375920" cy="40641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49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3FDB31-B349-4AAC-8408-0CA8351893D8}"/>
                  </a:ext>
                </a:extLst>
              </p:cNvPr>
              <p:cNvSpPr txBox="1"/>
              <p:nvPr/>
            </p:nvSpPr>
            <p:spPr>
              <a:xfrm>
                <a:off x="508000" y="263770"/>
                <a:ext cx="116027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equation (4) has strictly negative real roots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and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Clearly, 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because it is the sum of positive parameters and also </a:t>
                </a:r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3FDB31-B349-4AAC-8408-0CA83518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63770"/>
                <a:ext cx="11602720" cy="1384995"/>
              </a:xfrm>
              <a:prstGeom prst="rect">
                <a:avLst/>
              </a:prstGeom>
              <a:blipFill>
                <a:blip r:embed="rId2"/>
                <a:stretch>
                  <a:fillRect l="-1050" t="-3965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D1A9E-9DCA-4B7A-9797-A22E39F8CC19}"/>
                  </a:ext>
                </a:extLst>
              </p:cNvPr>
              <p:cNvSpPr txBox="1"/>
              <p:nvPr/>
            </p:nvSpPr>
            <p:spPr>
              <a:xfrm>
                <a:off x="822960" y="1710115"/>
                <a:ext cx="9672320" cy="141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D1A9E-9DCA-4B7A-9797-A22E39F8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710115"/>
                <a:ext cx="9672320" cy="1411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5B44CB-AB30-4400-96C3-C465D81D1243}"/>
                  </a:ext>
                </a:extLst>
              </p:cNvPr>
              <p:cNvSpPr txBox="1"/>
              <p:nvPr/>
            </p:nvSpPr>
            <p:spPr>
              <a:xfrm>
                <a:off x="1046480" y="2800221"/>
                <a:ext cx="10525760" cy="1643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𝛿𝛼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r>
                  <a:rPr lang="en-IN" sz="2800" b="1" dirty="0"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5B44CB-AB30-4400-96C3-C465D81D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2800221"/>
                <a:ext cx="10525760" cy="1643142"/>
              </a:xfrm>
              <a:prstGeom prst="rect">
                <a:avLst/>
              </a:prstGeo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5DDAFD-4F14-4BDC-8BD8-8C7DA11FCCD4}"/>
                  </a:ext>
                </a:extLst>
              </p:cNvPr>
              <p:cNvSpPr txBox="1"/>
              <p:nvPr/>
            </p:nvSpPr>
            <p:spPr>
              <a:xfrm>
                <a:off x="1696720" y="3854414"/>
                <a:ext cx="10281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(1 -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) &gt; 0 </a:t>
                </a:r>
                <a:r>
                  <a:rPr lang="en-IN" sz="2800" b="1" dirty="0"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&lt; 1.</a:t>
                </a:r>
                <a:r>
                  <a:rPr lang="en-IN" sz="2800" b="1" dirty="0">
                    <a:sym typeface="Symbol" panose="05050102010706020507" pitchFamily="18" charset="2"/>
                  </a:rPr>
                  <a:t> </a:t>
                </a:r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5DDAFD-4F14-4BDC-8BD8-8C7DA11F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854414"/>
                <a:ext cx="10281920" cy="523220"/>
              </a:xfrm>
              <a:prstGeom prst="rect">
                <a:avLst/>
              </a:prstGeom>
              <a:blipFill>
                <a:blip r:embed="rId5"/>
                <a:stretch>
                  <a:fillRect l="-1186" t="-13953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31D55-3F4A-4CEC-8D1B-BC394C4BF323}"/>
                  </a:ext>
                </a:extLst>
              </p:cNvPr>
              <p:cNvSpPr txBox="1"/>
              <p:nvPr/>
            </p:nvSpPr>
            <p:spPr>
              <a:xfrm>
                <a:off x="822960" y="4639426"/>
                <a:ext cx="1066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Hence CFEP is locally asymptotically stable 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&lt; 1.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31D55-3F4A-4CEC-8D1B-BC394C4B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639426"/>
                <a:ext cx="10668000" cy="523220"/>
              </a:xfrm>
              <a:prstGeom prst="rect">
                <a:avLst/>
              </a:prstGeom>
              <a:blipFill>
                <a:blip r:embed="rId6"/>
                <a:stretch>
                  <a:fillRect l="-114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15EB93-86D0-4A72-A141-9270E7B3AF41}"/>
              </a:ext>
            </a:extLst>
          </p:cNvPr>
          <p:cNvSpPr txBox="1"/>
          <p:nvPr/>
        </p:nvSpPr>
        <p:spPr>
          <a:xfrm>
            <a:off x="447040" y="5418479"/>
            <a:ext cx="1089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Since corruption elimination is independent of the initial population size of the corrupted population, the CFEP is globally stable.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511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183B5-FA97-4416-89EA-96813EE06F5A}"/>
              </a:ext>
            </a:extLst>
          </p:cNvPr>
          <p:cNvSpPr txBox="1"/>
          <p:nvPr/>
        </p:nvSpPr>
        <p:spPr>
          <a:xfrm>
            <a:off x="271780" y="230605"/>
            <a:ext cx="111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model into optimal control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0E386-433D-4645-A045-CFFDE09CCC65}"/>
              </a:ext>
            </a:extLst>
          </p:cNvPr>
          <p:cNvSpPr txBox="1"/>
          <p:nvPr/>
        </p:nvSpPr>
        <p:spPr>
          <a:xfrm>
            <a:off x="487680" y="1156673"/>
            <a:ext cx="11115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The optimal level that would be needed to control corruption is minimizing the number of exposed and corrupted population.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An optimal control model was developed by including the following two controls:</a:t>
            </a:r>
            <a:endParaRPr lang="en-I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37289A-05FF-4E3F-8552-6C20FCDF4C06}"/>
                  </a:ext>
                </a:extLst>
              </p:cNvPr>
              <p:cNvSpPr txBox="1"/>
              <p:nvPr/>
            </p:nvSpPr>
            <p:spPr>
              <a:xfrm>
                <a:off x="487680" y="2949654"/>
                <a:ext cx="10683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: campaigning about corruption through media and advertisement</a:t>
                </a:r>
              </a:p>
              <a:p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37289A-05FF-4E3F-8552-6C20FCDF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2949654"/>
                <a:ext cx="10683240" cy="954107"/>
              </a:xfrm>
              <a:prstGeom prst="rect">
                <a:avLst/>
              </a:prstGeom>
              <a:blipFill>
                <a:blip r:embed="rId2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C762A4-88F0-4A9D-8B42-3364D99B7EBA}"/>
                  </a:ext>
                </a:extLst>
              </p:cNvPr>
              <p:cNvSpPr txBox="1"/>
              <p:nvPr/>
            </p:nvSpPr>
            <p:spPr>
              <a:xfrm>
                <a:off x="416560" y="3519041"/>
                <a:ext cx="10754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d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600" dirty="0"/>
                  <a:t> exposing the corrupted individual to jail and giving punishment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C762A4-88F0-4A9D-8B42-3364D99B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" y="3519041"/>
                <a:ext cx="10754360" cy="769441"/>
              </a:xfrm>
              <a:prstGeom prst="rect">
                <a:avLst/>
              </a:prstGeom>
              <a:blipFill>
                <a:blip r:embed="rId3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FB790-09D9-447F-8FC9-12577BEED11D}"/>
                  </a:ext>
                </a:extLst>
              </p:cNvPr>
              <p:cNvSpPr txBox="1"/>
              <p:nvPr/>
            </p:nvSpPr>
            <p:spPr>
              <a:xfrm>
                <a:off x="556260" y="4268161"/>
                <a:ext cx="10830560" cy="205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Adding these two controls on the model (1), the optimal control model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</a:endParaRPr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FB790-09D9-447F-8FC9-12577BEE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4268161"/>
                <a:ext cx="10830560" cy="2052421"/>
              </a:xfrm>
              <a:prstGeom prst="rect">
                <a:avLst/>
              </a:prstGeom>
              <a:blipFill>
                <a:blip r:embed="rId4"/>
                <a:stretch>
                  <a:fillRect l="-1013" t="-2374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61C74-C88D-469B-80CA-EB957E32C6E9}"/>
                  </a:ext>
                </a:extLst>
              </p:cNvPr>
              <p:cNvSpPr txBox="1"/>
              <p:nvPr/>
            </p:nvSpPr>
            <p:spPr>
              <a:xfrm>
                <a:off x="-487680" y="5858826"/>
                <a:ext cx="10586720" cy="165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600" dirty="0"/>
              </a:p>
              <a:p>
                <a:endParaRPr lang="en-IN" sz="2600" dirty="0"/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61C74-C88D-469B-80CA-EB957E32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7680" y="5858826"/>
                <a:ext cx="10586720" cy="1652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6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E28AF-406C-4373-901C-E6AB84C14AAB}"/>
                  </a:ext>
                </a:extLst>
              </p:cNvPr>
              <p:cNvSpPr txBox="1"/>
              <p:nvPr/>
            </p:nvSpPr>
            <p:spPr>
              <a:xfrm>
                <a:off x="271780" y="192501"/>
                <a:ext cx="7345680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6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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IN" sz="2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E28AF-406C-4373-901C-E6AB84C1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" y="192501"/>
                <a:ext cx="7345680" cy="8520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0CA26-1B42-4762-AFEA-996C530051AB}"/>
                  </a:ext>
                </a:extLst>
              </p:cNvPr>
              <p:cNvSpPr txBox="1"/>
              <p:nvPr/>
            </p:nvSpPr>
            <p:spPr>
              <a:xfrm>
                <a:off x="913130" y="1265063"/>
                <a:ext cx="7680960" cy="12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2600" dirty="0"/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0CA26-1B42-4762-AFEA-996C5300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30" y="1265063"/>
                <a:ext cx="7680960" cy="1252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F9BA4-BA5A-47E0-8004-3157A44C660D}"/>
                  </a:ext>
                </a:extLst>
              </p:cNvPr>
              <p:cNvSpPr txBox="1"/>
              <p:nvPr/>
            </p:nvSpPr>
            <p:spPr>
              <a:xfrm>
                <a:off x="271780" y="2181721"/>
                <a:ext cx="6309360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F9BA4-BA5A-47E0-8004-3157A44C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" y="2181721"/>
                <a:ext cx="6309360" cy="852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58A0B0-F5BA-4CD0-BF56-1E9B7F895956}"/>
                  </a:ext>
                </a:extLst>
              </p:cNvPr>
              <p:cNvSpPr txBox="1"/>
              <p:nvPr/>
            </p:nvSpPr>
            <p:spPr>
              <a:xfrm>
                <a:off x="497840" y="3208634"/>
                <a:ext cx="1034288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control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minimize the optimal control model (5) subject to the objective functional defined as</a:t>
                </a:r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58A0B0-F5BA-4CD0-BF56-1E9B7F89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3208634"/>
                <a:ext cx="10342880" cy="1231106"/>
              </a:xfrm>
              <a:prstGeom prst="rect">
                <a:avLst/>
              </a:prstGeom>
              <a:blipFill>
                <a:blip r:embed="rId5"/>
                <a:stretch>
                  <a:fillRect l="-943" t="-3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C6383A-FBE9-4DB3-B9EA-1E68759C7D1B}"/>
                  </a:ext>
                </a:extLst>
              </p:cNvPr>
              <p:cNvSpPr txBox="1"/>
              <p:nvPr/>
            </p:nvSpPr>
            <p:spPr>
              <a:xfrm>
                <a:off x="1915160" y="4170941"/>
                <a:ext cx="8361680" cy="101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J=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e>
                    </m:nary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400" dirty="0"/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C6383A-FBE9-4DB3-B9EA-1E68759C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4170941"/>
                <a:ext cx="8361680" cy="1015278"/>
              </a:xfrm>
              <a:prstGeom prst="rect">
                <a:avLst/>
              </a:prstGeom>
              <a:blipFill>
                <a:blip r:embed="rId6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DF710-DEED-40A7-9B0C-BFCD600F6A9F}"/>
                  </a:ext>
                </a:extLst>
              </p:cNvPr>
              <p:cNvSpPr txBox="1"/>
              <p:nvPr/>
            </p:nvSpPr>
            <p:spPr>
              <a:xfrm>
                <a:off x="589280" y="5044595"/>
                <a:ext cx="10556240" cy="163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/>
                  <a:t> is a final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are weight constants of exposed and corrupted population, respectively,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are weight constants for each individual control measure.</a:t>
                </a:r>
              </a:p>
              <a:p>
                <a:endParaRPr lang="en-IN" sz="2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DF710-DEED-40A7-9B0C-BFCD600F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044595"/>
                <a:ext cx="10556240" cy="1630062"/>
              </a:xfrm>
              <a:prstGeom prst="rect">
                <a:avLst/>
              </a:prstGeom>
              <a:blipFill>
                <a:blip r:embed="rId7"/>
                <a:stretch>
                  <a:fillRect l="-924" t="-2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AE5513-186C-46B6-93E8-E2FCABF96E87}"/>
              </a:ext>
            </a:extLst>
          </p:cNvPr>
          <p:cNvCxnSpPr/>
          <p:nvPr/>
        </p:nvCxnSpPr>
        <p:spPr>
          <a:xfrm>
            <a:off x="7813040" y="2844800"/>
            <a:ext cx="10058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4881B87-CEFE-4C2E-B0DB-38D4D20C15B3}"/>
              </a:ext>
            </a:extLst>
          </p:cNvPr>
          <p:cNvSpPr/>
          <p:nvPr/>
        </p:nvSpPr>
        <p:spPr>
          <a:xfrm>
            <a:off x="8818880" y="2661921"/>
            <a:ext cx="345440" cy="3962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5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6E7A1-633A-4D42-859E-10EA2A6A14C2}"/>
              </a:ext>
            </a:extLst>
          </p:cNvPr>
          <p:cNvSpPr txBox="1"/>
          <p:nvPr/>
        </p:nvSpPr>
        <p:spPr>
          <a:xfrm>
            <a:off x="548640" y="284480"/>
            <a:ext cx="111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F7402-E50D-421D-9470-60F0BF94833F}"/>
              </a:ext>
            </a:extLst>
          </p:cNvPr>
          <p:cNvSpPr txBox="1"/>
          <p:nvPr/>
        </p:nvSpPr>
        <p:spPr>
          <a:xfrm>
            <a:off x="467360" y="297818"/>
            <a:ext cx="922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Hamiltonian (M) </a:t>
            </a:r>
            <a:r>
              <a:rPr lang="en-US" sz="2800" dirty="0"/>
              <a:t>: The Hamiltonian operator is given by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CA5D52-338B-4736-9DA9-D43C01421FCE}"/>
                  </a:ext>
                </a:extLst>
              </p:cNvPr>
              <p:cNvSpPr txBox="1"/>
              <p:nvPr/>
            </p:nvSpPr>
            <p:spPr>
              <a:xfrm>
                <a:off x="2397760" y="1092898"/>
                <a:ext cx="11176000" cy="114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CA5D52-338B-4736-9DA9-D43C01421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60" y="1092898"/>
                <a:ext cx="11176000" cy="1143775"/>
              </a:xfrm>
              <a:prstGeom prst="rect">
                <a:avLst/>
              </a:prstGeom>
              <a:blipFill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E0FE9-66ED-424B-ABC4-3F6B77B2EC48}"/>
                  </a:ext>
                </a:extLst>
              </p:cNvPr>
              <p:cNvSpPr txBox="1"/>
              <p:nvPr/>
            </p:nvSpPr>
            <p:spPr>
              <a:xfrm>
                <a:off x="548640" y="1985581"/>
                <a:ext cx="11176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=1,2,3,4,5</m:t>
                    </m:r>
                  </m:oMath>
                </a14:m>
                <a:r>
                  <a:rPr lang="en-US" sz="2800" dirty="0"/>
                  <a:t> are adjoint variable functions which are to be determined. </a:t>
                </a:r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E0FE9-66ED-424B-ABC4-3F6B77B2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985581"/>
                <a:ext cx="11176000" cy="954107"/>
              </a:xfrm>
              <a:prstGeom prst="rect">
                <a:avLst/>
              </a:prstGeom>
              <a:blipFill>
                <a:blip r:embed="rId3"/>
                <a:stretch>
                  <a:fillRect l="-1091" t="-6410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409EC-9DE3-44BF-B8BB-06774C9CD0AF}"/>
                  </a:ext>
                </a:extLst>
              </p:cNvPr>
              <p:cNvSpPr txBox="1"/>
              <p:nvPr/>
            </p:nvSpPr>
            <p:spPr>
              <a:xfrm>
                <a:off x="142240" y="2901339"/>
                <a:ext cx="11419840" cy="375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sz="2800" dirty="0"/>
                  <a:t>] </a:t>
                </a:r>
              </a:p>
              <a:p>
                <a:r>
                  <a:rPr lang="en-IN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/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IN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800" dirty="0"/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800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800" dirty="0"/>
                  <a:t>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800" dirty="0"/>
                  <a:t>].</a:t>
                </a:r>
              </a:p>
              <a:p>
                <a:endParaRPr lang="en-IN" sz="2800" dirty="0"/>
              </a:p>
              <a:p>
                <a:endParaRPr lang="en-IN" sz="2800" dirty="0"/>
              </a:p>
              <a:p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409EC-9DE3-44BF-B8BB-06774C9CD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" y="2901339"/>
                <a:ext cx="11419840" cy="3758401"/>
              </a:xfrm>
              <a:prstGeom prst="rect">
                <a:avLst/>
              </a:prstGeom>
              <a:blipFill>
                <a:blip r:embed="rId4"/>
                <a:stretch>
                  <a:fillRect r="-1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8B0DB1-E0AD-4E2A-A988-BCF56E5598E6}"/>
              </a:ext>
            </a:extLst>
          </p:cNvPr>
          <p:cNvSpPr txBox="1"/>
          <p:nvPr/>
        </p:nvSpPr>
        <p:spPr>
          <a:xfrm>
            <a:off x="467360" y="5247930"/>
            <a:ext cx="11257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Now we will find adjoint variable system. The adjoint equation and transversality conditions are standard results obtained from </a:t>
            </a:r>
            <a:r>
              <a:rPr lang="en-US" sz="2800" dirty="0" err="1"/>
              <a:t>Pontryagin’s</a:t>
            </a:r>
            <a:r>
              <a:rPr lang="en-US" sz="2800" dirty="0"/>
              <a:t> maximum principle.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5488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BF0C6-16C1-4327-9C2D-F000108AE1B3}"/>
              </a:ext>
            </a:extLst>
          </p:cNvPr>
          <p:cNvSpPr txBox="1"/>
          <p:nvPr/>
        </p:nvSpPr>
        <p:spPr>
          <a:xfrm>
            <a:off x="233680" y="1142196"/>
            <a:ext cx="1132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According to </a:t>
            </a:r>
            <a:r>
              <a:rPr lang="en-US" sz="2400" dirty="0" err="1"/>
              <a:t>Pontryagin’s</a:t>
            </a:r>
            <a:r>
              <a:rPr lang="en-US" sz="2400" dirty="0"/>
              <a:t> maximum principle we differentiate the Hamiltonian operator with respect to S, E, C, R, H, respectively, then we got the adjoint operators as  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E80E-F0CD-47F1-AA3D-1946E18AEAC7}"/>
                  </a:ext>
                </a:extLst>
              </p:cNvPr>
              <p:cNvSpPr txBox="1"/>
              <p:nvPr/>
            </p:nvSpPr>
            <p:spPr>
              <a:xfrm>
                <a:off x="568960" y="2150022"/>
                <a:ext cx="10749280" cy="74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418638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((1−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/>
                  <a:t>)p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E80E-F0CD-47F1-AA3D-1946E18AE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2150022"/>
                <a:ext cx="10749280" cy="741934"/>
              </a:xfrm>
              <a:prstGeom prst="rect">
                <a:avLst/>
              </a:prstGeom>
              <a:blipFill>
                <a:blip r:embed="rId2"/>
                <a:stretch>
                  <a:fillRect r="-737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7D858-77B2-49C9-A5C5-7385243271BD}"/>
                  </a:ext>
                </a:extLst>
              </p:cNvPr>
              <p:cNvSpPr txBox="1"/>
              <p:nvPr/>
            </p:nvSpPr>
            <p:spPr>
              <a:xfrm>
                <a:off x="568960" y="3023511"/>
                <a:ext cx="10728960" cy="74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/>
                  <a:t>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),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7D858-77B2-49C9-A5C5-73852432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023511"/>
                <a:ext cx="10728960" cy="741934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A1A8C-FDDF-4EE9-A521-251C29FA342A}"/>
                  </a:ext>
                </a:extLst>
              </p:cNvPr>
              <p:cNvSpPr txBox="1"/>
              <p:nvPr/>
            </p:nvSpPr>
            <p:spPr>
              <a:xfrm>
                <a:off x="568960" y="3774819"/>
                <a:ext cx="10657840" cy="11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600" dirty="0"/>
                      <m:t>)</m:t>
                    </m:r>
                    <m:r>
                      <m:rPr>
                        <m:nor/>
                      </m:rPr>
                      <a:rPr lang="en-IN" sz="2600" dirty="0"/>
                      <m:t>p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IN" sz="2600" dirty="0"/>
                      <m:t>p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600" dirty="0"/>
                  <a:t>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         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600" dirty="0"/>
                  <a:t>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/>
                  <a:t>),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A1A8C-FDDF-4EE9-A521-251C29FA3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774819"/>
                <a:ext cx="10657840" cy="1142044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E0AB4-BAA3-4722-9924-830438EC89A3}"/>
                  </a:ext>
                </a:extLst>
              </p:cNvPr>
              <p:cNvSpPr txBox="1"/>
              <p:nvPr/>
            </p:nvSpPr>
            <p:spPr>
              <a:xfrm>
                <a:off x="-619760" y="4916863"/>
                <a:ext cx="8737600" cy="79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E0AB4-BAA3-4722-9924-830438EC8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9760" y="4916863"/>
                <a:ext cx="8737600" cy="795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980C4C-85DF-4519-A632-A54EE6975971}"/>
                  </a:ext>
                </a:extLst>
              </p:cNvPr>
              <p:cNvSpPr txBox="1"/>
              <p:nvPr/>
            </p:nvSpPr>
            <p:spPr>
              <a:xfrm>
                <a:off x="-2682240" y="5790352"/>
                <a:ext cx="9113520" cy="79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980C4C-85DF-4519-A632-A54EE69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2240" y="5790352"/>
                <a:ext cx="9113520" cy="795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73A891-9FDE-4519-9572-A24CD3203C53}"/>
              </a:ext>
            </a:extLst>
          </p:cNvPr>
          <p:cNvSpPr txBox="1"/>
          <p:nvPr/>
        </p:nvSpPr>
        <p:spPr>
          <a:xfrm>
            <a:off x="243840" y="232203"/>
            <a:ext cx="10901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err="1"/>
              <a:t>Pontryagin’s</a:t>
            </a:r>
            <a:r>
              <a:rPr lang="en-US" sz="2600" dirty="0"/>
              <a:t> maximum principle is used in optimal control theory to find the best possible control for dynamic system.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9209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EC02BB-CA47-40C7-BF33-CF876279F2AA}"/>
                  </a:ext>
                </a:extLst>
              </p:cNvPr>
              <p:cNvSpPr txBox="1"/>
              <p:nvPr/>
            </p:nvSpPr>
            <p:spPr>
              <a:xfrm>
                <a:off x="589280" y="365760"/>
                <a:ext cx="10840720" cy="55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With transversality conditions,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 2, 3, 4, 5.</m:t>
                    </m:r>
                  </m:oMath>
                </a14:m>
                <a:r>
                  <a:rPr lang="en-US" sz="2600" dirty="0"/>
                  <a:t> </a:t>
                </a:r>
                <a:endParaRPr lang="en-IN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EC02BB-CA47-40C7-BF33-CF876279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365760"/>
                <a:ext cx="10840720" cy="553165"/>
              </a:xfrm>
              <a:prstGeom prst="rect">
                <a:avLst/>
              </a:prstGeom>
              <a:blipFill>
                <a:blip r:embed="rId2"/>
                <a:stretch>
                  <a:fillRect l="-1012" t="-3297" b="-219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852270-43D1-4178-94AA-EBA0772082E4}"/>
                  </a:ext>
                </a:extLst>
              </p:cNvPr>
              <p:cNvSpPr txBox="1"/>
              <p:nvPr/>
            </p:nvSpPr>
            <p:spPr>
              <a:xfrm>
                <a:off x="589280" y="1076960"/>
                <a:ext cx="10769600" cy="120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Differentiate the Hamiltonian operator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and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and obtain the characterization of optimal controls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 from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=0,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=0.</m:t>
                    </m:r>
                  </m:oMath>
                </a14:m>
                <a:endParaRPr lang="en-IN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852270-43D1-4178-94AA-EBA07720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1076960"/>
                <a:ext cx="10769600" cy="1202509"/>
              </a:xfrm>
              <a:prstGeom prst="rect">
                <a:avLst/>
              </a:prstGeom>
              <a:blipFill>
                <a:blip r:embed="rId3"/>
                <a:stretch>
                  <a:fillRect l="-1019" t="-4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36F47-A5B2-4AF0-8A8D-87E04A261911}"/>
                  </a:ext>
                </a:extLst>
              </p:cNvPr>
              <p:cNvSpPr txBox="1"/>
              <p:nvPr/>
            </p:nvSpPr>
            <p:spPr>
              <a:xfrm>
                <a:off x="406400" y="2397760"/>
                <a:ext cx="10840720" cy="916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𝑀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𝛼𝛿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36F47-A5B2-4AF0-8A8D-87E04A261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397760"/>
                <a:ext cx="10840720" cy="916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E8C629-1464-4EDB-8C02-B43D5BC4E837}"/>
                  </a:ext>
                </a:extLst>
              </p:cNvPr>
              <p:cNvSpPr txBox="1"/>
              <p:nvPr/>
            </p:nvSpPr>
            <p:spPr>
              <a:xfrm>
                <a:off x="985520" y="3429000"/>
                <a:ext cx="9337040" cy="99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2+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𝛼𝛿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E8C629-1464-4EDB-8C02-B43D5BC4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3429000"/>
                <a:ext cx="9337040" cy="99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9DBC7-49BA-445C-AB90-724A98366950}"/>
                  </a:ext>
                </a:extLst>
              </p:cNvPr>
              <p:cNvSpPr txBox="1"/>
              <p:nvPr/>
            </p:nvSpPr>
            <p:spPr>
              <a:xfrm>
                <a:off x="782320" y="4550795"/>
                <a:ext cx="8768080" cy="916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𝑀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600" dirty="0"/>
                        <m:t>p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600" dirty="0"/>
                        <m:t>p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9DBC7-49BA-445C-AB90-724A9836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" y="4550795"/>
                <a:ext cx="8768080" cy="916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4FF81-56E5-4E60-A9E8-4CF89329405E}"/>
                  </a:ext>
                </a:extLst>
              </p:cNvPr>
              <p:cNvSpPr txBox="1"/>
              <p:nvPr/>
            </p:nvSpPr>
            <p:spPr>
              <a:xfrm>
                <a:off x="71120" y="5601784"/>
                <a:ext cx="9560560" cy="142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800" dirty="0"/>
                            <m:t>p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4FF81-56E5-4E60-A9E8-4CF893294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5601784"/>
                <a:ext cx="9560560" cy="1429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2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511A2-7D9C-4B86-8309-26B79B53C166}"/>
              </a:ext>
            </a:extLst>
          </p:cNvPr>
          <p:cNvSpPr txBox="1"/>
          <p:nvPr/>
        </p:nvSpPr>
        <p:spPr>
          <a:xfrm>
            <a:off x="467360" y="558800"/>
            <a:ext cx="10617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IN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Introduction.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Model Formulation And Description.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Model Analysis.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Extension Of The Model Into Optimal Control.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Conclusions.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References.</a:t>
            </a:r>
          </a:p>
          <a:p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9D43A-7603-47A4-BE88-5CF1F63EE2C1}"/>
              </a:ext>
            </a:extLst>
          </p:cNvPr>
          <p:cNvSpPr txBox="1"/>
          <p:nvPr/>
        </p:nvSpPr>
        <p:spPr>
          <a:xfrm>
            <a:off x="309880" y="274320"/>
            <a:ext cx="11572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Thus in compact form:</a:t>
            </a:r>
            <a:endParaRPr lang="en-I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5BDAC-240D-4242-B632-374744BFE9E2}"/>
                  </a:ext>
                </a:extLst>
              </p:cNvPr>
              <p:cNvSpPr txBox="1"/>
              <p:nvPr/>
            </p:nvSpPr>
            <p:spPr>
              <a:xfrm>
                <a:off x="2032000" y="904240"/>
                <a:ext cx="59334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⁡{0,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⁡(1,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)},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⁡{0,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⁡(1,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/>
                  <a:t>)},</a:t>
                </a:r>
              </a:p>
              <a:p>
                <a:endParaRPr lang="en-IN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5BDAC-240D-4242-B632-374744BF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904240"/>
                <a:ext cx="5933440" cy="1292662"/>
              </a:xfrm>
              <a:prstGeom prst="rect">
                <a:avLst/>
              </a:prstGeom>
              <a:blipFill>
                <a:blip r:embed="rId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400887-E024-4EB9-9BF7-370897F3BC47}"/>
              </a:ext>
            </a:extLst>
          </p:cNvPr>
          <p:cNvSpPr txBox="1"/>
          <p:nvPr/>
        </p:nvSpPr>
        <p:spPr>
          <a:xfrm>
            <a:off x="619760" y="1960880"/>
            <a:ext cx="1056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optimality system is formed from the optimal control system and the adjoint variable system with initial and transversality conditions.</a:t>
            </a:r>
          </a:p>
          <a:p>
            <a:r>
              <a:rPr lang="en-US" sz="2600" dirty="0"/>
              <a:t>The optimal system is:</a:t>
            </a:r>
            <a:endParaRPr lang="en-I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A7EA6-C9FE-4185-9856-45E0A6FAA604}"/>
                  </a:ext>
                </a:extLst>
              </p:cNvPr>
              <p:cNvSpPr txBox="1"/>
              <p:nvPr/>
            </p:nvSpPr>
            <p:spPr>
              <a:xfrm>
                <a:off x="-843280" y="3309422"/>
                <a:ext cx="11186160" cy="587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400" b="0" dirty="0">
                  <a:ea typeface="Cambria Math" panose="02040503050406030204" pitchFamily="18" charset="0"/>
                </a:endParaRPr>
              </a:p>
              <a:p>
                <a:pPr/>
                <a:r>
                  <a:rPr lang="en-IN" sz="2400" dirty="0"/>
                  <a:t>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IN" sz="2400" dirty="0"/>
                  <a:t>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:pPr/>
                <a:r>
                  <a:rPr lang="en-IN" sz="2400" dirty="0"/>
                  <a:t>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sz="2400" dirty="0"/>
              </a:p>
              <a:p>
                <a:pPr/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pPr/>
                <a:endParaRPr lang="en-IN" sz="2400" dirty="0"/>
              </a:p>
              <a:p>
                <a:pPr/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A7EA6-C9FE-4185-9856-45E0A6FA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3280" y="3309422"/>
                <a:ext cx="11186160" cy="587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02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6B31C-6E8F-443B-BBA8-2DDF850EA3C5}"/>
                  </a:ext>
                </a:extLst>
              </p:cNvPr>
              <p:cNvSpPr txBox="1"/>
              <p:nvPr/>
            </p:nvSpPr>
            <p:spPr>
              <a:xfrm>
                <a:off x="406400" y="233680"/>
                <a:ext cx="11186160" cy="523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((1−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600" dirty="0"/>
                        <m:t>)</m:t>
                      </m:r>
                      <m:r>
                        <m:rPr>
                          <m:nor/>
                        </m:rPr>
                        <a:rPr lang="en-IN" sz="2600" dirty="0"/>
                        <m:t>p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600" dirty="0"/>
                        <m:t>,</m:t>
                      </m:r>
                    </m:oMath>
                  </m:oMathPara>
                </a14:m>
                <a:endParaRPr lang="en-IN" sz="2600" dirty="0"/>
              </a:p>
              <a:p>
                <a:r>
                  <a:rPr lang="en-IN" sz="2600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600" dirty="0"/>
                      <m:t>(</m:t>
                    </m:r>
                    <m:r>
                      <a:rPr lang="en-I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600" dirty="0"/>
                      <m:t>),</m:t>
                    </m:r>
                  </m:oMath>
                </a14:m>
                <a:endParaRPr lang="en-IN" sz="2600" dirty="0"/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26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600" dirty="0"/>
                      <m:t>)</m:t>
                    </m:r>
                    <m:r>
                      <m:rPr>
                        <m:nor/>
                      </m:rPr>
                      <a:rPr lang="en-IN" sz="2600" dirty="0"/>
                      <m:t>p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IN" sz="2600" dirty="0"/>
                      <m:t>p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600" dirty="0"/>
                  <a:t>(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            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600" dirty="0"/>
                  <a:t>(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/>
                  <a:t>),</a:t>
                </a:r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>
                  <a:sym typeface="Symbol" panose="05050102010706020507" pitchFamily="18" charset="2"/>
                </a:endParaRPr>
              </a:p>
              <a:p>
                <a:r>
                  <a:rPr lang="en-US" sz="26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⁡{0,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⁡(1,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𝛼𝛿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600" dirty="0"/>
                  <a:t>)},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⁡{0,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dirty="0"/>
                          <m:t>p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600" dirty="0"/>
                  <a:t>)},</a:t>
                </a:r>
              </a:p>
              <a:p>
                <a:endParaRPr lang="en-IN" sz="2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6B31C-6E8F-443B-BBA8-2DDF850E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33680"/>
                <a:ext cx="11186160" cy="5233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60C4B-B23A-4E72-BD75-BF317BED693C}"/>
                  </a:ext>
                </a:extLst>
              </p:cNvPr>
              <p:cNvSpPr txBox="1"/>
              <p:nvPr/>
            </p:nvSpPr>
            <p:spPr>
              <a:xfrm>
                <a:off x="1330960" y="5730239"/>
                <a:ext cx="797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E(0)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60C4B-B23A-4E72-BD75-BF317BED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0" y="5730239"/>
                <a:ext cx="7975600" cy="461665"/>
              </a:xfrm>
              <a:prstGeom prst="rect">
                <a:avLst/>
              </a:prstGeom>
              <a:blipFill>
                <a:blip r:embed="rId3"/>
                <a:stretch>
                  <a:fillRect l="-114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63B60-BCC0-4911-B426-45B82D7D8755}"/>
                  </a:ext>
                </a:extLst>
              </p:cNvPr>
              <p:cNvSpPr txBox="1"/>
              <p:nvPr/>
            </p:nvSpPr>
            <p:spPr>
              <a:xfrm>
                <a:off x="264160" y="5038159"/>
                <a:ext cx="6563360" cy="138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=1, 2, 3, 4, 5.</m:t>
                      </m:r>
                    </m:oMath>
                  </m:oMathPara>
                </a14:m>
                <a:endParaRPr lang="en-IN" sz="2600" dirty="0"/>
              </a:p>
              <a:p>
                <a:r>
                  <a:rPr lang="en-IN" sz="2800" dirty="0"/>
                  <a:t>                    </a:t>
                </a:r>
              </a:p>
              <a:p>
                <a:endParaRPr lang="en-IN" sz="2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63B60-BCC0-4911-B426-45B82D7D8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" y="5038159"/>
                <a:ext cx="6563360" cy="1384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63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21D44-927E-450C-8F86-19A29D12C6F0}"/>
              </a:ext>
            </a:extLst>
          </p:cNvPr>
          <p:cNvSpPr txBox="1"/>
          <p:nvPr/>
        </p:nvSpPr>
        <p:spPr>
          <a:xfrm>
            <a:off x="690880" y="233680"/>
            <a:ext cx="1099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ACD39-6733-4D8D-9C0B-F289E37F7866}"/>
                  </a:ext>
                </a:extLst>
              </p:cNvPr>
              <p:cNvSpPr txBox="1"/>
              <p:nvPr/>
            </p:nvSpPr>
            <p:spPr>
              <a:xfrm>
                <a:off x="690880" y="1259840"/>
                <a:ext cx="1049528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In this paper, a mathematical model for transmission dynamics of corruption in a population was formulated.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The basic reproduction number was calculated.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The corruption free equilibrium point(CFEP) is asymptotically stable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&lt;1 was proven.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Finally, the optimal control model was formulated by adding two controls</a:t>
                </a:r>
              </a:p>
              <a:p>
                <a:r>
                  <a:rPr lang="en-US" sz="2600" dirty="0"/>
                  <a:t>    (campaigning about corruption through media and exposing corrupted</a:t>
                </a:r>
              </a:p>
              <a:p>
                <a:r>
                  <a:rPr lang="en-US" sz="2600" dirty="0"/>
                  <a:t>     individuals to jail).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Optimal control theory was used to establish conditions under which the spread of corruption can be stopped.</a:t>
                </a:r>
                <a:endParaRPr lang="en-IN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ACD39-6733-4D8D-9C0B-F289E37F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1259840"/>
                <a:ext cx="10495280" cy="4093428"/>
              </a:xfrm>
              <a:prstGeom prst="rect">
                <a:avLst/>
              </a:prstGeom>
              <a:blipFill>
                <a:blip r:embed="rId2"/>
                <a:stretch>
                  <a:fillRect l="-871" t="-1341" r="-523" b="-2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14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1A40B-F203-47E4-AE6B-7F60DD0ACADA}"/>
              </a:ext>
            </a:extLst>
          </p:cNvPr>
          <p:cNvSpPr txBox="1"/>
          <p:nvPr/>
        </p:nvSpPr>
        <p:spPr>
          <a:xfrm>
            <a:off x="416560" y="314960"/>
            <a:ext cx="1094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BD66-454E-4817-8688-8F5216FD3A9B}"/>
              </a:ext>
            </a:extLst>
          </p:cNvPr>
          <p:cNvSpPr txBox="1"/>
          <p:nvPr/>
        </p:nvSpPr>
        <p:spPr>
          <a:xfrm>
            <a:off x="690880" y="2433280"/>
            <a:ext cx="8666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2600" dirty="0">
              <a:solidFill>
                <a:schemeClr val="accent1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600" dirty="0">
              <a:solidFill>
                <a:schemeClr val="accent1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600" dirty="0">
              <a:solidFill>
                <a:schemeClr val="accent1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https://www.hindawi.com/journals/jam/2020/5109841/</a:t>
            </a:r>
            <a:endParaRPr lang="en-IN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https://www.healthknowledge.org.uk/public-health-textbook/research-methods/1a-epidemiology/epidemic-theory</a:t>
            </a:r>
            <a:endParaRPr lang="en-IN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45CC2-4454-4BF7-B5F2-173EEB88B377}"/>
              </a:ext>
            </a:extLst>
          </p:cNvPr>
          <p:cNvSpPr txBox="1"/>
          <p:nvPr/>
        </p:nvSpPr>
        <p:spPr>
          <a:xfrm>
            <a:off x="772160" y="1381760"/>
            <a:ext cx="10647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err="1"/>
              <a:t>S.Athithan</a:t>
            </a:r>
            <a:r>
              <a:rPr lang="en-US" sz="2600" dirty="0"/>
              <a:t>, </a:t>
            </a:r>
            <a:r>
              <a:rPr lang="en-US" sz="2600" dirty="0" err="1"/>
              <a:t>M.Gosh</a:t>
            </a:r>
            <a:r>
              <a:rPr lang="en-US" sz="2600" dirty="0"/>
              <a:t>, and X-Z Li, “Mathematical modelling and optimal control of corruption dynamics,” </a:t>
            </a:r>
            <a:r>
              <a:rPr lang="en-US" sz="2600" i="1" dirty="0"/>
              <a:t>Asian-European Journal of Mathematics, vol. 11, no.6,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1" dirty="0"/>
              <a:t>L. S. </a:t>
            </a:r>
            <a:r>
              <a:rPr lang="en-US" sz="2600" dirty="0" err="1"/>
              <a:t>Pontryagin</a:t>
            </a:r>
            <a:r>
              <a:rPr lang="en-US" sz="2600" dirty="0"/>
              <a:t>, V. </a:t>
            </a:r>
            <a:r>
              <a:rPr lang="en-US" sz="2600" dirty="0" err="1"/>
              <a:t>Boltyanskii</a:t>
            </a:r>
            <a:r>
              <a:rPr lang="en-US" sz="2600" dirty="0"/>
              <a:t>, R. Gamkrelidze, and E. </a:t>
            </a:r>
            <a:r>
              <a:rPr lang="en-US" sz="2600" dirty="0" err="1"/>
              <a:t>Mishchenko</a:t>
            </a:r>
            <a:r>
              <a:rPr lang="en-US" sz="2600" dirty="0"/>
              <a:t>, </a:t>
            </a:r>
            <a:r>
              <a:rPr lang="en-US" sz="2600" i="1" dirty="0"/>
              <a:t>The Mathematical theory of optimal processes, </a:t>
            </a:r>
            <a:r>
              <a:rPr lang="en-US" sz="2600" dirty="0"/>
              <a:t>New York, 1962.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764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B2AC-ED67-44DE-8086-8A1F18E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052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4A2DE-8EDA-4C4E-AA75-282D7E435380}"/>
              </a:ext>
            </a:extLst>
          </p:cNvPr>
          <p:cNvSpPr txBox="1"/>
          <p:nvPr/>
        </p:nvSpPr>
        <p:spPr>
          <a:xfrm>
            <a:off x="746760" y="1321336"/>
            <a:ext cx="1023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Corruption is an illegal activity carried out for private gain and benefit, by misuse of authority or power by public or private office holders.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Corruption can originate from either the demand side or supply side.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Corruption brings market economy at risk for their proper and fair functioning.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Though corruption control strategies are being made, it remains an epidemic in the society.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Mathematical models with optimal control analysis are an important tool in understanding the corruption transmission dynamics.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73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E16F3-F43D-4AB5-BA04-DA8F4FA6613C}"/>
              </a:ext>
            </a:extLst>
          </p:cNvPr>
          <p:cNvSpPr txBox="1"/>
          <p:nvPr/>
        </p:nvSpPr>
        <p:spPr>
          <a:xfrm>
            <a:off x="508000" y="203200"/>
            <a:ext cx="1064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Formulation and Description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1A6F7-3961-44D2-BC0C-A8F582742499}"/>
              </a:ext>
            </a:extLst>
          </p:cNvPr>
          <p:cNvSpPr txBox="1"/>
          <p:nvPr/>
        </p:nvSpPr>
        <p:spPr>
          <a:xfrm>
            <a:off x="690880" y="1158240"/>
            <a:ext cx="102209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total population N(t) is divided into five compartments. They 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/>
              <a:t>Susceptible individuals S(t) : Those individuals who are susceptible to   corruption.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/>
              <a:t>Exposed individuals E(t) : Those individuals who are exposed to a corrupted person but do not perform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/>
              <a:t>Corrupted individuals C(t) : Those individuals who are performing the corruption are corrupted individuals.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/>
              <a:t>Recovered individuals R(t) : Those who stopped doing corruption are recovered individuals.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/>
              <a:t>Honest individuals H(t) : Those individuals who do not perform it permanently are honest individuals.</a:t>
            </a:r>
          </a:p>
        </p:txBody>
      </p:sp>
    </p:spTree>
    <p:extLst>
      <p:ext uri="{BB962C8B-B14F-4D97-AF65-F5344CB8AC3E}">
        <p14:creationId xmlns:p14="http://schemas.microsoft.com/office/powerpoint/2010/main" val="139363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EBC3E-B4AA-4CDB-B244-9089E6F2510D}"/>
              </a:ext>
            </a:extLst>
          </p:cNvPr>
          <p:cNvSpPr txBox="1"/>
          <p:nvPr/>
        </p:nvSpPr>
        <p:spPr>
          <a:xfrm>
            <a:off x="609600" y="223520"/>
            <a:ext cx="1108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Description of parameters of corruption model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F1B1919-AA32-4FB5-9A99-6D5BE8EA5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091325"/>
                  </p:ext>
                </p:extLst>
              </p:nvPr>
            </p:nvGraphicFramePr>
            <p:xfrm>
              <a:off x="741680" y="1258146"/>
              <a:ext cx="10292080" cy="4285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1281">
                      <a:extLst>
                        <a:ext uri="{9D8B030D-6E8A-4147-A177-3AD203B41FA5}">
                          <a16:colId xmlns:a16="http://schemas.microsoft.com/office/drawing/2014/main" val="1634391125"/>
                        </a:ext>
                      </a:extLst>
                    </a:gridCol>
                    <a:gridCol w="8220799">
                      <a:extLst>
                        <a:ext uri="{9D8B030D-6E8A-4147-A177-3AD203B41FA5}">
                          <a16:colId xmlns:a16="http://schemas.microsoft.com/office/drawing/2014/main" val="3455980104"/>
                        </a:ext>
                      </a:extLst>
                    </a:gridCol>
                  </a:tblGrid>
                  <a:tr h="329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Parameter</a:t>
                          </a:r>
                          <a:endParaRPr lang="en-IN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                                Description</a:t>
                          </a:r>
                          <a:endParaRPr lang="en-IN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462043"/>
                      </a:ext>
                    </a:extLst>
                  </a:tr>
                  <a:tr h="3299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        p</a:t>
                          </a:r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2800" dirty="0"/>
                            <a:t>Corruption transmission probability per contact.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8920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2800" dirty="0"/>
                            <a:t>Contact rate of corrupted individual to the </a:t>
                          </a:r>
                          <a:r>
                            <a:rPr lang="en-US" sz="2800"/>
                            <a:t>susceptible individual.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05226"/>
                      </a:ext>
                    </a:extLst>
                  </a:tr>
                  <a:tr h="56705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exposed individuals become corrupted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868276"/>
                      </a:ext>
                    </a:extLst>
                  </a:tr>
                  <a:tr h="5505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corrupted individuals become recovered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143800"/>
                      </a:ext>
                    </a:extLst>
                  </a:tr>
                  <a:tr h="66865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800" dirty="0">
                              <a:sym typeface="Symbol" panose="05050102010706020507" pitchFamily="18" charset="2"/>
                            </a:rPr>
                            <a:t>       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recovered individuals become honest.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48989"/>
                      </a:ext>
                    </a:extLst>
                  </a:tr>
                  <a:tr h="2605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    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oMath>
                          </a14:m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Recruitment rate of susceptible humans.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277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F1B1919-AA32-4FB5-9A99-6D5BE8EA5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091325"/>
                  </p:ext>
                </p:extLst>
              </p:nvPr>
            </p:nvGraphicFramePr>
            <p:xfrm>
              <a:off x="741680" y="1258146"/>
              <a:ext cx="10292080" cy="4285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1281">
                      <a:extLst>
                        <a:ext uri="{9D8B030D-6E8A-4147-A177-3AD203B41FA5}">
                          <a16:colId xmlns:a16="http://schemas.microsoft.com/office/drawing/2014/main" val="1634391125"/>
                        </a:ext>
                      </a:extLst>
                    </a:gridCol>
                    <a:gridCol w="8220799">
                      <a:extLst>
                        <a:ext uri="{9D8B030D-6E8A-4147-A177-3AD203B41FA5}">
                          <a16:colId xmlns:a16="http://schemas.microsoft.com/office/drawing/2014/main" val="34559801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Parameter</a:t>
                          </a:r>
                          <a:endParaRPr lang="en-IN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                                Description</a:t>
                          </a:r>
                          <a:endParaRPr lang="en-IN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4620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        p</a:t>
                          </a:r>
                          <a:endParaRPr lang="en-IN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2800" dirty="0"/>
                            <a:t>Corruption transmission probability per contact.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892076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4" t="-115484" r="-397647" b="-26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2800" dirty="0"/>
                            <a:t>Contact rate of corrupted individual to the </a:t>
                          </a:r>
                          <a:r>
                            <a:rPr lang="en-US" sz="2800"/>
                            <a:t>susceptible individual.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05226"/>
                      </a:ext>
                    </a:extLst>
                  </a:tr>
                  <a:tr h="567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4" t="-355319" r="-397647" b="-33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exposed individuals become corrupted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868276"/>
                      </a:ext>
                    </a:extLst>
                  </a:tr>
                  <a:tr h="550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4" t="-475556" r="-397647" b="-24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corrupted individuals become recovered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143800"/>
                      </a:ext>
                    </a:extLst>
                  </a:tr>
                  <a:tr h="66865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800" dirty="0">
                              <a:sym typeface="Symbol" panose="05050102010706020507" pitchFamily="18" charset="2"/>
                            </a:rPr>
                            <a:t>       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Rate at which recovered individuals become honest.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489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4" t="-738824" r="-397647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Recruitment rate of susceptible humans.</a:t>
                          </a:r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27795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19BF13A-F348-4764-A08A-F0F4F6F46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5036"/>
              </p:ext>
            </p:extLst>
          </p:nvPr>
        </p:nvGraphicFramePr>
        <p:xfrm>
          <a:off x="741680" y="5543762"/>
          <a:ext cx="10292081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83472336"/>
                    </a:ext>
                  </a:extLst>
                </a:gridCol>
                <a:gridCol w="8209281">
                  <a:extLst>
                    <a:ext uri="{9D8B030D-6E8A-4147-A177-3AD203B41FA5}">
                      <a16:colId xmlns:a16="http://schemas.microsoft.com/office/drawing/2014/main" val="45988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Symbol" panose="05050102010706020507" pitchFamily="18" charset="2"/>
                        </a:rPr>
                        <a:t>         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Proportion of individuals that joins the honest population from susceptible population.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5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9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D3EAB2-4CF4-45A5-A12C-2F0328A87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73839"/>
              </p:ext>
            </p:extLst>
          </p:nvPr>
        </p:nvGraphicFramePr>
        <p:xfrm>
          <a:off x="666973" y="424525"/>
          <a:ext cx="1035961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5925">
                  <a:extLst>
                    <a:ext uri="{9D8B030D-6E8A-4147-A177-3AD203B41FA5}">
                      <a16:colId xmlns:a16="http://schemas.microsoft.com/office/drawing/2014/main" val="1821809753"/>
                    </a:ext>
                  </a:extLst>
                </a:gridCol>
                <a:gridCol w="8003689">
                  <a:extLst>
                    <a:ext uri="{9D8B030D-6E8A-4147-A177-3AD203B41FA5}">
                      <a16:colId xmlns:a16="http://schemas.microsoft.com/office/drawing/2014/main" val="2487781550"/>
                    </a:ext>
                  </a:extLst>
                </a:gridCol>
              </a:tblGrid>
              <a:tr h="457370">
                <a:tc>
                  <a:txBody>
                    <a:bodyPr/>
                    <a:lstStyle/>
                    <a:p>
                      <a:r>
                        <a:rPr lang="en-US" sz="2800" b="1" dirty="0"/>
                        <a:t>  Parameter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                           Description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8453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Symbol" panose="05050102010706020507" pitchFamily="18" charset="2"/>
                        </a:rPr>
                        <a:t>                  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Death rate of all humans.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2384"/>
                  </a:ext>
                </a:extLst>
              </a:tr>
              <a:tr h="834027"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Symbol" panose="05050102010706020507" pitchFamily="18" charset="2"/>
                        </a:rPr>
                        <a:t>          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Proportion of individuals that joins the corrupted subpopulation from exposed compartment.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6043"/>
                  </a:ext>
                </a:extLst>
              </a:tr>
              <a:tr h="1210684">
                <a:tc>
                  <a:txBody>
                    <a:bodyPr/>
                    <a:lstStyle/>
                    <a:p>
                      <a:r>
                        <a:rPr lang="en-IN" sz="2800" dirty="0">
                          <a:sym typeface="Symbol" panose="05050102010706020507" pitchFamily="18" charset="2"/>
                        </a:rPr>
                        <a:t>          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Proportion of individuals that joins the honest subpopulation from recovered compartment.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11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C1FD3-BFE1-4EB4-AE7C-D1C78C1CDA0C}"/>
                  </a:ext>
                </a:extLst>
              </p:cNvPr>
              <p:cNvSpPr txBox="1"/>
              <p:nvPr/>
            </p:nvSpPr>
            <p:spPr>
              <a:xfrm>
                <a:off x="666973" y="4152452"/>
                <a:ext cx="1035961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Assume that is a positive recruitment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IN" sz="2800" dirty="0"/>
                  <a:t> into the susceptible class by birth or immigration.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With regard to the above considerations, we have the following compartmental flow diagram.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C1FD3-BFE1-4EB4-AE7C-D1C78C1CD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" y="4152452"/>
                <a:ext cx="10359614" cy="1815882"/>
              </a:xfrm>
              <a:prstGeom prst="rect">
                <a:avLst/>
              </a:prstGeom>
              <a:blipFill>
                <a:blip r:embed="rId2"/>
                <a:stretch>
                  <a:fillRect l="-1000" t="-3020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86C3754-6329-4923-9121-955812693211}"/>
              </a:ext>
            </a:extLst>
          </p:cNvPr>
          <p:cNvGrpSpPr/>
          <p:nvPr/>
        </p:nvGrpSpPr>
        <p:grpSpPr>
          <a:xfrm>
            <a:off x="1366220" y="1770682"/>
            <a:ext cx="10359616" cy="4566225"/>
            <a:chOff x="570153" y="1078530"/>
            <a:chExt cx="10359616" cy="45662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E362C6-7A87-4344-A3A8-FD44D15019F5}"/>
                </a:ext>
              </a:extLst>
            </p:cNvPr>
            <p:cNvSpPr/>
            <p:nvPr/>
          </p:nvSpPr>
          <p:spPr>
            <a:xfrm>
              <a:off x="1602891" y="1319867"/>
              <a:ext cx="742276" cy="61650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</a:t>
              </a:r>
              <a:endParaRPr lang="en-IN" sz="28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7B4A8-BFB1-465B-8C55-BC9B8E7AC47E}"/>
                </a:ext>
              </a:extLst>
            </p:cNvPr>
            <p:cNvSpPr/>
            <p:nvPr/>
          </p:nvSpPr>
          <p:spPr>
            <a:xfrm>
              <a:off x="3872753" y="1319867"/>
              <a:ext cx="742276" cy="61650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E</a:t>
              </a:r>
              <a:endParaRPr lang="en-IN" sz="28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71F251-BC01-4C48-AFDD-6E91139B8EC7}"/>
                </a:ext>
              </a:extLst>
            </p:cNvPr>
            <p:cNvSpPr/>
            <p:nvPr/>
          </p:nvSpPr>
          <p:spPr>
            <a:xfrm>
              <a:off x="6142615" y="1319867"/>
              <a:ext cx="742276" cy="61650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</a:t>
              </a:r>
              <a:endParaRPr lang="en-IN" sz="28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61811-942B-4237-A10B-AC102339B7E0}"/>
                </a:ext>
              </a:extLst>
            </p:cNvPr>
            <p:cNvSpPr/>
            <p:nvPr/>
          </p:nvSpPr>
          <p:spPr>
            <a:xfrm>
              <a:off x="7144869" y="4150921"/>
              <a:ext cx="742276" cy="61650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R</a:t>
              </a:r>
              <a:endParaRPr lang="en-IN" sz="28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32AB6F-8017-4CCF-9EA4-EAF2A2FAAC60}"/>
                </a:ext>
              </a:extLst>
            </p:cNvPr>
            <p:cNvSpPr/>
            <p:nvPr/>
          </p:nvSpPr>
          <p:spPr>
            <a:xfrm>
              <a:off x="2692996" y="4150920"/>
              <a:ext cx="742276" cy="61650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H</a:t>
              </a:r>
              <a:endParaRPr lang="en-IN" sz="2800" b="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C1DC7A-D892-4A77-AFE5-0A6404462004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677732" y="1628121"/>
              <a:ext cx="92515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AE0347-D67C-4412-B0B1-3C10CAFDB2BE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2345167" y="1628122"/>
              <a:ext cx="1527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1D26AE-B345-46AD-A02C-55A3FD408B2F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615029" y="1628122"/>
              <a:ext cx="1527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4ED638-5C0C-4B03-9D5B-798F8A019EF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513753" y="1936376"/>
              <a:ext cx="1002254" cy="2214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BEC42B-A577-4B21-86C2-73067EFB53FA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435272" y="4459175"/>
              <a:ext cx="370959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510A21-618C-425A-B83B-05AA4D44DB51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1974029" y="1936376"/>
              <a:ext cx="1090105" cy="22145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8E63DF-DAD3-4D14-B02E-3C9CB7B48E68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1974029" y="1936376"/>
              <a:ext cx="0" cy="666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3FC260-8A59-4BCA-8024-22DFFE5A2742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243891" y="1936376"/>
              <a:ext cx="0" cy="688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16A12B-3B0A-424D-BB92-64E581697ED6}"/>
                </a:ext>
              </a:extLst>
            </p:cNvPr>
            <p:cNvCxnSpPr/>
            <p:nvPr/>
          </p:nvCxnSpPr>
          <p:spPr>
            <a:xfrm>
              <a:off x="6325496" y="1936376"/>
              <a:ext cx="0" cy="666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1C92CC-DDC7-4D2B-99A1-2CAA23FAE3EC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3064134" y="4767429"/>
              <a:ext cx="0" cy="708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7E6028-29B6-400E-95E3-F2AC1669D01C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516007" y="4767430"/>
              <a:ext cx="0" cy="6866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998F33-4576-40CA-951C-86F7A134B20B}"/>
                </a:ext>
              </a:extLst>
            </p:cNvPr>
            <p:cNvCxnSpPr/>
            <p:nvPr/>
          </p:nvCxnSpPr>
          <p:spPr>
            <a:xfrm>
              <a:off x="2345167" y="1628121"/>
              <a:ext cx="15275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AC1DAE-F14D-4339-82C6-71799831DCC1}"/>
                </a:ext>
              </a:extLst>
            </p:cNvPr>
            <p:cNvCxnSpPr/>
            <p:nvPr/>
          </p:nvCxnSpPr>
          <p:spPr>
            <a:xfrm>
              <a:off x="4615029" y="1628121"/>
              <a:ext cx="15275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5C6360-AD30-45D7-8C3C-9C0F7AC176CD}"/>
                </a:ext>
              </a:extLst>
            </p:cNvPr>
            <p:cNvCxnSpPr/>
            <p:nvPr/>
          </p:nvCxnSpPr>
          <p:spPr>
            <a:xfrm>
              <a:off x="4243891" y="1936375"/>
              <a:ext cx="0" cy="6884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E1CFF3-B4E8-479F-8497-B24724902508}"/>
                </a:ext>
              </a:extLst>
            </p:cNvPr>
            <p:cNvCxnSpPr/>
            <p:nvPr/>
          </p:nvCxnSpPr>
          <p:spPr>
            <a:xfrm>
              <a:off x="4615029" y="1936375"/>
              <a:ext cx="2529840" cy="22145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6208A9-8E55-4496-978D-24A83E168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410" y="1931939"/>
              <a:ext cx="4810458" cy="2381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23F092-B352-423E-BE15-E5CFF3B43E82}"/>
                </a:ext>
              </a:extLst>
            </p:cNvPr>
            <p:cNvSpPr txBox="1"/>
            <p:nvPr/>
          </p:nvSpPr>
          <p:spPr>
            <a:xfrm>
              <a:off x="570153" y="1156971"/>
              <a:ext cx="10359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9514B6-FFC7-4B9F-971B-660A9F8747B3}"/>
                </a:ext>
              </a:extLst>
            </p:cNvPr>
            <p:cNvSpPr txBox="1"/>
            <p:nvPr/>
          </p:nvSpPr>
          <p:spPr>
            <a:xfrm>
              <a:off x="2432129" y="1078530"/>
              <a:ext cx="545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</a:t>
              </a:r>
              <a:endParaRPr lang="en-IN" sz="2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BCADBE-FF38-46AD-8C9F-0D77410EBC4A}"/>
                </a:ext>
              </a:extLst>
            </p:cNvPr>
            <p:cNvSpPr txBox="1"/>
            <p:nvPr/>
          </p:nvSpPr>
          <p:spPr>
            <a:xfrm>
              <a:off x="5129610" y="1100465"/>
              <a:ext cx="885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</a:t>
              </a:r>
              <a:endParaRPr lang="en-IN" sz="2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BE8504-5F9C-4A9F-9B86-BFEA91511F0A}"/>
                </a:ext>
              </a:extLst>
            </p:cNvPr>
            <p:cNvSpPr txBox="1"/>
            <p:nvPr/>
          </p:nvSpPr>
          <p:spPr>
            <a:xfrm>
              <a:off x="1508782" y="2244630"/>
              <a:ext cx="371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</a:t>
              </a:r>
              <a:endParaRPr lang="en-IN" sz="2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2D85B3-2892-4ABE-8996-E59CE331E5ED}"/>
                </a:ext>
              </a:extLst>
            </p:cNvPr>
            <p:cNvSpPr txBox="1"/>
            <p:nvPr/>
          </p:nvSpPr>
          <p:spPr>
            <a:xfrm>
              <a:off x="3795653" y="2151341"/>
              <a:ext cx="367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</a:t>
              </a:r>
              <a:endParaRPr lang="en-IN" sz="2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BD6E0A-47F0-4FDE-BCD6-C5002D2C25A1}"/>
                </a:ext>
              </a:extLst>
            </p:cNvPr>
            <p:cNvSpPr txBox="1"/>
            <p:nvPr/>
          </p:nvSpPr>
          <p:spPr>
            <a:xfrm>
              <a:off x="5794787" y="2244630"/>
              <a:ext cx="444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</a:t>
              </a:r>
              <a:endParaRPr lang="en-IN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5D665B-F6D6-4CE3-B13B-67B02E12A8BD}"/>
                </a:ext>
              </a:extLst>
            </p:cNvPr>
            <p:cNvSpPr txBox="1"/>
            <p:nvPr/>
          </p:nvSpPr>
          <p:spPr>
            <a:xfrm>
              <a:off x="7053442" y="5013250"/>
              <a:ext cx="462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</a:t>
              </a:r>
              <a:endParaRPr lang="en-IN" sz="2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EE9215-18B3-4950-BBB9-30A080A25614}"/>
                </a:ext>
              </a:extLst>
            </p:cNvPr>
            <p:cNvSpPr txBox="1"/>
            <p:nvPr/>
          </p:nvSpPr>
          <p:spPr>
            <a:xfrm>
              <a:off x="2519081" y="5121535"/>
              <a:ext cx="458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</a:t>
              </a:r>
              <a:endParaRPr lang="en-IN" sz="2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1CFFA9-49B0-43C3-848C-6448BAA7EDD6}"/>
                </a:ext>
              </a:extLst>
            </p:cNvPr>
            <p:cNvSpPr txBox="1"/>
            <p:nvPr/>
          </p:nvSpPr>
          <p:spPr>
            <a:xfrm>
              <a:off x="7074042" y="2614108"/>
              <a:ext cx="630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</a:t>
              </a:r>
              <a:endParaRPr lang="en-IN" sz="2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DA3BBA-032E-4397-A5B8-C15D9E55640B}"/>
                </a:ext>
              </a:extLst>
            </p:cNvPr>
            <p:cNvSpPr txBox="1"/>
            <p:nvPr/>
          </p:nvSpPr>
          <p:spPr>
            <a:xfrm>
              <a:off x="2111187" y="3122877"/>
              <a:ext cx="543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</a:t>
              </a:r>
              <a:endParaRPr lang="en-IN" sz="2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C4ADF-EF7A-4C4A-942F-77576B9D4285}"/>
                </a:ext>
              </a:extLst>
            </p:cNvPr>
            <p:cNvSpPr txBox="1"/>
            <p:nvPr/>
          </p:nvSpPr>
          <p:spPr>
            <a:xfrm>
              <a:off x="4932382" y="4622069"/>
              <a:ext cx="817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ym typeface="Symbol" panose="05050102010706020507" pitchFamily="18" charset="2"/>
                </a:rPr>
                <a:t></a:t>
              </a:r>
              <a:endParaRPr lang="en-IN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5B95E5-99E9-4350-8F78-A33C723D11B6}"/>
                </a:ext>
              </a:extLst>
            </p:cNvPr>
            <p:cNvSpPr txBox="1"/>
            <p:nvPr/>
          </p:nvSpPr>
          <p:spPr>
            <a:xfrm>
              <a:off x="3750826" y="3043647"/>
              <a:ext cx="1276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(1-</a:t>
              </a:r>
              <a:r>
                <a:rPr lang="en-US" sz="2800" dirty="0">
                  <a:sym typeface="Symbol" panose="05050102010706020507" pitchFamily="18" charset="2"/>
                </a:rPr>
                <a:t>)</a:t>
              </a:r>
              <a:endParaRPr lang="en-IN" sz="2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C59689-C1A6-4448-9057-78FCB84A9F00}"/>
                </a:ext>
              </a:extLst>
            </p:cNvPr>
            <p:cNvSpPr txBox="1"/>
            <p:nvPr/>
          </p:nvSpPr>
          <p:spPr>
            <a:xfrm>
              <a:off x="5186086" y="2700591"/>
              <a:ext cx="1134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(1-</a:t>
              </a:r>
              <a:r>
                <a:rPr lang="en-US" sz="2800" dirty="0">
                  <a:sym typeface="Symbol" panose="05050102010706020507" pitchFamily="18" charset="2"/>
                </a:rPr>
                <a:t>)</a:t>
              </a:r>
              <a:endParaRPr lang="en-IN" sz="28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F07194C-EAEE-42B7-824C-CDAACEDEF1B9}"/>
              </a:ext>
            </a:extLst>
          </p:cNvPr>
          <p:cNvSpPr txBox="1"/>
          <p:nvPr/>
        </p:nvSpPr>
        <p:spPr>
          <a:xfrm>
            <a:off x="1194099" y="559398"/>
            <a:ext cx="10703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Compartmental diagram for the transmission dynamics of corruption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200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AA316-85AA-4EBA-AA47-CC0912DEB552}"/>
                  </a:ext>
                </a:extLst>
              </p:cNvPr>
              <p:cNvSpPr txBox="1"/>
              <p:nvPr/>
            </p:nvSpPr>
            <p:spPr>
              <a:xfrm>
                <a:off x="599439" y="276512"/>
                <a:ext cx="111299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From the flow chart, the model will be governed by the following system of differential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AA316-85AA-4EBA-AA47-CC0912DE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9" y="276512"/>
                <a:ext cx="11129981" cy="2308324"/>
              </a:xfrm>
              <a:prstGeom prst="rect">
                <a:avLst/>
              </a:prstGeom>
              <a:blipFill>
                <a:blip r:embed="rId2"/>
                <a:stretch>
                  <a:fillRect l="-1095" t="-2375" r="-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F2BAB4-D7D0-42B5-B937-499E2A176CCE}"/>
                  </a:ext>
                </a:extLst>
              </p:cNvPr>
              <p:cNvSpPr txBox="1"/>
              <p:nvPr/>
            </p:nvSpPr>
            <p:spPr>
              <a:xfrm>
                <a:off x="-1088315" y="2302014"/>
                <a:ext cx="7412018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F2BAB4-D7D0-42B5-B937-499E2A17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8315" y="2302014"/>
                <a:ext cx="7412018" cy="852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4F24DA-7314-410E-9589-223C552219CE}"/>
                  </a:ext>
                </a:extLst>
              </p:cNvPr>
              <p:cNvSpPr txBox="1"/>
              <p:nvPr/>
            </p:nvSpPr>
            <p:spPr>
              <a:xfrm>
                <a:off x="-816984" y="3229340"/>
                <a:ext cx="6734287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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IN" sz="2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4F24DA-7314-410E-9589-223C5522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6984" y="3229340"/>
                <a:ext cx="6734287" cy="852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BEE8BB-F8FC-4850-8297-B9C1AC2521C4}"/>
                  </a:ext>
                </a:extLst>
              </p:cNvPr>
              <p:cNvSpPr txBox="1"/>
              <p:nvPr/>
            </p:nvSpPr>
            <p:spPr>
              <a:xfrm>
                <a:off x="549237" y="4157590"/>
                <a:ext cx="5701552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BEE8BB-F8FC-4850-8297-B9C1AC25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7" y="4157590"/>
                <a:ext cx="5701552" cy="852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D86EB-6C4F-46A4-A21C-880496A1BE45}"/>
                  </a:ext>
                </a:extLst>
              </p:cNvPr>
              <p:cNvSpPr txBox="1"/>
              <p:nvPr/>
            </p:nvSpPr>
            <p:spPr>
              <a:xfrm>
                <a:off x="-512782" y="5139895"/>
                <a:ext cx="6260951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𝑘𝑆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D86EB-6C4F-46A4-A21C-880496A1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2782" y="5139895"/>
                <a:ext cx="6260951" cy="852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A7DF7-579F-4164-A0A2-5232DB46E3B9}"/>
              </a:ext>
            </a:extLst>
          </p:cNvPr>
          <p:cNvCxnSpPr>
            <a:cxnSpLocks/>
          </p:cNvCxnSpPr>
          <p:nvPr/>
        </p:nvCxnSpPr>
        <p:spPr>
          <a:xfrm>
            <a:off x="7141584" y="5816340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2439D0-90D8-4E26-907E-9C58682D7068}"/>
              </a:ext>
            </a:extLst>
          </p:cNvPr>
          <p:cNvSpPr/>
          <p:nvPr/>
        </p:nvSpPr>
        <p:spPr>
          <a:xfrm>
            <a:off x="7852784" y="5583837"/>
            <a:ext cx="459592" cy="46500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215B8B-BFD6-4F42-B2B9-1D5E96F14CFD}"/>
                  </a:ext>
                </a:extLst>
              </p:cNvPr>
              <p:cNvSpPr txBox="1"/>
              <p:nvPr/>
            </p:nvSpPr>
            <p:spPr>
              <a:xfrm>
                <a:off x="85166" y="1292058"/>
                <a:ext cx="7412018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215B8B-BFD6-4F42-B2B9-1D5E96F1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6" y="1292058"/>
                <a:ext cx="7412018" cy="852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D249ACB-7921-4DC3-BE8E-6BD7220A1AF9}"/>
              </a:ext>
            </a:extLst>
          </p:cNvPr>
          <p:cNvSpPr/>
          <p:nvPr/>
        </p:nvSpPr>
        <p:spPr>
          <a:xfrm>
            <a:off x="7622988" y="1575190"/>
            <a:ext cx="459592" cy="4872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E0FE67-2254-4A7D-ADAA-9733C199FB0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82580" y="1816780"/>
            <a:ext cx="922168" cy="2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8A44E-3969-4FBD-A8F8-C09FC8EC89B4}"/>
              </a:ext>
            </a:extLst>
          </p:cNvPr>
          <p:cNvSpPr/>
          <p:nvPr/>
        </p:nvSpPr>
        <p:spPr>
          <a:xfrm>
            <a:off x="9004748" y="1575190"/>
            <a:ext cx="459592" cy="4831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E31EA-C9AB-4119-92B5-ECF3712397E7}"/>
              </a:ext>
            </a:extLst>
          </p:cNvPr>
          <p:cNvSpPr/>
          <p:nvPr/>
        </p:nvSpPr>
        <p:spPr>
          <a:xfrm>
            <a:off x="10393680" y="1575190"/>
            <a:ext cx="538480" cy="4872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8DF460-3161-4BB7-94DD-748CF8901C0F}"/>
              </a:ext>
            </a:extLst>
          </p:cNvPr>
          <p:cNvCxnSpPr/>
          <p:nvPr/>
        </p:nvCxnSpPr>
        <p:spPr>
          <a:xfrm>
            <a:off x="9464340" y="1816780"/>
            <a:ext cx="929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5A26E5-2434-455A-9291-1F01BB4AC175}"/>
              </a:ext>
            </a:extLst>
          </p:cNvPr>
          <p:cNvSpPr/>
          <p:nvPr/>
        </p:nvSpPr>
        <p:spPr>
          <a:xfrm>
            <a:off x="11236960" y="3655386"/>
            <a:ext cx="492460" cy="5022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7A09D-F816-4424-AEC7-2BCF5F742EF0}"/>
              </a:ext>
            </a:extLst>
          </p:cNvPr>
          <p:cNvSpPr/>
          <p:nvPr/>
        </p:nvSpPr>
        <p:spPr>
          <a:xfrm>
            <a:off x="8566972" y="3698384"/>
            <a:ext cx="492460" cy="5022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706C7A-C309-49D4-B617-EC3AD28BF780}"/>
              </a:ext>
            </a:extLst>
          </p:cNvPr>
          <p:cNvCxnSpPr>
            <a:endCxn id="21" idx="0"/>
          </p:cNvCxnSpPr>
          <p:nvPr/>
        </p:nvCxnSpPr>
        <p:spPr>
          <a:xfrm>
            <a:off x="7945120" y="2058370"/>
            <a:ext cx="868082" cy="1640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AA76C-9E42-428E-9ED3-006CD559176A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9059432" y="3906488"/>
            <a:ext cx="2177528" cy="42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FB541-074C-4E18-81FC-21859AC60D7A}"/>
              </a:ext>
            </a:extLst>
          </p:cNvPr>
          <p:cNvCxnSpPr/>
          <p:nvPr/>
        </p:nvCxnSpPr>
        <p:spPr>
          <a:xfrm>
            <a:off x="10932160" y="2058370"/>
            <a:ext cx="776941" cy="1597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11905C-75C3-49D5-8639-AD60ED6AB3FF}"/>
              </a:ext>
            </a:extLst>
          </p:cNvPr>
          <p:cNvCxnSpPr>
            <a:endCxn id="20" idx="0"/>
          </p:cNvCxnSpPr>
          <p:nvPr/>
        </p:nvCxnSpPr>
        <p:spPr>
          <a:xfrm>
            <a:off x="9464340" y="1940560"/>
            <a:ext cx="2018850" cy="1714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5A0CBF-7F30-4EFF-9095-A404CE1345EC}"/>
              </a:ext>
            </a:extLst>
          </p:cNvPr>
          <p:cNvCxnSpPr>
            <a:cxnSpLocks/>
          </p:cNvCxnSpPr>
          <p:nvPr/>
        </p:nvCxnSpPr>
        <p:spPr>
          <a:xfrm flipH="1" flipV="1">
            <a:off x="8082580" y="2056316"/>
            <a:ext cx="3154381" cy="161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A3C06E-D390-4917-82C5-0BC713C5A8CC}"/>
              </a:ext>
            </a:extLst>
          </p:cNvPr>
          <p:cNvCxnSpPr/>
          <p:nvPr/>
        </p:nvCxnSpPr>
        <p:spPr>
          <a:xfrm>
            <a:off x="7841728" y="2083094"/>
            <a:ext cx="0" cy="50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289152-E4BE-447A-A508-6ACDA7D7ADB5}"/>
              </a:ext>
            </a:extLst>
          </p:cNvPr>
          <p:cNvCxnSpPr/>
          <p:nvPr/>
        </p:nvCxnSpPr>
        <p:spPr>
          <a:xfrm>
            <a:off x="9347200" y="2056316"/>
            <a:ext cx="0" cy="36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D1FE9C-C27A-408F-BAAF-44EEFB00D8B4}"/>
              </a:ext>
            </a:extLst>
          </p:cNvPr>
          <p:cNvCxnSpPr>
            <a:stCxn id="16" idx="2"/>
          </p:cNvCxnSpPr>
          <p:nvPr/>
        </p:nvCxnSpPr>
        <p:spPr>
          <a:xfrm>
            <a:off x="10662920" y="2062479"/>
            <a:ext cx="0" cy="375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3C3A77-FCA1-4A13-AA23-13271849C1CD}"/>
              </a:ext>
            </a:extLst>
          </p:cNvPr>
          <p:cNvCxnSpPr>
            <a:stCxn id="21" idx="2"/>
          </p:cNvCxnSpPr>
          <p:nvPr/>
        </p:nvCxnSpPr>
        <p:spPr>
          <a:xfrm>
            <a:off x="8813202" y="4200588"/>
            <a:ext cx="0" cy="383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32B4A6-1DE2-446A-ABD0-3214056483C6}"/>
              </a:ext>
            </a:extLst>
          </p:cNvPr>
          <p:cNvCxnSpPr>
            <a:stCxn id="20" idx="2"/>
          </p:cNvCxnSpPr>
          <p:nvPr/>
        </p:nvCxnSpPr>
        <p:spPr>
          <a:xfrm>
            <a:off x="11483190" y="4157590"/>
            <a:ext cx="0" cy="597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E342A7-6AC5-41C1-BBBE-8AFCE764B852}"/>
              </a:ext>
            </a:extLst>
          </p:cNvPr>
          <p:cNvCxnSpPr>
            <a:endCxn id="8" idx="1"/>
          </p:cNvCxnSpPr>
          <p:nvPr/>
        </p:nvCxnSpPr>
        <p:spPr>
          <a:xfrm>
            <a:off x="7141584" y="1816780"/>
            <a:ext cx="481404" cy="2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BEF2FE-2D4F-42E9-B07D-7799FC2F9919}"/>
              </a:ext>
            </a:extLst>
          </p:cNvPr>
          <p:cNvSpPr txBox="1"/>
          <p:nvPr/>
        </p:nvSpPr>
        <p:spPr>
          <a:xfrm>
            <a:off x="7141584" y="146304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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50E93-C3BE-44AB-AFB1-BDF67349713D}"/>
                  </a:ext>
                </a:extLst>
              </p:cNvPr>
              <p:cNvSpPr txBox="1"/>
              <p:nvPr/>
            </p:nvSpPr>
            <p:spPr>
              <a:xfrm>
                <a:off x="8270540" y="1431627"/>
                <a:ext cx="45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50E93-C3BE-44AB-AFB1-BDF673497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540" y="1431627"/>
                <a:ext cx="45959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5569E55-7536-486D-A2E9-7578F6454702}"/>
              </a:ext>
            </a:extLst>
          </p:cNvPr>
          <p:cNvSpPr txBox="1"/>
          <p:nvPr/>
        </p:nvSpPr>
        <p:spPr>
          <a:xfrm>
            <a:off x="9620622" y="1513343"/>
            <a:ext cx="66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</a:t>
            </a:r>
            <a:endParaRPr lang="en-IN" sz="1800" dirty="0"/>
          </a:p>
          <a:p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B0E546-2C80-49C2-8154-0708819B705A}"/>
              </a:ext>
            </a:extLst>
          </p:cNvPr>
          <p:cNvSpPr txBox="1"/>
          <p:nvPr/>
        </p:nvSpPr>
        <p:spPr>
          <a:xfrm>
            <a:off x="9825914" y="4012746"/>
            <a:ext cx="49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</a:t>
            </a:r>
            <a:endParaRPr lang="en-IN" sz="1800" dirty="0"/>
          </a:p>
          <a:p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C9EB55-C25B-4B41-BBDD-A185E7193F0B}"/>
              </a:ext>
            </a:extLst>
          </p:cNvPr>
          <p:cNvSpPr txBox="1"/>
          <p:nvPr/>
        </p:nvSpPr>
        <p:spPr>
          <a:xfrm>
            <a:off x="8136965" y="3011514"/>
            <a:ext cx="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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B3E72F-FE25-4D15-9C08-2EC5572DE691}"/>
              </a:ext>
            </a:extLst>
          </p:cNvPr>
          <p:cNvSpPr txBox="1"/>
          <p:nvPr/>
        </p:nvSpPr>
        <p:spPr>
          <a:xfrm>
            <a:off x="11258774" y="2558684"/>
            <a:ext cx="45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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817E1-D7C7-4D58-99AA-0C741A09BB91}"/>
              </a:ext>
            </a:extLst>
          </p:cNvPr>
          <p:cNvSpPr txBox="1"/>
          <p:nvPr/>
        </p:nvSpPr>
        <p:spPr>
          <a:xfrm>
            <a:off x="9163427" y="2878377"/>
            <a:ext cx="77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(1-</a:t>
            </a:r>
            <a:r>
              <a:rPr lang="en-US" sz="1800" dirty="0">
                <a:sym typeface="Symbol" panose="05050102010706020507" pitchFamily="18" charset="2"/>
              </a:rPr>
              <a:t>)</a:t>
            </a:r>
            <a:endParaRPr lang="en-IN" sz="1800" dirty="0"/>
          </a:p>
          <a:p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99B75A-FAC0-4B18-8FC3-0F8D0AD70D0E}"/>
              </a:ext>
            </a:extLst>
          </p:cNvPr>
          <p:cNvSpPr txBox="1"/>
          <p:nvPr/>
        </p:nvSpPr>
        <p:spPr>
          <a:xfrm>
            <a:off x="10040024" y="2728060"/>
            <a:ext cx="7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(1-</a:t>
            </a:r>
            <a:r>
              <a:rPr lang="en-US" sz="1800" dirty="0">
                <a:sym typeface="Symbol" panose="05050102010706020507" pitchFamily="18" charset="2"/>
              </a:rPr>
              <a:t>)</a:t>
            </a:r>
            <a:endParaRPr lang="en-IN" sz="1800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E5F0A5-1AD3-4355-8D5D-D08FC4BF06C2}"/>
                  </a:ext>
                </a:extLst>
              </p:cNvPr>
              <p:cNvSpPr txBox="1"/>
              <p:nvPr/>
            </p:nvSpPr>
            <p:spPr>
              <a:xfrm>
                <a:off x="8975464" y="2119000"/>
                <a:ext cx="45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E5F0A5-1AD3-4355-8D5D-D08FC4BF0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464" y="2119000"/>
                <a:ext cx="45958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219575E-27E9-49FD-A9C6-5E0F18B265EE}"/>
              </a:ext>
            </a:extLst>
          </p:cNvPr>
          <p:cNvSpPr txBox="1"/>
          <p:nvPr/>
        </p:nvSpPr>
        <p:spPr>
          <a:xfrm>
            <a:off x="10338993" y="2159674"/>
            <a:ext cx="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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BFCA5D-FB25-48F3-9374-7339D94968E5}"/>
              </a:ext>
            </a:extLst>
          </p:cNvPr>
          <p:cNvSpPr txBox="1"/>
          <p:nvPr/>
        </p:nvSpPr>
        <p:spPr>
          <a:xfrm>
            <a:off x="8402320" y="4378960"/>
            <a:ext cx="32780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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252FA6-24D5-42B3-94D7-2AD0E4E2160F}"/>
              </a:ext>
            </a:extLst>
          </p:cNvPr>
          <p:cNvSpPr txBox="1"/>
          <p:nvPr/>
        </p:nvSpPr>
        <p:spPr>
          <a:xfrm>
            <a:off x="11084849" y="4378960"/>
            <a:ext cx="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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2531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AngsanaUPC</vt:lpstr>
      <vt:lpstr>Arial</vt:lpstr>
      <vt:lpstr>Bahnschrift Condensed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HUMBLE OFFERING</dc:title>
  <dc:creator>viraj chowdary</dc:creator>
  <cp:lastModifiedBy>viraj chowdary</cp:lastModifiedBy>
  <cp:revision>134</cp:revision>
  <dcterms:created xsi:type="dcterms:W3CDTF">2021-04-28T15:20:47Z</dcterms:created>
  <dcterms:modified xsi:type="dcterms:W3CDTF">2021-05-04T17:50:16Z</dcterms:modified>
</cp:coreProperties>
</file>