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Times New Roman" charset="1" panose="02030502070405020303"/>
      <p:regular r:id="rId15"/>
    </p:embeddedFont>
    <p:embeddedFont>
      <p:font typeface="HK Modular" charset="1" panose="00000800000000000000"/>
      <p:regular r:id="rId16"/>
    </p:embeddedFont>
    <p:embeddedFont>
      <p:font typeface="Horizon" charset="1" panose="02000500000000000000"/>
      <p:regular r:id="rId17"/>
    </p:embeddedFont>
    <p:embeddedFont>
      <p:font typeface="Poppins Light" charset="1" panose="000004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7.jpe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1.jpe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44835" y="-547517"/>
            <a:ext cx="9030960" cy="11146926"/>
            <a:chOff x="0" y="0"/>
            <a:chExt cx="2378524" cy="293581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78524" cy="2935816"/>
            </a:xfrm>
            <a:custGeom>
              <a:avLst/>
              <a:gdLst/>
              <a:ahLst/>
              <a:cxnLst/>
              <a:rect r="r" b="b" t="t" l="l"/>
              <a:pathLst>
                <a:path h="2935816" w="2378524">
                  <a:moveTo>
                    <a:pt x="0" y="0"/>
                  </a:moveTo>
                  <a:lnTo>
                    <a:pt x="2378524" y="0"/>
                  </a:lnTo>
                  <a:lnTo>
                    <a:pt x="2378524" y="2935816"/>
                  </a:lnTo>
                  <a:lnTo>
                    <a:pt x="0" y="2935816"/>
                  </a:lnTo>
                  <a:close/>
                </a:path>
              </a:pathLst>
            </a:custGeom>
            <a:gradFill rotWithShape="true">
              <a:gsLst>
                <a:gs pos="0">
                  <a:srgbClr val="071121">
                    <a:alpha val="100000"/>
                  </a:srgbClr>
                </a:gs>
                <a:gs pos="50000">
                  <a:srgbClr val="060F1F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2378524" cy="2935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691466" y="2698354"/>
            <a:ext cx="476426" cy="476426"/>
          </a:xfrm>
          <a:custGeom>
            <a:avLst/>
            <a:gdLst/>
            <a:ahLst/>
            <a:cxnLst/>
            <a:rect r="r" b="b" t="t" l="l"/>
            <a:pathLst>
              <a:path h="476426" w="476426">
                <a:moveTo>
                  <a:pt x="0" y="0"/>
                </a:moveTo>
                <a:lnTo>
                  <a:pt x="476427" y="0"/>
                </a:lnTo>
                <a:lnTo>
                  <a:pt x="476427" y="476426"/>
                </a:lnTo>
                <a:lnTo>
                  <a:pt x="0" y="4764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62708" y="795954"/>
            <a:ext cx="331984" cy="202810"/>
            <a:chOff x="0" y="0"/>
            <a:chExt cx="442646" cy="270414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442646" cy="63500"/>
              <a:chOff x="0" y="0"/>
              <a:chExt cx="87436" cy="1254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</p:grpSp>
      <p:sp>
        <p:nvSpPr>
          <p:cNvPr name="Freeform 17" id="17"/>
          <p:cNvSpPr/>
          <p:nvPr/>
        </p:nvSpPr>
        <p:spPr>
          <a:xfrm flipH="false" flipV="false" rot="0">
            <a:off x="16927006" y="746082"/>
            <a:ext cx="332294" cy="302554"/>
          </a:xfrm>
          <a:custGeom>
            <a:avLst/>
            <a:gdLst/>
            <a:ahLst/>
            <a:cxnLst/>
            <a:rect r="r" b="b" t="t" l="l"/>
            <a:pathLst>
              <a:path h="302554" w="332294">
                <a:moveTo>
                  <a:pt x="0" y="0"/>
                </a:moveTo>
                <a:lnTo>
                  <a:pt x="332294" y="0"/>
                </a:lnTo>
                <a:lnTo>
                  <a:pt x="332294" y="302554"/>
                </a:lnTo>
                <a:lnTo>
                  <a:pt x="0" y="3025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6929680" y="6438435"/>
            <a:ext cx="4992307" cy="64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Team: NextGen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06582" y="4016035"/>
            <a:ext cx="17577193" cy="2076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7"/>
              </a:lnSpc>
              <a:spcBef>
                <a:spcPct val="0"/>
              </a:spcBef>
            </a:pPr>
            <a:r>
              <a:rPr lang="en-US" sz="5034" spc="634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Automated Data Leak Prevention (DLP) System for Internal Files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547231" y="2878167"/>
            <a:ext cx="7786093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3000">
                <a:solidFill>
                  <a:srgbClr val="FFFFFF">
                    <a:alpha val="80784"/>
                  </a:srgbClr>
                </a:solidFill>
                <a:latin typeface="Horizon"/>
                <a:ea typeface="Horizon"/>
                <a:cs typeface="Horizon"/>
                <a:sym typeface="Horizon"/>
              </a:rPr>
              <a:t>DATAQUEST 2.0 — DQCS_3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91939" y="859732"/>
            <a:ext cx="528063" cy="139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62708" y="795954"/>
            <a:ext cx="331984" cy="202810"/>
            <a:chOff x="0" y="0"/>
            <a:chExt cx="442646" cy="27041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42646" cy="63500"/>
              <a:chOff x="0" y="0"/>
              <a:chExt cx="87436" cy="1254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6927006" y="746082"/>
            <a:ext cx="332294" cy="302554"/>
          </a:xfrm>
          <a:custGeom>
            <a:avLst/>
            <a:gdLst/>
            <a:ahLst/>
            <a:cxnLst/>
            <a:rect r="r" b="b" t="t" l="l"/>
            <a:pathLst>
              <a:path h="302554" w="332294">
                <a:moveTo>
                  <a:pt x="0" y="0"/>
                </a:moveTo>
                <a:lnTo>
                  <a:pt x="332294" y="0"/>
                </a:lnTo>
                <a:lnTo>
                  <a:pt x="332294" y="302554"/>
                </a:lnTo>
                <a:lnTo>
                  <a:pt x="0" y="302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0691948" y="1930161"/>
            <a:ext cx="6401205" cy="7448674"/>
            <a:chOff x="0" y="0"/>
            <a:chExt cx="6985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blipFill>
              <a:blip r:embed="rId5"/>
              <a:stretch>
                <a:fillRect l="-53204" t="0" r="-53204" b="0"/>
              </a:stretch>
            </a:blipFill>
            <a:ln w="66675" cap="sq">
              <a:gradFill>
                <a:gsLst>
                  <a:gs pos="0">
                    <a:srgbClr val="4274C3">
                      <a:alpha val="100000"/>
                    </a:srgbClr>
                  </a:gs>
                  <a:gs pos="50000">
                    <a:srgbClr val="FFFFFF">
                      <a:alpha val="78500"/>
                    </a:srgbClr>
                  </a:gs>
                  <a:gs pos="100000">
                    <a:srgbClr val="060F1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5152804" y="1909465"/>
            <a:ext cx="5798308" cy="2033701"/>
          </a:xfrm>
          <a:custGeom>
            <a:avLst/>
            <a:gdLst/>
            <a:ahLst/>
            <a:cxnLst/>
            <a:rect r="r" b="b" t="t" l="l"/>
            <a:pathLst>
              <a:path h="2033701" w="5798308">
                <a:moveTo>
                  <a:pt x="0" y="0"/>
                </a:moveTo>
                <a:lnTo>
                  <a:pt x="5798308" y="0"/>
                </a:lnTo>
                <a:lnTo>
                  <a:pt x="5798308" y="2033701"/>
                </a:lnTo>
                <a:lnTo>
                  <a:pt x="0" y="20337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194692" y="1976140"/>
            <a:ext cx="9627132" cy="1743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3"/>
              </a:lnSpc>
              <a:spcBef>
                <a:spcPct val="0"/>
              </a:spcBef>
            </a:pPr>
            <a:r>
              <a:rPr lang="en-US" sz="6252" spc="787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Problem Statement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91939" y="859732"/>
            <a:ext cx="528063" cy="139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2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9144000" y="6838882"/>
            <a:ext cx="5798308" cy="2033701"/>
          </a:xfrm>
          <a:custGeom>
            <a:avLst/>
            <a:gdLst/>
            <a:ahLst/>
            <a:cxnLst/>
            <a:rect r="r" b="b" t="t" l="l"/>
            <a:pathLst>
              <a:path h="2033701" w="5798308">
                <a:moveTo>
                  <a:pt x="0" y="0"/>
                </a:moveTo>
                <a:lnTo>
                  <a:pt x="5798308" y="0"/>
                </a:lnTo>
                <a:lnTo>
                  <a:pt x="5798308" y="2033701"/>
                </a:lnTo>
                <a:lnTo>
                  <a:pt x="0" y="20337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391939" y="4015194"/>
            <a:ext cx="8754238" cy="4623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3"/>
              </a:lnSpc>
            </a:pPr>
          </a:p>
          <a:p>
            <a:pPr algn="l" marL="531663" indent="-265831" lvl="1">
              <a:lnSpc>
                <a:spcPts val="3373"/>
              </a:lnSpc>
              <a:buFont typeface="Arial"/>
              <a:buChar char="•"/>
            </a:pPr>
            <a:r>
              <a:rPr lang="en-US" sz="24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O</a:t>
            </a:r>
            <a:r>
              <a:rPr lang="en-US" sz="24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rganizations struggle to prevent sensitive data from leaking through internal file shares or email systems.</a:t>
            </a:r>
          </a:p>
          <a:p>
            <a:pPr algn="l" marL="531663" indent="-265831" lvl="1">
              <a:lnSpc>
                <a:spcPts val="3373"/>
              </a:lnSpc>
              <a:buFont typeface="Arial"/>
              <a:buChar char="•"/>
            </a:pPr>
            <a:r>
              <a:rPr lang="en-US" sz="24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Manual monitoring is inefficient and error-prone.</a:t>
            </a:r>
          </a:p>
          <a:p>
            <a:pPr algn="l" marL="531663" indent="-265831" lvl="1">
              <a:lnSpc>
                <a:spcPts val="3373"/>
              </a:lnSpc>
              <a:buFont typeface="Arial"/>
              <a:buChar char="•"/>
            </a:pPr>
            <a:r>
              <a:rPr lang="en-US" sz="24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Challenge: Create an automated tool that detects transmission of sensitive data (like passwords, PII, or intellectual property).</a:t>
            </a:r>
          </a:p>
          <a:p>
            <a:pPr algn="l" marL="531663" indent="-265831" lvl="1">
              <a:lnSpc>
                <a:spcPts val="3373"/>
              </a:lnSpc>
              <a:buFont typeface="Arial"/>
              <a:buChar char="•"/>
            </a:pPr>
            <a:r>
              <a:rPr lang="en-US" sz="24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Must take actions in real-time such as blocking or alerting.</a:t>
            </a:r>
          </a:p>
          <a:p>
            <a:pPr algn="l">
              <a:lnSpc>
                <a:spcPts val="3373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B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58477" y="2702276"/>
            <a:ext cx="13765929" cy="6556024"/>
          </a:xfrm>
          <a:custGeom>
            <a:avLst/>
            <a:gdLst/>
            <a:ahLst/>
            <a:cxnLst/>
            <a:rect r="r" b="b" t="t" l="l"/>
            <a:pathLst>
              <a:path h="6556024" w="13765929">
                <a:moveTo>
                  <a:pt x="0" y="0"/>
                </a:moveTo>
                <a:lnTo>
                  <a:pt x="13765929" y="0"/>
                </a:lnTo>
                <a:lnTo>
                  <a:pt x="13765929" y="6556024"/>
                </a:lnTo>
                <a:lnTo>
                  <a:pt x="0" y="65560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57275"/>
            <a:ext cx="16647075" cy="1118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  <a:spcBef>
                <a:spcPct val="0"/>
              </a:spcBef>
            </a:pPr>
            <a:r>
              <a:rPr lang="en-US" sz="3999" spc="503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Categories of Internal Data Leak Problems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62708" y="795954"/>
            <a:ext cx="331984" cy="202810"/>
            <a:chOff x="0" y="0"/>
            <a:chExt cx="442646" cy="27041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42646" cy="63500"/>
              <a:chOff x="0" y="0"/>
              <a:chExt cx="87436" cy="1254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6927006" y="746082"/>
            <a:ext cx="332294" cy="302554"/>
          </a:xfrm>
          <a:custGeom>
            <a:avLst/>
            <a:gdLst/>
            <a:ahLst/>
            <a:cxnLst/>
            <a:rect r="r" b="b" t="t" l="l"/>
            <a:pathLst>
              <a:path h="302554" w="332294">
                <a:moveTo>
                  <a:pt x="0" y="0"/>
                </a:moveTo>
                <a:lnTo>
                  <a:pt x="332294" y="0"/>
                </a:lnTo>
                <a:lnTo>
                  <a:pt x="332294" y="302554"/>
                </a:lnTo>
                <a:lnTo>
                  <a:pt x="0" y="302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-1166098" y="1781684"/>
            <a:ext cx="20465418" cy="1637823"/>
            <a:chOff x="0" y="0"/>
            <a:chExt cx="5390069" cy="43136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390069" cy="431361"/>
            </a:xfrm>
            <a:custGeom>
              <a:avLst/>
              <a:gdLst/>
              <a:ahLst/>
              <a:cxnLst/>
              <a:rect r="r" b="b" t="t" l="l"/>
              <a:pathLst>
                <a:path h="431361" w="5390069">
                  <a:moveTo>
                    <a:pt x="0" y="0"/>
                  </a:moveTo>
                  <a:lnTo>
                    <a:pt x="5390069" y="0"/>
                  </a:lnTo>
                  <a:lnTo>
                    <a:pt x="5390069" y="431361"/>
                  </a:lnTo>
                  <a:lnTo>
                    <a:pt x="0" y="431361"/>
                  </a:lnTo>
                  <a:close/>
                </a:path>
              </a:pathLst>
            </a:custGeom>
            <a:gradFill rotWithShape="true">
              <a:gsLst>
                <a:gs pos="0">
                  <a:srgbClr val="071121">
                    <a:alpha val="100000"/>
                  </a:srgbClr>
                </a:gs>
                <a:gs pos="50000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0"/>
              <a:ext cx="5390069" cy="4313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91939" y="859732"/>
            <a:ext cx="528063" cy="139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760343" y="2231972"/>
            <a:ext cx="12767313" cy="784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9"/>
              </a:lnSpc>
              <a:spcBef>
                <a:spcPct val="0"/>
              </a:spcBef>
            </a:pPr>
            <a:r>
              <a:rPr lang="en-US" sz="5499" spc="692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Project Objective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499805" y="4005972"/>
            <a:ext cx="14593348" cy="3610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795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Build an automated DLP system to detect sensitive data in files and emails.</a:t>
            </a:r>
          </a:p>
          <a:p>
            <a:pPr algn="l" marL="755651" indent="-377825" lvl="1">
              <a:lnSpc>
                <a:spcPts val="4795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Classify files/emails based on sensitivity levels.</a:t>
            </a:r>
          </a:p>
          <a:p>
            <a:pPr algn="l" marL="755651" indent="-377825" lvl="1">
              <a:lnSpc>
                <a:spcPts val="4795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Generate real-time alerts or block suspicious transmissions.</a:t>
            </a:r>
          </a:p>
          <a:p>
            <a:pPr algn="l" marL="755651" indent="-377825" lvl="1">
              <a:lnSpc>
                <a:spcPts val="4795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Maintain audit logs for compliance and forensic analysis.</a:t>
            </a:r>
          </a:p>
          <a:p>
            <a:pPr algn="l">
              <a:lnSpc>
                <a:spcPts val="479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62708" y="795954"/>
            <a:ext cx="331984" cy="202810"/>
            <a:chOff x="0" y="0"/>
            <a:chExt cx="442646" cy="27041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42646" cy="63500"/>
              <a:chOff x="0" y="0"/>
              <a:chExt cx="87436" cy="1254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6927006" y="746082"/>
            <a:ext cx="332294" cy="302554"/>
          </a:xfrm>
          <a:custGeom>
            <a:avLst/>
            <a:gdLst/>
            <a:ahLst/>
            <a:cxnLst/>
            <a:rect r="r" b="b" t="t" l="l"/>
            <a:pathLst>
              <a:path h="302554" w="332294">
                <a:moveTo>
                  <a:pt x="0" y="0"/>
                </a:moveTo>
                <a:lnTo>
                  <a:pt x="332294" y="0"/>
                </a:lnTo>
                <a:lnTo>
                  <a:pt x="332294" y="302554"/>
                </a:lnTo>
                <a:lnTo>
                  <a:pt x="0" y="302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391939" y="859732"/>
            <a:ext cx="528063" cy="139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6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56062" y="2992721"/>
            <a:ext cx="11040566" cy="885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3"/>
              </a:lnSpc>
              <a:spcBef>
                <a:spcPct val="0"/>
              </a:spcBef>
            </a:pPr>
            <a:r>
              <a:rPr lang="en-US" sz="6252" spc="787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How We Solve It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4166778" y="4625587"/>
            <a:ext cx="20465418" cy="2693385"/>
            <a:chOff x="0" y="0"/>
            <a:chExt cx="5390069" cy="70936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390069" cy="709369"/>
            </a:xfrm>
            <a:custGeom>
              <a:avLst/>
              <a:gdLst/>
              <a:ahLst/>
              <a:cxnLst/>
              <a:rect r="r" b="b" t="t" l="l"/>
              <a:pathLst>
                <a:path h="709369" w="5390069">
                  <a:moveTo>
                    <a:pt x="0" y="0"/>
                  </a:moveTo>
                  <a:lnTo>
                    <a:pt x="5390069" y="0"/>
                  </a:lnTo>
                  <a:lnTo>
                    <a:pt x="5390069" y="709369"/>
                  </a:lnTo>
                  <a:lnTo>
                    <a:pt x="0" y="709369"/>
                  </a:lnTo>
                  <a:close/>
                </a:path>
              </a:pathLst>
            </a:custGeom>
            <a:gradFill rotWithShape="true">
              <a:gsLst>
                <a:gs pos="0">
                  <a:srgbClr val="071121">
                    <a:alpha val="100000"/>
                  </a:srgbClr>
                </a:gs>
                <a:gs pos="50000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0"/>
              <a:ext cx="5390069" cy="709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1277493" y="2254215"/>
            <a:ext cx="5778569" cy="5778569"/>
            <a:chOff x="0" y="0"/>
            <a:chExt cx="14840029" cy="1484002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274C3">
                    <a:alpha val="100000"/>
                  </a:srgbClr>
                </a:gs>
                <a:gs pos="50000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5"/>
              <a:stretch>
                <a:fillRect l="-24712" t="0" r="-24712" b="0"/>
              </a:stretch>
            </a:blip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-412207" y="3402318"/>
            <a:ext cx="3487675" cy="1223269"/>
          </a:xfrm>
          <a:custGeom>
            <a:avLst/>
            <a:gdLst/>
            <a:ahLst/>
            <a:cxnLst/>
            <a:rect r="r" b="b" t="t" l="l"/>
            <a:pathLst>
              <a:path h="1223269" w="3487675">
                <a:moveTo>
                  <a:pt x="0" y="0"/>
                </a:moveTo>
                <a:lnTo>
                  <a:pt x="3487676" y="0"/>
                </a:lnTo>
                <a:lnTo>
                  <a:pt x="3487676" y="1223269"/>
                </a:lnTo>
                <a:lnTo>
                  <a:pt x="0" y="12232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8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7480901" y="4558912"/>
            <a:ext cx="10460487" cy="3655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9035" indent="-284518" lvl="1">
              <a:lnSpc>
                <a:spcPts val="3610"/>
              </a:lnSpc>
              <a:buFont typeface="Arial"/>
              <a:buChar char="•"/>
            </a:pPr>
            <a:r>
              <a:rPr lang="en-US" sz="2635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Use regex patterns to scan files and emails for sensitive data signatures (e.g., credit card numbers, SSNs).</a:t>
            </a:r>
          </a:p>
          <a:p>
            <a:pPr algn="l" marL="569035" indent="-284518" lvl="1">
              <a:lnSpc>
                <a:spcPts val="3610"/>
              </a:lnSpc>
              <a:buFont typeface="Arial"/>
              <a:buChar char="•"/>
            </a:pPr>
            <a:r>
              <a:rPr lang="en-US" sz="2635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Train machine learning models to classify files/emails as confidential, internal, or public.</a:t>
            </a:r>
          </a:p>
          <a:p>
            <a:pPr algn="l" marL="569035" indent="-284518" lvl="1">
              <a:lnSpc>
                <a:spcPts val="3610"/>
              </a:lnSpc>
              <a:buFont typeface="Arial"/>
              <a:buChar char="•"/>
            </a:pPr>
            <a:r>
              <a:rPr lang="en-US" sz="2635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Implement an automated policy engine for real-time actions (alerts/blocks).</a:t>
            </a:r>
          </a:p>
          <a:p>
            <a:pPr algn="l" marL="569035" indent="-284518" lvl="1">
              <a:lnSpc>
                <a:spcPts val="3610"/>
              </a:lnSpc>
              <a:buFont typeface="Arial"/>
              <a:buChar char="•"/>
            </a:pPr>
            <a:r>
              <a:rPr lang="en-US" sz="2635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Maintain audit logs for traceability and compliance.</a:t>
            </a:r>
          </a:p>
          <a:p>
            <a:pPr algn="l">
              <a:lnSpc>
                <a:spcPts val="361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62708" y="795954"/>
            <a:ext cx="331984" cy="202810"/>
            <a:chOff x="0" y="0"/>
            <a:chExt cx="442646" cy="27041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42646" cy="63500"/>
              <a:chOff x="0" y="0"/>
              <a:chExt cx="87436" cy="1254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6927006" y="746082"/>
            <a:ext cx="332294" cy="302554"/>
          </a:xfrm>
          <a:custGeom>
            <a:avLst/>
            <a:gdLst/>
            <a:ahLst/>
            <a:cxnLst/>
            <a:rect r="r" b="b" t="t" l="l"/>
            <a:pathLst>
              <a:path h="302554" w="332294">
                <a:moveTo>
                  <a:pt x="0" y="0"/>
                </a:moveTo>
                <a:lnTo>
                  <a:pt x="332294" y="0"/>
                </a:lnTo>
                <a:lnTo>
                  <a:pt x="332294" y="302554"/>
                </a:lnTo>
                <a:lnTo>
                  <a:pt x="0" y="302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true" rot="-5400000">
            <a:off x="3204535" y="-184401"/>
            <a:ext cx="7266866" cy="11618536"/>
          </a:xfrm>
          <a:custGeom>
            <a:avLst/>
            <a:gdLst/>
            <a:ahLst/>
            <a:cxnLst/>
            <a:rect r="r" b="b" t="t" l="l"/>
            <a:pathLst>
              <a:path h="11618536" w="7266866">
                <a:moveTo>
                  <a:pt x="0" y="11618536"/>
                </a:moveTo>
                <a:lnTo>
                  <a:pt x="7266866" y="11618536"/>
                </a:lnTo>
                <a:lnTo>
                  <a:pt x="7266866" y="0"/>
                </a:lnTo>
                <a:lnTo>
                  <a:pt x="0" y="0"/>
                </a:lnTo>
                <a:lnTo>
                  <a:pt x="0" y="11618536"/>
                </a:lnTo>
                <a:close/>
              </a:path>
            </a:pathLst>
          </a:custGeom>
          <a:blipFill>
            <a:blip r:embed="rId5">
              <a:alphaModFix amt="65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3010476" y="1358302"/>
            <a:ext cx="3916530" cy="7749528"/>
            <a:chOff x="0" y="0"/>
            <a:chExt cx="2620010" cy="518414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7"/>
              <a:stretch>
                <a:fillRect l="-112628" t="0" r="-112628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391939" y="859732"/>
            <a:ext cx="528063" cy="139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7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610916" y="2251717"/>
            <a:ext cx="8326855" cy="1431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66"/>
              </a:lnSpc>
              <a:spcBef>
                <a:spcPct val="0"/>
              </a:spcBef>
            </a:pPr>
            <a:r>
              <a:rPr lang="en-US" sz="5154" spc="649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Project Architecture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610916" y="3952900"/>
            <a:ext cx="10036321" cy="412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11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Input: Files / Emails</a:t>
            </a:r>
          </a:p>
          <a:p>
            <a:pPr algn="l" marL="647700" indent="-323850" lvl="1">
              <a:lnSpc>
                <a:spcPts val="411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Step 1: Regex Scanner (Email, Credit Card, SSN)</a:t>
            </a:r>
          </a:p>
          <a:p>
            <a:pPr algn="l" marL="647700" indent="-323850" lvl="1">
              <a:lnSpc>
                <a:spcPts val="411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Step 2: ML Classifier (Confidential / Internal / Public)</a:t>
            </a:r>
          </a:p>
          <a:p>
            <a:pPr algn="l" marL="647700" indent="-323850" lvl="1">
              <a:lnSpc>
                <a:spcPts val="411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Step 3: Policy Engine (Alert / Block)</a:t>
            </a:r>
          </a:p>
          <a:p>
            <a:pPr algn="l" marL="647700" indent="-323850" lvl="1">
              <a:lnSpc>
                <a:spcPts val="411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Step 4: Logging System (Audit logs / Forensics)</a:t>
            </a:r>
          </a:p>
          <a:p>
            <a:pPr algn="l" marL="647700" indent="-323850" lvl="1">
              <a:lnSpc>
                <a:spcPts val="411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Output: Alerts / Blocked files / Logs</a:t>
            </a:r>
          </a:p>
          <a:p>
            <a:pPr algn="l">
              <a:lnSpc>
                <a:spcPts val="411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62708" y="795954"/>
            <a:ext cx="331984" cy="202810"/>
            <a:chOff x="0" y="0"/>
            <a:chExt cx="442646" cy="27041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42646" cy="63500"/>
              <a:chOff x="0" y="0"/>
              <a:chExt cx="87436" cy="1254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6927006" y="746082"/>
            <a:ext cx="332294" cy="302554"/>
          </a:xfrm>
          <a:custGeom>
            <a:avLst/>
            <a:gdLst/>
            <a:ahLst/>
            <a:cxnLst/>
            <a:rect r="r" b="b" t="t" l="l"/>
            <a:pathLst>
              <a:path h="302554" w="332294">
                <a:moveTo>
                  <a:pt x="0" y="0"/>
                </a:moveTo>
                <a:lnTo>
                  <a:pt x="332294" y="0"/>
                </a:lnTo>
                <a:lnTo>
                  <a:pt x="332294" y="302554"/>
                </a:lnTo>
                <a:lnTo>
                  <a:pt x="0" y="302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391939" y="859732"/>
            <a:ext cx="528063" cy="139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8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415552" y="2314972"/>
            <a:ext cx="20465418" cy="2621052"/>
            <a:chOff x="0" y="0"/>
            <a:chExt cx="5390069" cy="69031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390069" cy="690318"/>
            </a:xfrm>
            <a:custGeom>
              <a:avLst/>
              <a:gdLst/>
              <a:ahLst/>
              <a:cxnLst/>
              <a:rect r="r" b="b" t="t" l="l"/>
              <a:pathLst>
                <a:path h="690318" w="5390069">
                  <a:moveTo>
                    <a:pt x="0" y="0"/>
                  </a:moveTo>
                  <a:lnTo>
                    <a:pt x="5390069" y="0"/>
                  </a:lnTo>
                  <a:lnTo>
                    <a:pt x="5390069" y="690318"/>
                  </a:lnTo>
                  <a:lnTo>
                    <a:pt x="0" y="690318"/>
                  </a:lnTo>
                  <a:close/>
                </a:path>
              </a:pathLst>
            </a:custGeom>
            <a:gradFill rotWithShape="true">
              <a:gsLst>
                <a:gs pos="0">
                  <a:srgbClr val="060F1F">
                    <a:alpha val="0"/>
                  </a:srgbClr>
                </a:gs>
                <a:gs pos="33333">
                  <a:srgbClr val="071121">
                    <a:alpha val="100000"/>
                  </a:srgbClr>
                </a:gs>
                <a:gs pos="66667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0"/>
              <a:ext cx="5390069" cy="690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415552" y="5223232"/>
            <a:ext cx="20465418" cy="2748796"/>
            <a:chOff x="0" y="0"/>
            <a:chExt cx="5390069" cy="72396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390069" cy="723963"/>
            </a:xfrm>
            <a:custGeom>
              <a:avLst/>
              <a:gdLst/>
              <a:ahLst/>
              <a:cxnLst/>
              <a:rect r="r" b="b" t="t" l="l"/>
              <a:pathLst>
                <a:path h="723963" w="5390069">
                  <a:moveTo>
                    <a:pt x="0" y="0"/>
                  </a:moveTo>
                  <a:lnTo>
                    <a:pt x="5390069" y="0"/>
                  </a:lnTo>
                  <a:lnTo>
                    <a:pt x="5390069" y="723963"/>
                  </a:lnTo>
                  <a:lnTo>
                    <a:pt x="0" y="723963"/>
                  </a:lnTo>
                  <a:close/>
                </a:path>
              </a:pathLst>
            </a:custGeom>
            <a:gradFill rotWithShape="true">
              <a:gsLst>
                <a:gs pos="0">
                  <a:srgbClr val="060F1F">
                    <a:alpha val="0"/>
                  </a:srgbClr>
                </a:gs>
                <a:gs pos="33333">
                  <a:srgbClr val="071121">
                    <a:alpha val="100000"/>
                  </a:srgbClr>
                </a:gs>
                <a:gs pos="66667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0"/>
              <a:ext cx="5390069" cy="7239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-14827807" y="4067413"/>
            <a:ext cx="20465418" cy="2152173"/>
            <a:chOff x="0" y="0"/>
            <a:chExt cx="5390069" cy="56682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390069" cy="566828"/>
            </a:xfrm>
            <a:custGeom>
              <a:avLst/>
              <a:gdLst/>
              <a:ahLst/>
              <a:cxnLst/>
              <a:rect r="r" b="b" t="t" l="l"/>
              <a:pathLst>
                <a:path h="566828" w="5390069">
                  <a:moveTo>
                    <a:pt x="0" y="0"/>
                  </a:moveTo>
                  <a:lnTo>
                    <a:pt x="5390069" y="0"/>
                  </a:lnTo>
                  <a:lnTo>
                    <a:pt x="5390069" y="566828"/>
                  </a:lnTo>
                  <a:lnTo>
                    <a:pt x="0" y="566828"/>
                  </a:lnTo>
                  <a:close/>
                </a:path>
              </a:pathLst>
            </a:custGeom>
            <a:gradFill rotWithShape="true">
              <a:gsLst>
                <a:gs pos="0">
                  <a:srgbClr val="060F1F">
                    <a:alpha val="0"/>
                  </a:srgbClr>
                </a:gs>
                <a:gs pos="33333">
                  <a:srgbClr val="071121">
                    <a:alpha val="100000"/>
                  </a:srgbClr>
                </a:gs>
                <a:gs pos="66667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0"/>
              <a:ext cx="5390069" cy="5668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920002" y="4051907"/>
            <a:ext cx="6492440" cy="1743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3"/>
              </a:lnSpc>
              <a:spcBef>
                <a:spcPct val="0"/>
              </a:spcBef>
            </a:pPr>
            <a:r>
              <a:rPr lang="en-US" sz="6252" spc="787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Key Features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-4278196" y="3985232"/>
            <a:ext cx="5798308" cy="2033701"/>
          </a:xfrm>
          <a:custGeom>
            <a:avLst/>
            <a:gdLst/>
            <a:ahLst/>
            <a:cxnLst/>
            <a:rect r="r" b="b" t="t" l="l"/>
            <a:pathLst>
              <a:path h="2033701" w="5798308">
                <a:moveTo>
                  <a:pt x="0" y="0"/>
                </a:moveTo>
                <a:lnTo>
                  <a:pt x="5798308" y="0"/>
                </a:lnTo>
                <a:lnTo>
                  <a:pt x="5798308" y="2033702"/>
                </a:lnTo>
                <a:lnTo>
                  <a:pt x="0" y="20337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1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8812492" y="2577237"/>
            <a:ext cx="9267503" cy="5927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657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Detect sensitive data in files &amp; emails.</a:t>
            </a:r>
          </a:p>
          <a:p>
            <a:pPr algn="l" marL="734059" indent="-367030" lvl="1">
              <a:lnSpc>
                <a:spcPts val="4657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Classify content using ML zero-shot classifier.</a:t>
            </a:r>
          </a:p>
          <a:p>
            <a:pPr algn="l" marL="734059" indent="-367030" lvl="1">
              <a:lnSpc>
                <a:spcPts val="4657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Automated actions: alert or block suspicious files.</a:t>
            </a:r>
          </a:p>
          <a:p>
            <a:pPr algn="l" marL="734059" indent="-367030" lvl="1">
              <a:lnSpc>
                <a:spcPts val="4657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Audit logs: track user activity for compliance.</a:t>
            </a:r>
          </a:p>
          <a:p>
            <a:pPr algn="l" marL="734059" indent="-367030" lvl="1">
              <a:lnSpc>
                <a:spcPts val="4657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Extensible: new patterns or ML models can be added easily.</a:t>
            </a:r>
          </a:p>
          <a:p>
            <a:pPr algn="l">
              <a:lnSpc>
                <a:spcPts val="4657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62708" y="795954"/>
            <a:ext cx="331984" cy="202810"/>
            <a:chOff x="0" y="0"/>
            <a:chExt cx="442646" cy="27041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42646" cy="63500"/>
              <a:chOff x="0" y="0"/>
              <a:chExt cx="87436" cy="1254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6927006" y="746082"/>
            <a:ext cx="332294" cy="302554"/>
          </a:xfrm>
          <a:custGeom>
            <a:avLst/>
            <a:gdLst/>
            <a:ahLst/>
            <a:cxnLst/>
            <a:rect r="r" b="b" t="t" l="l"/>
            <a:pathLst>
              <a:path h="302554" w="332294">
                <a:moveTo>
                  <a:pt x="0" y="0"/>
                </a:moveTo>
                <a:lnTo>
                  <a:pt x="332294" y="0"/>
                </a:lnTo>
                <a:lnTo>
                  <a:pt x="332294" y="302554"/>
                </a:lnTo>
                <a:lnTo>
                  <a:pt x="0" y="302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-620782" y="4259504"/>
            <a:ext cx="20465418" cy="3921724"/>
            <a:chOff x="0" y="0"/>
            <a:chExt cx="5390069" cy="103288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390069" cy="1032882"/>
            </a:xfrm>
            <a:custGeom>
              <a:avLst/>
              <a:gdLst/>
              <a:ahLst/>
              <a:cxnLst/>
              <a:rect r="r" b="b" t="t" l="l"/>
              <a:pathLst>
                <a:path h="1032882" w="5390069">
                  <a:moveTo>
                    <a:pt x="0" y="0"/>
                  </a:moveTo>
                  <a:lnTo>
                    <a:pt x="5390069" y="0"/>
                  </a:lnTo>
                  <a:lnTo>
                    <a:pt x="5390069" y="1032882"/>
                  </a:lnTo>
                  <a:lnTo>
                    <a:pt x="0" y="1032882"/>
                  </a:lnTo>
                  <a:close/>
                </a:path>
              </a:pathLst>
            </a:custGeom>
            <a:gradFill rotWithShape="true">
              <a:gsLst>
                <a:gs pos="0">
                  <a:srgbClr val="071121">
                    <a:alpha val="31000"/>
                  </a:srgbClr>
                </a:gs>
                <a:gs pos="50000">
                  <a:srgbClr val="4F5661">
                    <a:alpha val="24335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0"/>
              <a:ext cx="5390069" cy="10328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91939" y="859732"/>
            <a:ext cx="528063" cy="139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9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506440" y="812757"/>
            <a:ext cx="11275121" cy="1731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3"/>
              </a:lnSpc>
              <a:spcBef>
                <a:spcPct val="0"/>
              </a:spcBef>
            </a:pPr>
            <a:r>
              <a:rPr lang="en-US" sz="6252" spc="787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Tools &amp; Technologies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442650" y="3341521"/>
            <a:ext cx="11521759" cy="5336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657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Programming Language: Python</a:t>
            </a:r>
          </a:p>
          <a:p>
            <a:pPr algn="l" marL="734059" indent="-367030" lvl="1">
              <a:lnSpc>
                <a:spcPts val="4657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Web Framework: Flask / FastAPI</a:t>
            </a:r>
          </a:p>
          <a:p>
            <a:pPr algn="l" marL="734059" indent="-367030" lvl="1">
              <a:lnSpc>
                <a:spcPts val="4657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ML Library: Hugging Face Transformers (facebook/bart-large-mnli)</a:t>
            </a:r>
          </a:p>
          <a:p>
            <a:pPr algn="l" marL="734059" indent="-367030" lvl="1">
              <a:lnSpc>
                <a:spcPts val="4657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Regex Engine: Python re module</a:t>
            </a:r>
          </a:p>
          <a:p>
            <a:pPr algn="l" marL="734059" indent="-367030" lvl="1">
              <a:lnSpc>
                <a:spcPts val="4657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Logging: SQLite / JSON</a:t>
            </a:r>
          </a:p>
          <a:p>
            <a:pPr algn="l" marL="734059" indent="-367030" lvl="1">
              <a:lnSpc>
                <a:spcPts val="4657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Frontend: HTML, CSS</a:t>
            </a:r>
          </a:p>
          <a:p>
            <a:pPr algn="l" marL="734059" indent="-367030" lvl="1">
              <a:lnSpc>
                <a:spcPts val="4657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Version Control: Git + GitHub</a:t>
            </a:r>
          </a:p>
          <a:p>
            <a:pPr algn="l">
              <a:lnSpc>
                <a:spcPts val="4657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62708" y="795954"/>
            <a:ext cx="331984" cy="202810"/>
            <a:chOff x="0" y="0"/>
            <a:chExt cx="442646" cy="27041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42646" cy="63500"/>
              <a:chOff x="0" y="0"/>
              <a:chExt cx="87436" cy="1254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6927006" y="746082"/>
            <a:ext cx="332294" cy="302554"/>
          </a:xfrm>
          <a:custGeom>
            <a:avLst/>
            <a:gdLst/>
            <a:ahLst/>
            <a:cxnLst/>
            <a:rect r="r" b="b" t="t" l="l"/>
            <a:pathLst>
              <a:path h="302554" w="332294">
                <a:moveTo>
                  <a:pt x="0" y="0"/>
                </a:moveTo>
                <a:lnTo>
                  <a:pt x="332294" y="0"/>
                </a:lnTo>
                <a:lnTo>
                  <a:pt x="332294" y="302554"/>
                </a:lnTo>
                <a:lnTo>
                  <a:pt x="0" y="302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391939" y="859732"/>
            <a:ext cx="623313" cy="139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10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628799" y="1349654"/>
            <a:ext cx="11030402" cy="1795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47"/>
              </a:lnSpc>
            </a:pPr>
            <a:r>
              <a:rPr lang="en-US" sz="6433" spc="81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PROJECT OUTCOME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52880" y="3782489"/>
            <a:ext cx="13182241" cy="3252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3671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system automates detection of sensitive data in files and emails.</a:t>
            </a:r>
          </a:p>
          <a:p>
            <a:pPr algn="l" marL="734059" indent="-367030" lvl="1">
              <a:lnSpc>
                <a:spcPts val="3671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Reduces manual monitoring efforts</a:t>
            </a:r>
            <a:r>
              <a:rPr lang="en-US" sz="3399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</a:p>
          <a:p>
            <a:pPr algn="l" marL="734059" indent="-367030" lvl="1">
              <a:lnSpc>
                <a:spcPts val="3671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Provides real-time alerts and audit logging for compliance.</a:t>
            </a:r>
          </a:p>
          <a:p>
            <a:pPr algn="l" marL="734059" indent="-367030" lvl="1">
              <a:lnSpc>
                <a:spcPts val="3671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Scalable and extensible for future improvements.</a:t>
            </a:r>
          </a:p>
          <a:p>
            <a:pPr algn="l">
              <a:lnSpc>
                <a:spcPts val="367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DAGzNRcSux4</dc:identifier>
  <dcterms:modified xsi:type="dcterms:W3CDTF">2011-08-01T06:04:30Z</dcterms:modified>
  <cp:revision>1</cp:revision>
  <dc:title>Black Navy Futuristic Modern Cybersecurity Presentation</dc:title>
</cp:coreProperties>
</file>