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501" r:id="rId7"/>
    <p:sldId id="2147470498" r:id="rId8"/>
    <p:sldId id="2147470504" r:id="rId9"/>
    <p:sldId id="2147470505" r:id="rId10"/>
    <p:sldId id="2147470497" r:id="rId11"/>
    <p:sldId id="2147470499" r:id="rId12"/>
    <p:sldId id="2147470502" r:id="rId13"/>
    <p:sldId id="21474705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 Based Embryo Quality Prediction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Dhanya J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456" y="2035630"/>
            <a:ext cx="10542877" cy="3378578"/>
          </a:xfrm>
        </p:spPr>
        <p:txBody>
          <a:bodyPr/>
          <a:lstStyle/>
          <a:p>
            <a:r>
              <a:rPr lang="en-US" b="0" dirty="0"/>
              <a:t>Deployed the trained model using the </a:t>
            </a:r>
            <a:r>
              <a:rPr lang="en-US" b="0" dirty="0" err="1"/>
              <a:t>Gradio</a:t>
            </a:r>
            <a:r>
              <a:rPr lang="en-US" b="0" dirty="0"/>
              <a:t> application.</a:t>
            </a:r>
          </a:p>
          <a:p>
            <a:r>
              <a:rPr lang="en-US" b="0" dirty="0"/>
              <a:t>Designed a simple user interface that allows users to: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Upload an image of an embryo.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Receive predictions for developmental stage and embryo quality.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5805199-4E4F-22D6-FE31-0AE5C00E704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9" y="1219617"/>
            <a:ext cx="110852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Accurate embryo selection is vital for improving IVF success rates.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Traditional manual grading methods are limited by subjectivity and variability.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 effectively captures fine-grained morphological features from embryo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Vision Transformer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ViT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) adds global attention and contextual understanding to the prediction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Combining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ViT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 enhances prediction accuracy, offering a robust AI-based solution for embryo quality assessment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86" y="1883234"/>
            <a:ext cx="10412248" cy="3530974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 sincerely thank my project supervisor  guidance and support throughout the project.</a:t>
            </a:r>
          </a:p>
          <a:p>
            <a:r>
              <a:rPr lang="en-US" b="0" dirty="0">
                <a:latin typeface="+mn-lt"/>
              </a:rPr>
              <a:t>Special thanks to LTI Mindtree and L&amp;T Edu Tech for providing this opportunity.</a:t>
            </a:r>
          </a:p>
          <a:p>
            <a:r>
              <a:rPr lang="en-US" b="0" dirty="0">
                <a:latin typeface="+mn-lt"/>
              </a:rPr>
              <a:t>Appreciation to </a:t>
            </a:r>
            <a:r>
              <a:rPr lang="en-US" b="0">
                <a:latin typeface="+mn-lt"/>
              </a:rPr>
              <a:t>my peers </a:t>
            </a:r>
            <a:r>
              <a:rPr lang="en-US" b="0" dirty="0">
                <a:latin typeface="+mn-lt"/>
              </a:rPr>
              <a:t>for their valuable feedback during development.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5609EDB-53F7-542E-9CCC-7C079A2D6CF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56671" y="1536609"/>
            <a:ext cx="1163532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AlSaad, R., et al. (2025).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Deep learning applications for human embryo assessment using time-lapse imaging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Sergeev, S. (2025).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Advancing IVF Embryo Selection—Comparing Transformer Architectures and Interpretable AI Approaches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Kalatehjari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, M., et al. (2025).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Human Embryo Quality Assessment with Deep Learning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. The Journal of Obstetrics and Gynecology of 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Kodali, R., et al. (2025).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Interpretation of Deep Learning Model in Embryo Selection for IVF Treatment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arXiv</a:t>
            </a:r>
            <a:r>
              <a:rPr lang="en-US" altLang="en-US" b="0" dirty="0">
                <a:solidFill>
                  <a:schemeClr val="accent1"/>
                </a:solidFill>
                <a:latin typeface="+mn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491346"/>
            <a:ext cx="10624338" cy="392286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Rising infertility due to stress, demanding work environments, and lifestyle changes.</a:t>
            </a:r>
          </a:p>
          <a:p>
            <a:r>
              <a:rPr lang="en-US" b="0" dirty="0">
                <a:latin typeface="+mn-lt"/>
              </a:rPr>
              <a:t>Growing reliance on IVF as a solution for conception.</a:t>
            </a:r>
          </a:p>
          <a:p>
            <a:r>
              <a:rPr lang="en-US" b="0" dirty="0">
                <a:latin typeface="+mn-lt"/>
              </a:rPr>
              <a:t>Low IVF success rates, often linked to subjective embryo grading.</a:t>
            </a:r>
          </a:p>
          <a:p>
            <a:r>
              <a:rPr lang="en-US" b="0" dirty="0">
                <a:latin typeface="+mn-lt"/>
              </a:rPr>
              <a:t>Variability in embryo assessment among embryologists leads to inconsistent outcomes.</a:t>
            </a:r>
          </a:p>
          <a:p>
            <a:r>
              <a:rPr lang="en-US" b="0" dirty="0">
                <a:latin typeface="+mn-lt"/>
              </a:rPr>
              <a:t>Time-intensive process — results may take up to four months.</a:t>
            </a:r>
          </a:p>
          <a:p>
            <a:r>
              <a:rPr lang="en-US" b="0" dirty="0">
                <a:latin typeface="+mn-lt"/>
              </a:rPr>
              <a:t>Emotional and financial burden on couples during the waiting period.</a:t>
            </a:r>
          </a:p>
          <a:p>
            <a:pPr marL="0" indent="0">
              <a:buNone/>
            </a:pPr>
            <a:br>
              <a:rPr lang="en-US" dirty="0">
                <a:latin typeface="+mn-lt"/>
              </a:rPr>
            </a:b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687286"/>
            <a:ext cx="10624338" cy="3726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To assist embryologists in making informed decisions, thereby increasing IVF success rates.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Maximize the success rate of ART procedure</a:t>
            </a:r>
          </a:p>
          <a:p>
            <a:pPr>
              <a:lnSpc>
                <a:spcPct val="150000"/>
              </a:lnSpc>
            </a:pPr>
            <a:r>
              <a:rPr lang="en-US" b="0" dirty="0">
                <a:latin typeface="+mn-lt"/>
              </a:rPr>
              <a:t>Minimize the treatment cost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b="0" dirty="0">
                <a:solidFill>
                  <a:srgbClr val="5583D1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Data Preprocessing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Data Augmentation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Train Test Split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Model Architecture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Model Training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highlight>
                  <a:srgbClr val="FFFFFF"/>
                </a:highlight>
                <a:latin typeface="+mn-lt"/>
              </a:rPr>
              <a:t>Model Deployment 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AI based embryo quality prediction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099ACD-D689-DA41-ED2A-5C134BF9BC2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97971" y="1446942"/>
            <a:ext cx="1182714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IVF success depends on selecting high-quality embryos for implantation to increase pregnancy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Manual embryo grading is subjective and inconsistent, leading to variability in outcomes across clinics.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Human evaluation is prone to errors and may overlook subtle features important for embryo viability.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There is a need for an automated, data-driven solution to improve accuracy and standardize embryo assessment.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This project uses deep learning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) to predict embryo quality from image data, aiming to support better clinical decisions in IVF.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594385"/>
            <a:ext cx="10624338" cy="3819823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Collected and cleaned embryo image dataset from Kaggle.</a:t>
            </a:r>
          </a:p>
          <a:p>
            <a:r>
              <a:rPr lang="en-US" b="0" dirty="0">
                <a:latin typeface="+mn-lt"/>
              </a:rPr>
              <a:t>Applied data augmentation using </a:t>
            </a:r>
            <a:r>
              <a:rPr lang="en-US" b="0" dirty="0" err="1">
                <a:latin typeface="+mn-lt"/>
              </a:rPr>
              <a:t>Albumentations</a:t>
            </a:r>
            <a:r>
              <a:rPr lang="en-US" b="0" dirty="0">
                <a:latin typeface="+mn-lt"/>
              </a:rPr>
              <a:t> to address class imbalance.</a:t>
            </a:r>
          </a:p>
          <a:p>
            <a:r>
              <a:rPr lang="en-US" b="0" dirty="0">
                <a:latin typeface="+mn-lt"/>
              </a:rPr>
              <a:t>Used pretrained ViT-B16 model with modified classification head.</a:t>
            </a:r>
          </a:p>
          <a:p>
            <a:r>
              <a:rPr lang="en-US" b="0" dirty="0">
                <a:latin typeface="+mn-lt"/>
              </a:rPr>
              <a:t>Trained using Cross Entropy Loss and Adam optimizer over multiple epochs.</a:t>
            </a:r>
          </a:p>
          <a:p>
            <a:r>
              <a:rPr lang="en-US" b="0" dirty="0">
                <a:latin typeface="+mn-lt"/>
              </a:rPr>
              <a:t>Deployed model via </a:t>
            </a:r>
            <a:r>
              <a:rPr lang="en-US" b="0" dirty="0" err="1">
                <a:latin typeface="+mn-lt"/>
              </a:rPr>
              <a:t>Gradio</a:t>
            </a:r>
            <a:r>
              <a:rPr lang="en-US" b="0" dirty="0">
                <a:latin typeface="+mn-lt"/>
              </a:rPr>
              <a:t> for real-time embryo quality and stage prediction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Collected raw dataset from Kaggle — sourced relevant data for analysis.</a:t>
            </a:r>
          </a:p>
          <a:p>
            <a:r>
              <a:rPr lang="en-US" b="0" dirty="0">
                <a:latin typeface="+mn-lt"/>
              </a:rPr>
              <a:t>Cleaned and transformed data — removed noise, structured it, and extracted meaningful features for model training</a:t>
            </a:r>
          </a:p>
          <a:p>
            <a:r>
              <a:rPr lang="en-US" b="0" dirty="0">
                <a:latin typeface="+mn-lt"/>
              </a:rPr>
              <a:t>Identified data imbalance during Exploratory Data Analysis (EDA) — very few images per label.</a:t>
            </a:r>
          </a:p>
          <a:p>
            <a:r>
              <a:rPr lang="en-US" b="0" dirty="0">
                <a:latin typeface="+mn-lt"/>
              </a:rPr>
              <a:t>Applied augmentation techniques (e.g., cropping, rotation) to generate more training data from existing images.</a:t>
            </a:r>
          </a:p>
          <a:p>
            <a:r>
              <a:rPr lang="en-US" b="0" dirty="0">
                <a:latin typeface="+mn-lt"/>
              </a:rPr>
              <a:t>Used the Albumentations library in Python to efficiently create diverse and realistic augmented embryo images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306D-9F80-A6CB-DD0E-6695E7A7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1F3F33-93DE-D6ED-2BB6-53E6FB660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>
                <a:latin typeface="+mn-lt"/>
              </a:rPr>
              <a:t>Used the Scikit-learn library to perform the train-test split.</a:t>
            </a:r>
          </a:p>
          <a:p>
            <a:r>
              <a:rPr lang="en-US" b="0" dirty="0">
                <a:latin typeface="+mn-lt"/>
              </a:rPr>
              <a:t>Allocated 80% of the data for training and 20% for testing.</a:t>
            </a:r>
          </a:p>
          <a:p>
            <a:r>
              <a:rPr lang="en-US" b="0" dirty="0">
                <a:latin typeface="+mn-lt"/>
              </a:rPr>
              <a:t>Finalized the use of Vision Transformer (ViT) over traditional CNNs for image analysis.</a:t>
            </a:r>
          </a:p>
          <a:p>
            <a:r>
              <a:rPr lang="en-US" b="0" dirty="0">
                <a:latin typeface="+mn-lt"/>
              </a:rPr>
              <a:t> ViT splits input images into 16×16 pixel patches and converts them into embeddings.</a:t>
            </a:r>
          </a:p>
          <a:p>
            <a:r>
              <a:rPr lang="en-US" b="0" dirty="0">
                <a:latin typeface="+mn-lt"/>
              </a:rPr>
              <a:t>Adopted the pretrained ViT-B16 model, known for its base size and 16×16 patch configuration.</a:t>
            </a:r>
          </a:p>
          <a:p>
            <a:r>
              <a:rPr lang="en-US" b="0" dirty="0">
                <a:latin typeface="+mn-lt"/>
              </a:rPr>
              <a:t>Replaced the original classification head with to fully connected linear layers to predict developmental stage and embryo quality.</a:t>
            </a:r>
          </a:p>
          <a:p>
            <a:pPr marL="0" indent="0">
              <a:buNone/>
            </a:pPr>
            <a:br>
              <a:rPr lang="en-US" b="0" dirty="0">
                <a:latin typeface="+mn-lt"/>
              </a:rPr>
            </a:br>
            <a:endParaRPr lang="en-US" b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4D0F0-4DD2-5448-0E55-AC13DD58E1A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6DF748-E1CF-95F2-53D6-8A562516E83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21B457-BB80-839E-B4C8-A619AB8B3FC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B062-669F-06EC-08B6-7ED6943C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DDC443-13A6-1962-C33D-95FF604E3D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796147"/>
            <a:ext cx="10624338" cy="3618061"/>
          </a:xfrm>
        </p:spPr>
        <p:txBody>
          <a:bodyPr/>
          <a:lstStyle/>
          <a:p>
            <a:r>
              <a:rPr lang="en-US" b="0" dirty="0">
                <a:latin typeface="+mn-lt"/>
              </a:rPr>
              <a:t>Initialized the training loop using Cross Entropy Loss as the loss function.</a:t>
            </a:r>
          </a:p>
          <a:p>
            <a:r>
              <a:rPr lang="en-US" b="0" dirty="0">
                <a:latin typeface="+mn-lt"/>
              </a:rPr>
              <a:t>Used the Adam optimizer to update model weights efficiently.</a:t>
            </a:r>
          </a:p>
          <a:p>
            <a:r>
              <a:rPr lang="en-US" b="0" dirty="0">
                <a:latin typeface="+mn-lt"/>
              </a:rPr>
              <a:t>Trained the model for multiple epochs, tracking both training and testing accuracy after each epoch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AAA0E-56B1-55B0-B57C-8BDDCBFFC8C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A82974-239A-5628-E43A-AB6E31B0F0B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0F0211-CAE6-C7B2-A5C4-F6BD5CAE64B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</a:t>
            </a:r>
            <a:r>
              <a:rPr lang="en-US" b="1" i="1" dirty="0">
                <a:solidFill>
                  <a:srgbClr val="FFFFFF"/>
                </a:solidFill>
              </a:rPr>
              <a:t>AI based embryo quality prediction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848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Dhanya J</cp:lastModifiedBy>
  <cp:revision>17</cp:revision>
  <dcterms:created xsi:type="dcterms:W3CDTF">2024-05-13T10:33:11Z</dcterms:created>
  <dcterms:modified xsi:type="dcterms:W3CDTF">2025-10-13T04:02:16Z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