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9" r:id="rId4"/>
    <p:sldId id="261" r:id="rId5"/>
    <p:sldId id="262" r:id="rId6"/>
    <p:sldId id="263" r:id="rId7"/>
    <p:sldId id="264" r:id="rId8"/>
    <p:sldId id="265"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11/30/2023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11/30/2023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11/30/2023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11/30/2023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11/30/2023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11/30/2023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409A4-5240-161F-C137-02FBFC53FB62}"/>
              </a:ext>
            </a:extLst>
          </p:cNvPr>
          <p:cNvSpPr>
            <a:spLocks noGrp="1"/>
          </p:cNvSpPr>
          <p:nvPr>
            <p:ph type="ctrTitle"/>
          </p:nvPr>
        </p:nvSpPr>
        <p:spPr/>
        <p:txBody>
          <a:bodyPr/>
          <a:lstStyle/>
          <a:p>
            <a:r>
              <a:rPr lang="en-IN" dirty="0"/>
              <a:t>SUGAR SAVER</a:t>
            </a:r>
          </a:p>
        </p:txBody>
      </p:sp>
      <p:sp>
        <p:nvSpPr>
          <p:cNvPr id="3" name="Subtitle 2">
            <a:extLst>
              <a:ext uri="{FF2B5EF4-FFF2-40B4-BE49-F238E27FC236}">
                <a16:creationId xmlns:a16="http://schemas.microsoft.com/office/drawing/2014/main" id="{E8A514A3-5AC4-7A2B-A599-7E3F778A59AD}"/>
              </a:ext>
            </a:extLst>
          </p:cNvPr>
          <p:cNvSpPr>
            <a:spLocks noGrp="1"/>
          </p:cNvSpPr>
          <p:nvPr>
            <p:ph type="subTitle" idx="1"/>
          </p:nvPr>
        </p:nvSpPr>
        <p:spPr/>
        <p:txBody>
          <a:bodyPr/>
          <a:lstStyle/>
          <a:p>
            <a:r>
              <a:rPr lang="en-US" sz="1800" b="1" dirty="0">
                <a:effectLst/>
                <a:latin typeface="Calibri" panose="020F0502020204030204" pitchFamily="34" charset="0"/>
                <a:ea typeface="SimSun" panose="02010600030101010101" pitchFamily="2" charset="-122"/>
                <a:cs typeface="Times New Roman" panose="02020603050405020304" pitchFamily="18" charset="0"/>
              </a:rPr>
              <a:t>A Comprehensive Diabetes Management Solution</a:t>
            </a:r>
            <a:endParaRPr lang="en-IN" dirty="0"/>
          </a:p>
        </p:txBody>
      </p:sp>
    </p:spTree>
    <p:extLst>
      <p:ext uri="{BB962C8B-B14F-4D97-AF65-F5344CB8AC3E}">
        <p14:creationId xmlns:p14="http://schemas.microsoft.com/office/powerpoint/2010/main" val="829532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0C902-2790-1C46-7F02-1F6FAEAEE9C2}"/>
              </a:ext>
            </a:extLst>
          </p:cNvPr>
          <p:cNvSpPr>
            <a:spLocks noGrp="1"/>
          </p:cNvSpPr>
          <p:nvPr>
            <p:ph type="ctrTitle"/>
          </p:nvPr>
        </p:nvSpPr>
        <p:spPr>
          <a:xfrm>
            <a:off x="1221039" y="1298448"/>
            <a:ext cx="6030199" cy="1108576"/>
          </a:xfrm>
        </p:spPr>
        <p:txBody>
          <a:bodyPr/>
          <a:lstStyle/>
          <a:p>
            <a:r>
              <a:rPr lang="en-IN" dirty="0"/>
              <a:t>THANK YOU</a:t>
            </a:r>
          </a:p>
        </p:txBody>
      </p:sp>
      <p:sp>
        <p:nvSpPr>
          <p:cNvPr id="3" name="Subtitle 2">
            <a:extLst>
              <a:ext uri="{FF2B5EF4-FFF2-40B4-BE49-F238E27FC236}">
                <a16:creationId xmlns:a16="http://schemas.microsoft.com/office/drawing/2014/main" id="{3DD031E8-4E34-34F1-5230-A40D2AA0A5F6}"/>
              </a:ext>
            </a:extLst>
          </p:cNvPr>
          <p:cNvSpPr>
            <a:spLocks noGrp="1"/>
          </p:cNvSpPr>
          <p:nvPr>
            <p:ph type="subTitle" idx="1"/>
          </p:nvPr>
        </p:nvSpPr>
        <p:spPr>
          <a:xfrm>
            <a:off x="1221039" y="2971799"/>
            <a:ext cx="7156479" cy="2783541"/>
          </a:xfrm>
        </p:spPr>
        <p:txBody>
          <a:bodyPr>
            <a:normAutofit/>
          </a:bodyPr>
          <a:lstStyle/>
          <a:p>
            <a:r>
              <a:rPr lang="en-IN" dirty="0"/>
              <a:t>-Sahil Raorane	      sraorane@hawk.iit.edu</a:t>
            </a:r>
          </a:p>
          <a:p>
            <a:r>
              <a:rPr lang="en-IN" dirty="0"/>
              <a:t>-Anushka Sonar	      asonar@hawk.iit.edu</a:t>
            </a:r>
          </a:p>
          <a:p>
            <a:r>
              <a:rPr lang="en-IN" dirty="0"/>
              <a:t>-Dhanya Sangoli      dsangolli@hawk.iit.edu</a:t>
            </a:r>
          </a:p>
          <a:p>
            <a:r>
              <a:rPr lang="en-IN" dirty="0"/>
              <a:t>-Yashraj Diwate	      ydiwate@hawk.iit.edu</a:t>
            </a:r>
          </a:p>
          <a:p>
            <a:r>
              <a:rPr lang="en-IN" dirty="0"/>
              <a:t>-Pratik Bhojkar	      Pbhojkar@haw.iit.edu</a:t>
            </a:r>
          </a:p>
          <a:p>
            <a:r>
              <a:rPr lang="en-IN" dirty="0"/>
              <a:t>-Aniket Singh	      asingh171@hawk.iit.edu</a:t>
            </a:r>
          </a:p>
        </p:txBody>
      </p:sp>
    </p:spTree>
    <p:extLst>
      <p:ext uri="{BB962C8B-B14F-4D97-AF65-F5344CB8AC3E}">
        <p14:creationId xmlns:p14="http://schemas.microsoft.com/office/powerpoint/2010/main" val="3677796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AC29F-3CA0-09B5-F18B-FD4ACDFC8944}"/>
              </a:ext>
            </a:extLst>
          </p:cNvPr>
          <p:cNvSpPr>
            <a:spLocks noGrp="1"/>
          </p:cNvSpPr>
          <p:nvPr>
            <p:ph type="title"/>
          </p:nvPr>
        </p:nvSpPr>
        <p:spPr>
          <a:xfrm>
            <a:off x="252918" y="1123837"/>
            <a:ext cx="3041611" cy="4601183"/>
          </a:xfrm>
        </p:spPr>
        <p:txBody>
          <a:bodyPr>
            <a:normAutofit/>
          </a:bodyPr>
          <a:lstStyle/>
          <a:p>
            <a:pPr algn="ctr"/>
            <a:r>
              <a:rPr lang="en-IN" sz="3200" dirty="0"/>
              <a:t>INTRODUCTION</a:t>
            </a:r>
            <a:br>
              <a:rPr lang="en-IN" sz="3200" dirty="0"/>
            </a:br>
            <a:r>
              <a:rPr lang="en-IN" sz="3200" dirty="0"/>
              <a:t>AND</a:t>
            </a:r>
            <a:br>
              <a:rPr lang="en-IN" sz="3200" dirty="0"/>
            </a:br>
            <a:r>
              <a:rPr lang="en-IN" sz="3200" dirty="0"/>
              <a:t>BACKGROUND</a:t>
            </a:r>
          </a:p>
        </p:txBody>
      </p:sp>
      <p:sp>
        <p:nvSpPr>
          <p:cNvPr id="3" name="Content Placeholder 2">
            <a:extLst>
              <a:ext uri="{FF2B5EF4-FFF2-40B4-BE49-F238E27FC236}">
                <a16:creationId xmlns:a16="http://schemas.microsoft.com/office/drawing/2014/main" id="{893E62A1-434D-F311-72FF-36DCC951E246}"/>
              </a:ext>
            </a:extLst>
          </p:cNvPr>
          <p:cNvSpPr>
            <a:spLocks noGrp="1"/>
          </p:cNvSpPr>
          <p:nvPr>
            <p:ph idx="1"/>
          </p:nvPr>
        </p:nvSpPr>
        <p:spPr/>
        <p:txBody>
          <a:bodyPr/>
          <a:lstStyle/>
          <a:p>
            <a:pPr algn="just">
              <a:buFont typeface="Wingdings" panose="05000000000000000000" pitchFamily="2" charset="2"/>
              <a:buChar char="§"/>
            </a:pPr>
            <a:r>
              <a:rPr lang="en-US" sz="1800" dirty="0">
                <a:effectLst/>
                <a:latin typeface="Calibri" panose="020F0502020204030204" pitchFamily="34" charset="0"/>
                <a:ea typeface="SimSun" panose="02010600030101010101" pitchFamily="2" charset="-122"/>
                <a:cs typeface="Times New Roman" panose="02020603050405020304" pitchFamily="18" charset="0"/>
              </a:rPr>
              <a:t>"</a:t>
            </a:r>
            <a:r>
              <a:rPr lang="en-US" sz="1800" b="1" dirty="0">
                <a:effectLst/>
                <a:latin typeface="Calibri" panose="020F0502020204030204" pitchFamily="34" charset="0"/>
                <a:ea typeface="SimSun" panose="02010600030101010101" pitchFamily="2" charset="-122"/>
                <a:cs typeface="Times New Roman" panose="02020603050405020304" pitchFamily="18" charset="0"/>
              </a:rPr>
              <a:t>SugarSaver: A Comprehensive Diabetes Management Solution</a:t>
            </a:r>
            <a:r>
              <a:rPr lang="en-US" sz="1800" dirty="0">
                <a:effectLst/>
                <a:latin typeface="Calibri" panose="020F0502020204030204" pitchFamily="34" charset="0"/>
                <a:ea typeface="SimSun" panose="02010600030101010101" pitchFamily="2" charset="-122"/>
                <a:cs typeface="Times New Roman" panose="02020603050405020304" pitchFamily="18" charset="0"/>
              </a:rPr>
              <a:t>" is a visionary project driven by a deep sense of social responsibility and the urgent need to address the diabetes epidemic affecting millions of people worldwide. </a:t>
            </a:r>
          </a:p>
          <a:p>
            <a:pPr algn="just">
              <a:buFont typeface="Wingdings" panose="05000000000000000000" pitchFamily="2" charset="2"/>
              <a:buChar char="§"/>
            </a:pPr>
            <a:r>
              <a:rPr lang="en-US" sz="1800" dirty="0">
                <a:effectLst/>
                <a:latin typeface="Calibri" panose="020F0502020204030204" pitchFamily="34" charset="0"/>
                <a:ea typeface="SimSun" panose="02010600030101010101" pitchFamily="2" charset="-122"/>
                <a:cs typeface="Times New Roman" panose="02020603050405020304" pitchFamily="18" charset="0"/>
              </a:rPr>
              <a:t>Diabetes is a chronic and pervasive health condition that affects individuals of all ages and backgrounds. According to the International Diabetes Federation (IDF), over 400 million people worldwide are living with diabetes, and this number is expected to rise dramatically in the coming years. </a:t>
            </a:r>
          </a:p>
          <a:p>
            <a:pPr algn="just">
              <a:buFont typeface="Wingdings" panose="05000000000000000000" pitchFamily="2" charset="2"/>
              <a:buChar char="§"/>
            </a:pPr>
            <a:r>
              <a:rPr lang="en-US" sz="1800" dirty="0">
                <a:effectLst/>
                <a:latin typeface="Calibri" panose="020F0502020204030204" pitchFamily="34" charset="0"/>
                <a:ea typeface="SimSun" panose="02010600030101010101" pitchFamily="2" charset="-122"/>
                <a:cs typeface="Times New Roman" panose="02020603050405020304" pitchFamily="18" charset="0"/>
              </a:rPr>
              <a:t>Diabetes can lead to a wide range of complications, including heart disease, kidney failure, blindness, and lower limb amputations, making it a significant global health challenge.</a:t>
            </a:r>
            <a:endParaRPr lang="en-IN" dirty="0"/>
          </a:p>
        </p:txBody>
      </p:sp>
    </p:spTree>
    <p:extLst>
      <p:ext uri="{BB962C8B-B14F-4D97-AF65-F5344CB8AC3E}">
        <p14:creationId xmlns:p14="http://schemas.microsoft.com/office/powerpoint/2010/main" val="1080588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BF9D6-9B9F-7920-D9EB-B787347297DF}"/>
              </a:ext>
            </a:extLst>
          </p:cNvPr>
          <p:cNvSpPr>
            <a:spLocks noGrp="1"/>
          </p:cNvSpPr>
          <p:nvPr>
            <p:ph type="title"/>
          </p:nvPr>
        </p:nvSpPr>
        <p:spPr/>
        <p:txBody>
          <a:bodyPr/>
          <a:lstStyle/>
          <a:p>
            <a:pPr algn="ctr"/>
            <a:r>
              <a:rPr lang="en-IN" dirty="0"/>
              <a:t>CONCEPTUAL</a:t>
            </a:r>
            <a:br>
              <a:rPr lang="en-IN" dirty="0"/>
            </a:br>
            <a:r>
              <a:rPr lang="en-IN" dirty="0"/>
              <a:t>DESIGN</a:t>
            </a:r>
          </a:p>
        </p:txBody>
      </p:sp>
      <p:sp>
        <p:nvSpPr>
          <p:cNvPr id="3" name="Content Placeholder 2">
            <a:extLst>
              <a:ext uri="{FF2B5EF4-FFF2-40B4-BE49-F238E27FC236}">
                <a16:creationId xmlns:a16="http://schemas.microsoft.com/office/drawing/2014/main" id="{1304C394-4E74-AB3D-EC3C-912E47D5D198}"/>
              </a:ext>
            </a:extLst>
          </p:cNvPr>
          <p:cNvSpPr>
            <a:spLocks noGrp="1"/>
          </p:cNvSpPr>
          <p:nvPr>
            <p:ph idx="1"/>
          </p:nvPr>
        </p:nvSpPr>
        <p:spPr>
          <a:xfrm>
            <a:off x="3496235" y="820271"/>
            <a:ext cx="8216153" cy="5164477"/>
          </a:xfrm>
        </p:spPr>
        <p:txBody>
          <a:bodyPr>
            <a:normAutofit fontScale="92500" lnSpcReduction="10000"/>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Admin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AdminId*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Admin_Fname, Admin_Lname, Admin_Email)</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Patient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PatientId*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Patient_FName, Patient_LName, Patient_Email, Patient_PhoneNo, Patient_Gender)</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Doctor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DoctorId*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Doctor_FName, Doctor_LName, Doctor_Email, Doctor_PhoneNo, Doctor_Gender)</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MedicalRecords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MRecordId*, </a:t>
            </a:r>
            <a:r>
              <a:rPr lang="en-IN" sz="1800" u="sng"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PatientId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P_Age, PHeight, PWeight, LastHBA1CTestDate, HBA1CLevel, ExerciseFrequency, ExerciseType, SugarIntakeFrequency, OngoingMedications, HealthIssues, PreferredMeal)</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DietPlan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DP_id*, </a:t>
            </a:r>
            <a:r>
              <a:rPr lang="en-IN" sz="1800" u="sng"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PatientId </a:t>
            </a:r>
            <a:r>
              <a:rPr lang="en-IN" sz="1800" u="sng"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DietPlan, HBA1CLevel)</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AdminLogin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u="sng"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AdminLoginId*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UserName, UPassword)</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PatientLogin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u="sng"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PatientLoginId*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UserName, UPassword)</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DoctorLogin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u="sng"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DoctorLoginId*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UserName,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UPassword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450060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5F656-FC6D-9867-AE63-D51E85759078}"/>
              </a:ext>
            </a:extLst>
          </p:cNvPr>
          <p:cNvSpPr>
            <a:spLocks noGrp="1"/>
          </p:cNvSpPr>
          <p:nvPr>
            <p:ph type="title"/>
          </p:nvPr>
        </p:nvSpPr>
        <p:spPr>
          <a:xfrm>
            <a:off x="134471" y="2684032"/>
            <a:ext cx="2983095" cy="1489935"/>
          </a:xfrm>
        </p:spPr>
        <p:txBody>
          <a:bodyPr/>
          <a:lstStyle/>
          <a:p>
            <a:pPr algn="ctr"/>
            <a:r>
              <a:rPr lang="en-IN" dirty="0"/>
              <a:t>ENTITY </a:t>
            </a:r>
            <a:br>
              <a:rPr lang="en-IN" dirty="0"/>
            </a:br>
            <a:r>
              <a:rPr lang="en-IN" dirty="0"/>
              <a:t>RELATIONSHIP</a:t>
            </a:r>
            <a:br>
              <a:rPr lang="en-IN" dirty="0"/>
            </a:br>
            <a:r>
              <a:rPr lang="en-IN" dirty="0"/>
              <a:t>DIAGRAM</a:t>
            </a:r>
          </a:p>
        </p:txBody>
      </p:sp>
      <p:pic>
        <p:nvPicPr>
          <p:cNvPr id="9" name="Picture Placeholder 8">
            <a:extLst>
              <a:ext uri="{FF2B5EF4-FFF2-40B4-BE49-F238E27FC236}">
                <a16:creationId xmlns:a16="http://schemas.microsoft.com/office/drawing/2014/main" id="{BE97E69B-51D5-DF72-1559-25087F0D4EA8}"/>
              </a:ext>
            </a:extLst>
          </p:cNvPr>
          <p:cNvPicPr>
            <a:picLocks noGrp="1" noChangeAspect="1"/>
          </p:cNvPicPr>
          <p:nvPr>
            <p:ph type="pic" idx="1"/>
          </p:nvPr>
        </p:nvPicPr>
        <p:blipFill>
          <a:blip r:embed="rId2"/>
          <a:srcRect t="982" b="982"/>
          <a:stretch/>
        </p:blipFill>
        <p:spPr/>
      </p:pic>
    </p:spTree>
    <p:extLst>
      <p:ext uri="{BB962C8B-B14F-4D97-AF65-F5344CB8AC3E}">
        <p14:creationId xmlns:p14="http://schemas.microsoft.com/office/powerpoint/2010/main" val="454116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1D3A-3671-5E91-AF6F-E5634C5DCD17}"/>
              </a:ext>
            </a:extLst>
          </p:cNvPr>
          <p:cNvSpPr>
            <a:spLocks noGrp="1"/>
          </p:cNvSpPr>
          <p:nvPr>
            <p:ph type="title"/>
          </p:nvPr>
        </p:nvSpPr>
        <p:spPr>
          <a:xfrm>
            <a:off x="172236" y="1128408"/>
            <a:ext cx="3108846" cy="4601183"/>
          </a:xfrm>
        </p:spPr>
        <p:txBody>
          <a:bodyPr/>
          <a:lstStyle/>
          <a:p>
            <a:pPr algn="ctr"/>
            <a:r>
              <a:rPr lang="en-IN" dirty="0"/>
              <a:t>APPLICATION </a:t>
            </a:r>
            <a:br>
              <a:rPr lang="en-IN" dirty="0"/>
            </a:br>
            <a:r>
              <a:rPr lang="en-IN" dirty="0"/>
              <a:t>FUNCTIONS</a:t>
            </a:r>
          </a:p>
        </p:txBody>
      </p:sp>
      <p:sp>
        <p:nvSpPr>
          <p:cNvPr id="3" name="Content Placeholder 2">
            <a:extLst>
              <a:ext uri="{FF2B5EF4-FFF2-40B4-BE49-F238E27FC236}">
                <a16:creationId xmlns:a16="http://schemas.microsoft.com/office/drawing/2014/main" id="{07279426-752F-2743-58D8-EA966F84F1CD}"/>
              </a:ext>
            </a:extLst>
          </p:cNvPr>
          <p:cNvSpPr>
            <a:spLocks noGrp="1"/>
          </p:cNvSpPr>
          <p:nvPr>
            <p:ph idx="1"/>
          </p:nvPr>
        </p:nvSpPr>
        <p:spPr>
          <a:xfrm>
            <a:off x="3482787" y="739586"/>
            <a:ext cx="8337177" cy="5432613"/>
          </a:xfrm>
        </p:spPr>
        <p:txBody>
          <a:bodyPr>
            <a:normAutofit fontScale="92500" lnSpcReduction="10000"/>
          </a:bodyPr>
          <a:lstStyle/>
          <a:p>
            <a:pPr marL="0" indent="0">
              <a:buNone/>
            </a:pPr>
            <a:r>
              <a:rPr lang="en-US" sz="1900" dirty="0"/>
              <a:t>The Sugar Saver system caters to three distinct user roles: </a:t>
            </a:r>
            <a:r>
              <a:rPr lang="en-US" sz="1900" dirty="0" err="1"/>
              <a:t>Admini</a:t>
            </a:r>
            <a:r>
              <a:rPr lang="en-US" sz="1900" dirty="0"/>
              <a:t>, Doctors, and Patients, each having individual login credentials.</a:t>
            </a:r>
          </a:p>
          <a:p>
            <a:r>
              <a:rPr lang="en-US" sz="1900" b="1" dirty="0"/>
              <a:t>User Authentication and Password Reset:</a:t>
            </a:r>
          </a:p>
          <a:p>
            <a:pPr marL="502920" lvl="1" indent="0">
              <a:buNone/>
            </a:pPr>
            <a:r>
              <a:rPr lang="en-US" dirty="0"/>
              <a:t>Every user type (Admin, Doctor, Patient) has the ability to reset their password and establish a new one in case of a forgotten password.</a:t>
            </a:r>
          </a:p>
          <a:p>
            <a:r>
              <a:rPr lang="en-US" sz="1900" b="1" dirty="0"/>
              <a:t>Admin Privileges:</a:t>
            </a:r>
          </a:p>
          <a:p>
            <a:pPr marL="502920" lvl="1" indent="0">
              <a:buNone/>
            </a:pPr>
            <a:r>
              <a:rPr lang="en-US" dirty="0"/>
              <a:t>Upon logging in, the administrator gains access to doctor and patient records, with permission to remove these records as needed.</a:t>
            </a:r>
          </a:p>
          <a:p>
            <a:r>
              <a:rPr lang="en-US" sz="1900" b="1" dirty="0"/>
              <a:t>Doctor Access and Functions:</a:t>
            </a:r>
          </a:p>
          <a:p>
            <a:pPr marL="502920" lvl="1" indent="0">
              <a:buNone/>
            </a:pPr>
            <a:r>
              <a:rPr lang="en-US" dirty="0"/>
              <a:t>Doctors possess the capability to view and analyze patient medical information and records, as well as recommend personalized diet plans based on the patient's condition.</a:t>
            </a:r>
          </a:p>
          <a:p>
            <a:r>
              <a:rPr lang="en-US" sz="1900" b="1" dirty="0"/>
              <a:t>Patient Interactions:</a:t>
            </a:r>
          </a:p>
          <a:p>
            <a:pPr marL="502920" lvl="1" indent="0">
              <a:buNone/>
            </a:pPr>
            <a:r>
              <a:rPr lang="en-US" dirty="0"/>
              <a:t>Patients have the authority to upload and update their medical information within the system. Additionally, they can access the diet plans suggested by doctors .</a:t>
            </a:r>
          </a:p>
          <a:p>
            <a:pPr marL="0" indent="0">
              <a:buNone/>
            </a:pPr>
            <a:r>
              <a:rPr lang="en-US" sz="2100" dirty="0"/>
              <a:t>The system architecture supports a Diabetes Management platform where administrators oversee all records, doctors provide medical insights and dietary guidance, and patients actively manage their health by updating their medical data and accessing relevant information tailored to their condition</a:t>
            </a:r>
            <a:endParaRPr lang="en-IN" sz="2100" dirty="0"/>
          </a:p>
        </p:txBody>
      </p:sp>
    </p:spTree>
    <p:extLst>
      <p:ext uri="{BB962C8B-B14F-4D97-AF65-F5344CB8AC3E}">
        <p14:creationId xmlns:p14="http://schemas.microsoft.com/office/powerpoint/2010/main" val="632118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F9B41-C8BF-606B-4784-3FE7362E4BB9}"/>
              </a:ext>
            </a:extLst>
          </p:cNvPr>
          <p:cNvSpPr>
            <a:spLocks noGrp="1"/>
          </p:cNvSpPr>
          <p:nvPr>
            <p:ph type="title"/>
          </p:nvPr>
        </p:nvSpPr>
        <p:spPr/>
        <p:txBody>
          <a:bodyPr/>
          <a:lstStyle/>
          <a:p>
            <a:pPr algn="ctr"/>
            <a:r>
              <a:rPr lang="en-IN" dirty="0"/>
              <a:t>DATABASE OPERATIONS</a:t>
            </a:r>
          </a:p>
        </p:txBody>
      </p:sp>
      <p:sp>
        <p:nvSpPr>
          <p:cNvPr id="3" name="Content Placeholder 2">
            <a:extLst>
              <a:ext uri="{FF2B5EF4-FFF2-40B4-BE49-F238E27FC236}">
                <a16:creationId xmlns:a16="http://schemas.microsoft.com/office/drawing/2014/main" id="{D9EF1DFC-AFDB-3B5F-0142-5E197B4FCD0A}"/>
              </a:ext>
            </a:extLst>
          </p:cNvPr>
          <p:cNvSpPr>
            <a:spLocks noGrp="1"/>
          </p:cNvSpPr>
          <p:nvPr>
            <p:ph idx="1"/>
          </p:nvPr>
        </p:nvSpPr>
        <p:spPr/>
        <p:txBody>
          <a:bodyPr/>
          <a:lstStyle/>
          <a:p>
            <a:pPr marL="0" indent="0" algn="l">
              <a:buNone/>
            </a:pPr>
            <a:r>
              <a:rPr lang="en-US" b="1" i="0" u="sng" dirty="0">
                <a:effectLst/>
                <a:latin typeface="Söhne"/>
              </a:rPr>
              <a:t>Admin Operations</a:t>
            </a:r>
            <a:r>
              <a:rPr lang="en-US" b="1" i="0" dirty="0">
                <a:effectLst/>
                <a:latin typeface="Söhne"/>
              </a:rPr>
              <a:t>:</a:t>
            </a:r>
          </a:p>
          <a:p>
            <a:pPr algn="l">
              <a:buFont typeface="Arial" panose="020B0604020202020204" pitchFamily="34" charset="0"/>
              <a:buChar char="•"/>
            </a:pPr>
            <a:r>
              <a:rPr lang="en-US" sz="1800" b="1" i="0" dirty="0">
                <a:effectLst/>
              </a:rPr>
              <a:t>DELETE:</a:t>
            </a:r>
            <a:r>
              <a:rPr lang="en-US" sz="1800" b="0" i="0" dirty="0">
                <a:effectLst/>
              </a:rPr>
              <a:t> Admins can remove doctor or patient records and other administrative information as necessary.</a:t>
            </a:r>
          </a:p>
          <a:p>
            <a:pPr algn="l">
              <a:buFont typeface="Arial" panose="020B0604020202020204" pitchFamily="34" charset="0"/>
              <a:buChar char="•"/>
            </a:pPr>
            <a:r>
              <a:rPr lang="en-US" sz="1800" b="1" i="0" dirty="0">
                <a:effectLst/>
              </a:rPr>
              <a:t>SELECT:</a:t>
            </a:r>
            <a:r>
              <a:rPr lang="en-US" sz="1800" b="0" i="0" dirty="0">
                <a:effectLst/>
              </a:rPr>
              <a:t> Administrators have full access to view and retrieve doctor and patient records, as well as other relevant administrative data stored in the system.</a:t>
            </a:r>
          </a:p>
        </p:txBody>
      </p:sp>
    </p:spTree>
    <p:extLst>
      <p:ext uri="{BB962C8B-B14F-4D97-AF65-F5344CB8AC3E}">
        <p14:creationId xmlns:p14="http://schemas.microsoft.com/office/powerpoint/2010/main" val="3682512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7827-2F5D-17D9-47D3-5B8B8FA4E05B}"/>
              </a:ext>
            </a:extLst>
          </p:cNvPr>
          <p:cNvSpPr>
            <a:spLocks noGrp="1"/>
          </p:cNvSpPr>
          <p:nvPr>
            <p:ph type="title"/>
          </p:nvPr>
        </p:nvSpPr>
        <p:spPr/>
        <p:txBody>
          <a:bodyPr/>
          <a:lstStyle/>
          <a:p>
            <a:pPr algn="ctr"/>
            <a:r>
              <a:rPr lang="en-IN" dirty="0"/>
              <a:t>DATABASE OPERATIONS</a:t>
            </a:r>
          </a:p>
        </p:txBody>
      </p:sp>
      <p:sp>
        <p:nvSpPr>
          <p:cNvPr id="3" name="Content Placeholder 2">
            <a:extLst>
              <a:ext uri="{FF2B5EF4-FFF2-40B4-BE49-F238E27FC236}">
                <a16:creationId xmlns:a16="http://schemas.microsoft.com/office/drawing/2014/main" id="{9E92E8B4-6AE8-30FD-8AE7-AD26CBFAD68F}"/>
              </a:ext>
            </a:extLst>
          </p:cNvPr>
          <p:cNvSpPr>
            <a:spLocks noGrp="1"/>
          </p:cNvSpPr>
          <p:nvPr>
            <p:ph idx="1"/>
          </p:nvPr>
        </p:nvSpPr>
        <p:spPr/>
        <p:txBody>
          <a:bodyPr/>
          <a:lstStyle/>
          <a:p>
            <a:pPr marL="0" indent="0" algn="l">
              <a:buNone/>
            </a:pPr>
            <a:r>
              <a:rPr lang="en-US" b="1" i="0" u="sng" dirty="0">
                <a:effectLst/>
                <a:latin typeface="Söhne"/>
              </a:rPr>
              <a:t>Doctor Operations</a:t>
            </a:r>
            <a:r>
              <a:rPr lang="en-US" b="1" i="0" dirty="0">
                <a:effectLst/>
                <a:latin typeface="Söhne"/>
              </a:rPr>
              <a:t>:</a:t>
            </a:r>
          </a:p>
          <a:p>
            <a:pPr algn="l">
              <a:buFont typeface="Arial" panose="020B0604020202020204" pitchFamily="34" charset="0"/>
              <a:buChar char="•"/>
            </a:pPr>
            <a:r>
              <a:rPr lang="en-US" sz="1800" b="1" i="0" dirty="0">
                <a:effectLst/>
              </a:rPr>
              <a:t>INSERT:</a:t>
            </a:r>
            <a:r>
              <a:rPr lang="en-US" sz="1800" b="0" i="0" dirty="0">
                <a:effectLst/>
              </a:rPr>
              <a:t> Doctors can't directly insert records, but they can update patient medical details, suggest diet plans, and add medical insights to existing records.</a:t>
            </a:r>
          </a:p>
          <a:p>
            <a:pPr algn="l">
              <a:buFont typeface="Arial" panose="020B0604020202020204" pitchFamily="34" charset="0"/>
              <a:buChar char="•"/>
            </a:pPr>
            <a:r>
              <a:rPr lang="en-US" sz="1800" b="1" i="0" dirty="0">
                <a:effectLst/>
              </a:rPr>
              <a:t>UPDATE:</a:t>
            </a:r>
            <a:r>
              <a:rPr lang="en-US" sz="1800" b="0" i="0" dirty="0">
                <a:effectLst/>
              </a:rPr>
              <a:t> Doctors are able to update patient medical information, modify suggested diet plans, and provide updated medical insights for specific patients.</a:t>
            </a:r>
          </a:p>
          <a:p>
            <a:r>
              <a:rPr lang="en-US" sz="1800" b="1" i="0" dirty="0">
                <a:effectLst/>
              </a:rPr>
              <a:t>SELECT:</a:t>
            </a:r>
            <a:r>
              <a:rPr lang="en-US" sz="1800" b="0" i="0" dirty="0">
                <a:effectLst/>
              </a:rPr>
              <a:t> Doctors can view patient medical details, retrieve records for analysis, access diet plans, and review FAQ sections.</a:t>
            </a:r>
            <a:endParaRPr lang="en-IN" sz="1800" dirty="0"/>
          </a:p>
        </p:txBody>
      </p:sp>
    </p:spTree>
    <p:extLst>
      <p:ext uri="{BB962C8B-B14F-4D97-AF65-F5344CB8AC3E}">
        <p14:creationId xmlns:p14="http://schemas.microsoft.com/office/powerpoint/2010/main" val="3130525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FC4C9-838D-B586-4BEB-E9C6D53F5522}"/>
              </a:ext>
            </a:extLst>
          </p:cNvPr>
          <p:cNvSpPr>
            <a:spLocks noGrp="1"/>
          </p:cNvSpPr>
          <p:nvPr>
            <p:ph type="title"/>
          </p:nvPr>
        </p:nvSpPr>
        <p:spPr/>
        <p:txBody>
          <a:bodyPr/>
          <a:lstStyle/>
          <a:p>
            <a:pPr algn="ctr"/>
            <a:r>
              <a:rPr lang="en-IN" dirty="0"/>
              <a:t>DATABASE OPERATIONS</a:t>
            </a:r>
          </a:p>
        </p:txBody>
      </p:sp>
      <p:sp>
        <p:nvSpPr>
          <p:cNvPr id="3" name="Content Placeholder 2">
            <a:extLst>
              <a:ext uri="{FF2B5EF4-FFF2-40B4-BE49-F238E27FC236}">
                <a16:creationId xmlns:a16="http://schemas.microsoft.com/office/drawing/2014/main" id="{52E6B582-1E5A-DCB6-5AC2-BC8CB4280E0E}"/>
              </a:ext>
            </a:extLst>
          </p:cNvPr>
          <p:cNvSpPr>
            <a:spLocks noGrp="1"/>
          </p:cNvSpPr>
          <p:nvPr>
            <p:ph idx="1"/>
          </p:nvPr>
        </p:nvSpPr>
        <p:spPr/>
        <p:txBody>
          <a:bodyPr/>
          <a:lstStyle/>
          <a:p>
            <a:pPr marL="0" indent="0" algn="l">
              <a:buNone/>
            </a:pPr>
            <a:r>
              <a:rPr lang="en-US" b="1" i="0" u="sng" dirty="0">
                <a:effectLst/>
                <a:latin typeface="Söhne"/>
              </a:rPr>
              <a:t>Patient Operations</a:t>
            </a:r>
            <a:r>
              <a:rPr lang="en-US" b="1" i="0" dirty="0">
                <a:effectLst/>
                <a:latin typeface="Söhne"/>
              </a:rPr>
              <a:t>:</a:t>
            </a:r>
          </a:p>
          <a:p>
            <a:pPr algn="l">
              <a:buFont typeface="Arial" panose="020B0604020202020204" pitchFamily="34" charset="0"/>
              <a:buChar char="•"/>
            </a:pPr>
            <a:r>
              <a:rPr lang="en-US" sz="1800" b="1" i="0" dirty="0">
                <a:effectLst/>
              </a:rPr>
              <a:t>INSERT:</a:t>
            </a:r>
            <a:r>
              <a:rPr lang="en-US" sz="1800" b="0" i="0" dirty="0">
                <a:effectLst/>
              </a:rPr>
              <a:t> Patients can upload and update their medical details.</a:t>
            </a:r>
          </a:p>
          <a:p>
            <a:pPr algn="l">
              <a:buFont typeface="Arial" panose="020B0604020202020204" pitchFamily="34" charset="0"/>
              <a:buChar char="•"/>
            </a:pPr>
            <a:r>
              <a:rPr lang="en-US" sz="1800" b="1" i="0" dirty="0">
                <a:effectLst/>
              </a:rPr>
              <a:t>UPDATE:</a:t>
            </a:r>
            <a:r>
              <a:rPr lang="en-US" sz="1800" b="0" i="0" dirty="0">
                <a:effectLst/>
              </a:rPr>
              <a:t> Patients can modify their own medical information and update their health-related data as needed. </a:t>
            </a:r>
          </a:p>
          <a:p>
            <a:pPr algn="l">
              <a:buFont typeface="Arial" panose="020B0604020202020204" pitchFamily="34" charset="0"/>
              <a:buChar char="•"/>
            </a:pPr>
            <a:r>
              <a:rPr lang="en-US" sz="1800" b="1" i="0" dirty="0">
                <a:effectLst/>
              </a:rPr>
              <a:t>SELECT: </a:t>
            </a:r>
            <a:r>
              <a:rPr lang="en-US" sz="1800" i="0" dirty="0">
                <a:effectLst/>
              </a:rPr>
              <a:t>Patients can access their medical details, view suggested diet plans provided by doctors, and read FAQ sections related to diabetes management.</a:t>
            </a:r>
            <a:endParaRPr lang="en-US" sz="1800" dirty="0"/>
          </a:p>
        </p:txBody>
      </p:sp>
    </p:spTree>
    <p:extLst>
      <p:ext uri="{BB962C8B-B14F-4D97-AF65-F5344CB8AC3E}">
        <p14:creationId xmlns:p14="http://schemas.microsoft.com/office/powerpoint/2010/main" val="2800229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79B5D-951C-BDAC-CF3C-2AFD7BF9F51D}"/>
              </a:ext>
            </a:extLst>
          </p:cNvPr>
          <p:cNvSpPr>
            <a:spLocks noGrp="1"/>
          </p:cNvSpPr>
          <p:nvPr>
            <p:ph type="ctrTitle"/>
          </p:nvPr>
        </p:nvSpPr>
        <p:spPr/>
        <p:txBody>
          <a:bodyPr/>
          <a:lstStyle/>
          <a:p>
            <a:r>
              <a:rPr lang="en-IN" dirty="0"/>
              <a:t>SUGAR SAVER DEMO</a:t>
            </a:r>
          </a:p>
        </p:txBody>
      </p:sp>
    </p:spTree>
    <p:extLst>
      <p:ext uri="{BB962C8B-B14F-4D97-AF65-F5344CB8AC3E}">
        <p14:creationId xmlns:p14="http://schemas.microsoft.com/office/powerpoint/2010/main" val="2058169035"/>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89</TotalTime>
  <Words>721</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Corbel</vt:lpstr>
      <vt:lpstr>Söhne</vt:lpstr>
      <vt:lpstr>Wingdings</vt:lpstr>
      <vt:lpstr>Wingdings 2</vt:lpstr>
      <vt:lpstr>Frame</vt:lpstr>
      <vt:lpstr>SUGAR SAVER</vt:lpstr>
      <vt:lpstr>INTRODUCTION AND BACKGROUND</vt:lpstr>
      <vt:lpstr>CONCEPTUAL DESIGN</vt:lpstr>
      <vt:lpstr>ENTITY  RELATIONSHIP DIAGRAM</vt:lpstr>
      <vt:lpstr>APPLICATION  FUNCTIONS</vt:lpstr>
      <vt:lpstr>DATABASE OPERATIONS</vt:lpstr>
      <vt:lpstr>DATABASE OPERATIONS</vt:lpstr>
      <vt:lpstr>DATABASE OPERATIONS</vt:lpstr>
      <vt:lpstr>SUGAR SAVER DEMO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SUGAR SAVER</dc:title>
  <dc:creator>Anil Sonar</dc:creator>
  <cp:lastModifiedBy>Anil Sonar</cp:lastModifiedBy>
  <cp:revision>13</cp:revision>
  <dcterms:created xsi:type="dcterms:W3CDTF">2023-11-30T06:47:04Z</dcterms:created>
  <dcterms:modified xsi:type="dcterms:W3CDTF">2023-11-30T18:15:03Z</dcterms:modified>
</cp:coreProperties>
</file>