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5"/>
  </p:notesMasterIdLst>
  <p:sldIdLst>
    <p:sldId id="266" r:id="rId5"/>
    <p:sldId id="260" r:id="rId6"/>
    <p:sldId id="277" r:id="rId7"/>
    <p:sldId id="274" r:id="rId8"/>
    <p:sldId id="278" r:id="rId9"/>
    <p:sldId id="279" r:id="rId10"/>
    <p:sldId id="263" r:id="rId11"/>
    <p:sldId id="265" r:id="rId12"/>
    <p:sldId id="262" r:id="rId13"/>
    <p:sldId id="27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16DA210-FB5B-4158-B5E0-FEB733F419B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09" autoAdjust="0"/>
  </p:normalViewPr>
  <p:slideViewPr>
    <p:cSldViewPr snapToGrid="0">
      <p:cViewPr>
        <p:scale>
          <a:sx n="62" d="100"/>
          <a:sy n="62" d="100"/>
        </p:scale>
        <p:origin x="100" y="-80"/>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D81C89-AC0D-4BFF-9223-D3157C1DDC5B}" type="datetimeFigureOut">
              <a:rPr lang="en-US" smtClean="0"/>
              <a:t>2/25/2025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3D7A2-C585-48BF-BF8C-C21FDC051F77}" type="slidenum">
              <a:rPr lang="en-US" smtClean="0"/>
              <a:t>‹#›</a:t>
            </a:fld>
            <a:endParaRPr lang="en-US" dirty="0"/>
          </a:p>
        </p:txBody>
      </p:sp>
    </p:spTree>
    <p:extLst>
      <p:ext uri="{BB962C8B-B14F-4D97-AF65-F5344CB8AC3E}">
        <p14:creationId xmlns:p14="http://schemas.microsoft.com/office/powerpoint/2010/main" val="1372662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733D7A2-C585-48BF-BF8C-C21FDC051F77}" type="slidenum">
              <a:rPr lang="en-US" smtClean="0"/>
              <a:t>4</a:t>
            </a:fld>
            <a:endParaRPr lang="en-US" dirty="0"/>
          </a:p>
        </p:txBody>
      </p:sp>
    </p:spTree>
    <p:extLst>
      <p:ext uri="{BB962C8B-B14F-4D97-AF65-F5344CB8AC3E}">
        <p14:creationId xmlns:p14="http://schemas.microsoft.com/office/powerpoint/2010/main" val="3025404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DB82A1-4F4B-7F7C-C256-61916699FE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5A69F0-87EC-2397-986C-0AAA96942F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838AFF-D27A-A66D-74EA-E2FB223F9FF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776895F-3177-DCAC-0BC8-5AA39BD5E6D6}"/>
              </a:ext>
            </a:extLst>
          </p:cNvPr>
          <p:cNvSpPr>
            <a:spLocks noGrp="1"/>
          </p:cNvSpPr>
          <p:nvPr>
            <p:ph type="sldNum" sz="quarter" idx="5"/>
          </p:nvPr>
        </p:nvSpPr>
        <p:spPr/>
        <p:txBody>
          <a:bodyPr/>
          <a:lstStyle/>
          <a:p>
            <a:fld id="{3733D7A2-C585-48BF-BF8C-C21FDC051F77}" type="slidenum">
              <a:rPr lang="en-US" smtClean="0"/>
              <a:t>5</a:t>
            </a:fld>
            <a:endParaRPr lang="en-US" dirty="0"/>
          </a:p>
        </p:txBody>
      </p:sp>
    </p:spTree>
    <p:extLst>
      <p:ext uri="{BB962C8B-B14F-4D97-AF65-F5344CB8AC3E}">
        <p14:creationId xmlns:p14="http://schemas.microsoft.com/office/powerpoint/2010/main" val="407217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080CBC-20F9-51FA-F1F3-2C86034D3D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A89235-EB72-F827-3975-630DE07137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6DCBDE-7D04-FFF9-7177-9DC28D19D50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1F68499-779B-CD49-ED38-7DE97A1899DC}"/>
              </a:ext>
            </a:extLst>
          </p:cNvPr>
          <p:cNvSpPr>
            <a:spLocks noGrp="1"/>
          </p:cNvSpPr>
          <p:nvPr>
            <p:ph type="sldNum" sz="quarter" idx="5"/>
          </p:nvPr>
        </p:nvSpPr>
        <p:spPr/>
        <p:txBody>
          <a:bodyPr/>
          <a:lstStyle/>
          <a:p>
            <a:fld id="{3733D7A2-C585-48BF-BF8C-C21FDC051F77}" type="slidenum">
              <a:rPr lang="en-US" smtClean="0"/>
              <a:t>6</a:t>
            </a:fld>
            <a:endParaRPr lang="en-US" dirty="0"/>
          </a:p>
        </p:txBody>
      </p:sp>
    </p:spTree>
    <p:extLst>
      <p:ext uri="{BB962C8B-B14F-4D97-AF65-F5344CB8AC3E}">
        <p14:creationId xmlns:p14="http://schemas.microsoft.com/office/powerpoint/2010/main" val="4131166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733D7A2-C585-48BF-BF8C-C21FDC051F77}" type="slidenum">
              <a:rPr lang="en-US" smtClean="0"/>
              <a:t>8</a:t>
            </a:fld>
            <a:endParaRPr lang="en-US" dirty="0"/>
          </a:p>
        </p:txBody>
      </p:sp>
    </p:spTree>
    <p:extLst>
      <p:ext uri="{BB962C8B-B14F-4D97-AF65-F5344CB8AC3E}">
        <p14:creationId xmlns:p14="http://schemas.microsoft.com/office/powerpoint/2010/main" val="385776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54480" y="1554480"/>
            <a:ext cx="9052560" cy="2377440"/>
          </a:xfrm>
        </p:spPr>
        <p:txBody>
          <a:bodyPr anchor="t">
            <a:noAutofit/>
          </a:bodyPr>
          <a:lstStyle>
            <a:lvl1pPr algn="l">
              <a:defRPr sz="5400" b="1"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554480" y="4242816"/>
            <a:ext cx="9052560" cy="1188720"/>
          </a:xfrm>
        </p:spPr>
        <p:txBody>
          <a:bodyPr anchor="b">
            <a:normAutofit/>
          </a:bodyPr>
          <a:lstStyle>
            <a:lvl1pPr marL="0" indent="0" algn="r">
              <a:lnSpc>
                <a:spcPct val="112000"/>
              </a:lnSpc>
              <a:spcBef>
                <a:spcPts val="0"/>
              </a:spcBef>
              <a:spcAft>
                <a:spcPts val="0"/>
              </a:spcAft>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oup 6"/>
          <p:cNvGrpSpPr/>
          <p:nvPr/>
        </p:nvGrpSpPr>
        <p:grpSpPr>
          <a:xfrm>
            <a:off x="752858" y="744469"/>
            <a:ext cx="10674117" cy="5349671"/>
            <a:chOff x="752858" y="744469"/>
            <a:chExt cx="10674117" cy="5349671"/>
          </a:xfrm>
          <a:solidFill>
            <a:schemeClr val="tx1"/>
          </a:solidFill>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grp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grpFill/>
            <a:ln w="0">
              <a:noFill/>
              <a:prstDash val="solid"/>
              <a:round/>
              <a:headEnd/>
              <a:tailEnd/>
            </a:ln>
          </p:spPr>
        </p:sp>
      </p:grpSp>
    </p:spTree>
    <p:extLst>
      <p:ext uri="{BB962C8B-B14F-4D97-AF65-F5344CB8AC3E}">
        <p14:creationId xmlns:p14="http://schemas.microsoft.com/office/powerpoint/2010/main" val="92397628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wo content 03">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4663440" cy="5760720"/>
          </a:xfrm>
        </p:spPr>
        <p:txBody>
          <a:bodyPr>
            <a:normAutofit/>
          </a:bodyPr>
          <a:lstStyle>
            <a:lvl1pPr>
              <a:defRPr sz="3600" b="1" spc="100" baseline="0"/>
            </a:lvl1pPr>
          </a:lstStyle>
          <a:p>
            <a:r>
              <a:rPr lang="en-US"/>
              <a:t>Click to edit Master title style</a:t>
            </a:r>
            <a:endParaRPr lang="en-US" dirty="0"/>
          </a:p>
        </p:txBody>
      </p:sp>
      <p:sp>
        <p:nvSpPr>
          <p:cNvPr id="3" name="Content Placeholder 2"/>
          <p:cNvSpPr>
            <a:spLocks noGrp="1"/>
          </p:cNvSpPr>
          <p:nvPr>
            <p:ph idx="1"/>
          </p:nvPr>
        </p:nvSpPr>
        <p:spPr>
          <a:xfrm>
            <a:off x="6309360" y="685800"/>
            <a:ext cx="5212080" cy="2651760"/>
          </a:xfrm>
        </p:spPr>
        <p:txBody>
          <a:bodyPr/>
          <a:lstStyle>
            <a:lvl1pPr marL="0" indent="0">
              <a:buSzPct val="70000"/>
              <a:buNone/>
              <a:defRPr/>
            </a:lvl1pPr>
            <a:lvl2pPr marL="384048" indent="-384048">
              <a:buSzPct val="70000"/>
              <a:buFont typeface="Franklin Gothic Book" panose="020B0503020102020204" pitchFamily="34" charset="0"/>
              <a:buChar char="■"/>
              <a:defRPr/>
            </a:lvl2pPr>
            <a:lvl3pPr marL="914400" indent="-384048">
              <a:buSzPct val="70000"/>
              <a:buFont typeface="Franklin Gothic Book" panose="020B0503020102020204" pitchFamily="34" charset="0"/>
              <a:buChar char="–"/>
              <a:defRPr/>
            </a:lvl3pPr>
            <a:lvl4pPr marL="1371600" indent="-384048">
              <a:buSzPct val="70000"/>
              <a:buFont typeface="Franklin Gothic Book" panose="020B0503020102020204" pitchFamily="34" charset="0"/>
              <a:buChar char="■"/>
              <a:defRPr/>
            </a:lvl4pPr>
            <a:lvl5pPr marL="1828800" indent="-384048">
              <a:buSzPct val="70000"/>
              <a:buFont typeface="Franklin Gothic Book" panose="020B05030201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a:extLst>
              <a:ext uri="{FF2B5EF4-FFF2-40B4-BE49-F238E27FC236}">
                <a16:creationId xmlns:a16="http://schemas.microsoft.com/office/drawing/2014/main" id="{2CFB8D5A-7E59-4AEA-3F66-398413304E12}"/>
              </a:ext>
            </a:extLst>
          </p:cNvPr>
          <p:cNvSpPr>
            <a:spLocks noGrp="1"/>
          </p:cNvSpPr>
          <p:nvPr>
            <p:ph idx="13"/>
          </p:nvPr>
        </p:nvSpPr>
        <p:spPr>
          <a:xfrm>
            <a:off x="6309360" y="3637722"/>
            <a:ext cx="5212080" cy="2651760"/>
          </a:xfrm>
        </p:spPr>
        <p:txBody>
          <a:bodyPr/>
          <a:lstStyle>
            <a:lvl1pPr marL="512064" indent="-512064">
              <a:buSzPct val="100000"/>
              <a:buFont typeface="+mj-lt"/>
              <a:buAutoNum type="arabicPeriod"/>
              <a:defRPr/>
            </a:lvl1pPr>
            <a:lvl2pPr marL="1170432" indent="-457200">
              <a:buSzPct val="100000"/>
              <a:buFont typeface="+mj-lt"/>
              <a:buAutoNum type="alphaLcPeriod"/>
              <a:defRPr/>
            </a:lvl2pPr>
            <a:lvl3pPr marL="1645920" indent="-384048">
              <a:buSzPct val="70000"/>
              <a:buFont typeface="+mj-lt"/>
              <a:buAutoNum type="romanLcPeriod"/>
              <a:defRPr/>
            </a:lvl3pPr>
            <a:lvl4pPr marL="2103120" indent="-384048">
              <a:buSzPct val="70000"/>
              <a:buFont typeface="+mj-lt"/>
              <a:buAutoNum type="arabicParenR"/>
              <a:defRPr/>
            </a:lvl4pPr>
            <a:lvl5pPr marL="2743200" indent="-384048">
              <a:buSzPct val="70000"/>
              <a:buFont typeface="+mj-lt"/>
              <a:buAutoNum type="alphaLcParen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2/25/2025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171011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accent2"/>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1164FD9-A200-1A27-7217-47AF9DF9F598}"/>
              </a:ext>
            </a:extLst>
          </p:cNvPr>
          <p:cNvSpPr>
            <a:spLocks noGrp="1"/>
          </p:cNvSpPr>
          <p:nvPr>
            <p:ph type="ctrTitle"/>
          </p:nvPr>
        </p:nvSpPr>
        <p:spPr>
          <a:xfrm>
            <a:off x="1554480" y="1554480"/>
            <a:ext cx="9052560" cy="2377440"/>
          </a:xfrm>
        </p:spPr>
        <p:txBody>
          <a:bodyPr anchor="b">
            <a:noAutofit/>
          </a:bodyPr>
          <a:lstStyle>
            <a:lvl1pPr algn="ctr">
              <a:defRPr sz="5400" b="1"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527048" y="4069080"/>
            <a:ext cx="9144000" cy="1371600"/>
          </a:xfrm>
        </p:spPr>
        <p:txBody>
          <a:bodyPr>
            <a:normAutofit/>
          </a:bodyPr>
          <a:lstStyle>
            <a:lvl1pPr marL="0" indent="0" algn="ctr">
              <a:lnSpc>
                <a:spcPct val="112000"/>
              </a:lnSpc>
              <a:spcBef>
                <a:spcPts val="40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oup 6"/>
          <p:cNvGrpSpPr/>
          <p:nvPr/>
        </p:nvGrpSpPr>
        <p:grpSpPr>
          <a:xfrm>
            <a:off x="752858" y="744469"/>
            <a:ext cx="10674117" cy="5349671"/>
            <a:chOff x="752858" y="744469"/>
            <a:chExt cx="10674117" cy="5349671"/>
          </a:xfrm>
          <a:solidFill>
            <a:schemeClr val="tx1"/>
          </a:solidFill>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grp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grp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0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4297680" cy="5760720"/>
          </a:xfrm>
        </p:spPr>
        <p:txBody>
          <a:bodyPr>
            <a:normAutofit/>
          </a:bodyPr>
          <a:lstStyle>
            <a:lvl1pPr>
              <a:defRPr sz="3600" b="1" spc="100" baseline="0"/>
            </a:lvl1pPr>
          </a:lstStyle>
          <a:p>
            <a:r>
              <a:rPr lang="en-US"/>
              <a:t>Click to edit Master title style</a:t>
            </a:r>
            <a:endParaRPr lang="en-US" dirty="0"/>
          </a:p>
        </p:txBody>
      </p:sp>
      <p:sp>
        <p:nvSpPr>
          <p:cNvPr id="3" name="Content Placeholder 2"/>
          <p:cNvSpPr>
            <a:spLocks noGrp="1"/>
          </p:cNvSpPr>
          <p:nvPr>
            <p:ph idx="1"/>
          </p:nvPr>
        </p:nvSpPr>
        <p:spPr>
          <a:xfrm>
            <a:off x="6309360" y="685800"/>
            <a:ext cx="5212080" cy="5760720"/>
          </a:xfrm>
        </p:spPr>
        <p:txBody>
          <a:bodyPr/>
          <a:lstStyle>
            <a:lvl1pPr>
              <a:buSzPct val="70000"/>
              <a:defRPr/>
            </a:lvl1pPr>
            <a:lvl3pPr>
              <a:buSzPct val="70000"/>
              <a:defRPr/>
            </a:lvl3pPr>
            <a:lvl5pPr>
              <a:buSzPct val="7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2/25/2025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1500253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Section header 01">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54480" y="2871216"/>
            <a:ext cx="9052560" cy="2523744"/>
          </a:xfrm>
        </p:spPr>
        <p:txBody>
          <a:bodyPr anchor="b">
            <a:noAutofit/>
          </a:bodyPr>
          <a:lstStyle>
            <a:lvl1pPr algn="r">
              <a:defRPr sz="54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554480" y="1554480"/>
            <a:ext cx="9052560" cy="1097280"/>
          </a:xfrm>
        </p:spPr>
        <p:txBody>
          <a:bodyPr>
            <a:normAutofit/>
          </a:bodyPr>
          <a:lstStyle>
            <a:lvl1pPr marL="0" indent="0" algn="l">
              <a:lnSpc>
                <a:spcPct val="112000"/>
              </a:lnSpc>
              <a:spcBef>
                <a:spcPts val="0"/>
              </a:spcBef>
              <a:spcAft>
                <a:spcPts val="0"/>
              </a:spcAft>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oup 6"/>
          <p:cNvGrpSpPr/>
          <p:nvPr/>
        </p:nvGrpSpPr>
        <p:grpSpPr>
          <a:xfrm>
            <a:off x="752858" y="744469"/>
            <a:ext cx="10674117" cy="5349671"/>
            <a:chOff x="752858" y="744469"/>
            <a:chExt cx="10674117" cy="5349671"/>
          </a:xfrm>
          <a:solidFill>
            <a:schemeClr val="tx1"/>
          </a:solidFill>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grp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grpFill/>
            <a:ln w="0">
              <a:noFill/>
              <a:prstDash val="solid"/>
              <a:round/>
              <a:headEnd/>
              <a:tailEnd/>
            </a:ln>
          </p:spPr>
        </p:sp>
      </p:grpSp>
    </p:spTree>
    <p:extLst>
      <p:ext uri="{BB962C8B-B14F-4D97-AF65-F5344CB8AC3E}">
        <p14:creationId xmlns:p14="http://schemas.microsoft.com/office/powerpoint/2010/main" val="375890689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0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1520" y="731520"/>
            <a:ext cx="5261776" cy="3200400"/>
          </a:xfrm>
        </p:spPr>
        <p:txBody>
          <a:bodyPr anchor="b">
            <a:normAutofit/>
          </a:bodyPr>
          <a:lstStyle>
            <a:lvl1pPr algn="l">
              <a:defRPr sz="54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731519" y="3956278"/>
            <a:ext cx="5261775" cy="2167128"/>
          </a:xfrm>
        </p:spPr>
        <p:txBody>
          <a:bodyPr>
            <a:normAutofit/>
          </a:bodyPr>
          <a:lstStyle>
            <a:lvl1pPr marL="0" indent="0" algn="l">
              <a:lnSpc>
                <a:spcPct val="112000"/>
              </a:lnSpc>
              <a:spcBef>
                <a:spcPts val="0"/>
              </a:spcBef>
              <a:spcAft>
                <a:spcPts val="0"/>
              </a:spcAft>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Picture Placeholder 7">
            <a:extLst>
              <a:ext uri="{FF2B5EF4-FFF2-40B4-BE49-F238E27FC236}">
                <a16:creationId xmlns:a16="http://schemas.microsoft.com/office/drawing/2014/main" id="{65ED42FA-5CCA-F252-5E46-7B0091BCC814}"/>
              </a:ext>
            </a:extLst>
          </p:cNvPr>
          <p:cNvSpPr>
            <a:spLocks noGrp="1"/>
          </p:cNvSpPr>
          <p:nvPr>
            <p:ph type="pic" sz="quarter" idx="10"/>
          </p:nvPr>
        </p:nvSpPr>
        <p:spPr>
          <a:xfrm>
            <a:off x="6089904" y="768096"/>
            <a:ext cx="4480560" cy="4498848"/>
          </a:xfrm>
        </p:spPr>
        <p:txBody>
          <a:bodyPr/>
          <a:lstStyle>
            <a:lvl1pPr marL="0" indent="0">
              <a:buNone/>
              <a:defRPr/>
            </a:lvl1pPr>
          </a:lstStyle>
          <a:p>
            <a:r>
              <a:rPr lang="en-US"/>
              <a:t>Click icon to add picture</a:t>
            </a:r>
            <a:endParaRPr lang="en-US" dirty="0"/>
          </a:p>
        </p:txBody>
      </p:sp>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1"/>
          </a:solidFill>
          <a:ln w="0">
            <a:noFill/>
            <a:prstDash val="solid"/>
            <a:round/>
            <a:headEnd/>
            <a:tailEnd/>
          </a:ln>
        </p:spPr>
      </p:sp>
    </p:spTree>
    <p:extLst>
      <p:ext uri="{BB962C8B-B14F-4D97-AF65-F5344CB8AC3E}">
        <p14:creationId xmlns:p14="http://schemas.microsoft.com/office/powerpoint/2010/main" val="331515117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0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4663440" cy="2377440"/>
          </a:xfrm>
        </p:spPr>
        <p:txBody>
          <a:bodyPr>
            <a:normAutofit/>
          </a:bodyPr>
          <a:lstStyle>
            <a:lvl1pPr>
              <a:defRPr sz="3600" b="1" spc="100" baseline="0"/>
            </a:lvl1pPr>
          </a:lstStyle>
          <a:p>
            <a:r>
              <a:rPr lang="en-US"/>
              <a:t>Click to edit Master title style</a:t>
            </a:r>
            <a:endParaRPr lang="en-US" dirty="0"/>
          </a:p>
        </p:txBody>
      </p:sp>
      <p:sp>
        <p:nvSpPr>
          <p:cNvPr id="3" name="Content Placeholder 2"/>
          <p:cNvSpPr>
            <a:spLocks noGrp="1"/>
          </p:cNvSpPr>
          <p:nvPr>
            <p:ph idx="1"/>
          </p:nvPr>
        </p:nvSpPr>
        <p:spPr>
          <a:xfrm>
            <a:off x="6309360" y="685800"/>
            <a:ext cx="5212080" cy="2377440"/>
          </a:xfrm>
        </p:spPr>
        <p:txBody>
          <a:bodyPr/>
          <a:lstStyle>
            <a:lvl1pPr>
              <a:buSzPct val="70000"/>
              <a:defRPr/>
            </a:lvl1pPr>
            <a:lvl3pPr>
              <a:buSzPct val="70000"/>
              <a:defRPr/>
            </a:lvl3pPr>
            <a:lvl5pPr>
              <a:buSzPct val="7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a:extLst>
              <a:ext uri="{FF2B5EF4-FFF2-40B4-BE49-F238E27FC236}">
                <a16:creationId xmlns:a16="http://schemas.microsoft.com/office/drawing/2014/main" id="{B895DBE8-6B89-8EA5-868B-87356D3FAF85}"/>
              </a:ext>
            </a:extLst>
          </p:cNvPr>
          <p:cNvSpPr>
            <a:spLocks noGrp="1"/>
          </p:cNvSpPr>
          <p:nvPr>
            <p:ph idx="13"/>
          </p:nvPr>
        </p:nvSpPr>
        <p:spPr>
          <a:xfrm>
            <a:off x="1371600" y="3209544"/>
            <a:ext cx="10204704" cy="3227832"/>
          </a:xfrm>
        </p:spPr>
        <p:txBody>
          <a:bodyPr/>
          <a:lstStyle>
            <a:lvl1pPr>
              <a:buSzPct val="70000"/>
              <a:defRPr/>
            </a:lvl1pPr>
            <a:lvl3pPr>
              <a:buSzPct val="70000"/>
              <a:defRPr/>
            </a:lvl3pPr>
            <a:lvl5pPr>
              <a:buSzPct val="7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2/25/2025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536730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09360" y="685800"/>
            <a:ext cx="5212080" cy="2103120"/>
          </a:xfrm>
        </p:spPr>
        <p:txBody>
          <a:bodyPr anchor="b">
            <a:normAutofit/>
          </a:bodyPr>
          <a:lstStyle>
            <a:lvl1pPr>
              <a:defRPr sz="3600" b="1" spc="100" baseline="0"/>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06D8770C-634E-CA21-85DC-41D4395BF528}"/>
              </a:ext>
            </a:extLst>
          </p:cNvPr>
          <p:cNvSpPr>
            <a:spLocks noGrp="1"/>
          </p:cNvSpPr>
          <p:nvPr>
            <p:ph type="pic" sz="quarter" idx="13"/>
          </p:nvPr>
        </p:nvSpPr>
        <p:spPr>
          <a:xfrm>
            <a:off x="1371600" y="768096"/>
            <a:ext cx="3776472" cy="5340096"/>
          </a:xfrm>
        </p:spPr>
        <p:txBody>
          <a:bodyPr/>
          <a:lstStyle>
            <a:lvl1pPr marL="0" indent="0">
              <a:buNone/>
              <a:defRPr/>
            </a:lvl1pPr>
          </a:lstStyle>
          <a:p>
            <a:r>
              <a:rPr lang="en-US"/>
              <a:t>Click icon to add picture</a:t>
            </a:r>
            <a:endParaRPr lang="en-US" dirty="0"/>
          </a:p>
        </p:txBody>
      </p:sp>
      <p:sp>
        <p:nvSpPr>
          <p:cNvPr id="3" name="Content Placeholder 2"/>
          <p:cNvSpPr>
            <a:spLocks noGrp="1"/>
          </p:cNvSpPr>
          <p:nvPr>
            <p:ph idx="1"/>
          </p:nvPr>
        </p:nvSpPr>
        <p:spPr>
          <a:xfrm>
            <a:off x="6309360" y="2999232"/>
            <a:ext cx="5212080" cy="3310128"/>
          </a:xfrm>
        </p:spPr>
        <p:txBody>
          <a:bodyPr/>
          <a:lstStyle>
            <a:lvl1pPr>
              <a:buSzPct val="70000"/>
              <a:defRPr/>
            </a:lvl1pPr>
            <a:lvl3pPr>
              <a:buSzPct val="70000"/>
              <a:defRPr/>
            </a:lvl3pPr>
            <a:lvl5pPr>
              <a:buSzPct val="7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2/25/2025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918289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wo content 0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4663440" cy="5760720"/>
          </a:xfrm>
        </p:spPr>
        <p:txBody>
          <a:bodyPr>
            <a:normAutofit/>
          </a:bodyPr>
          <a:lstStyle>
            <a:lvl1pPr>
              <a:defRPr sz="3600" b="1" spc="100" baseline="0"/>
            </a:lvl1pPr>
          </a:lstStyle>
          <a:p>
            <a:r>
              <a:rPr lang="en-US"/>
              <a:t>Click to edit Master title style</a:t>
            </a:r>
            <a:endParaRPr lang="en-US" dirty="0"/>
          </a:p>
        </p:txBody>
      </p:sp>
      <p:sp>
        <p:nvSpPr>
          <p:cNvPr id="3" name="Content Placeholder 2"/>
          <p:cNvSpPr>
            <a:spLocks noGrp="1"/>
          </p:cNvSpPr>
          <p:nvPr>
            <p:ph idx="1"/>
          </p:nvPr>
        </p:nvSpPr>
        <p:spPr>
          <a:xfrm>
            <a:off x="6309360" y="685800"/>
            <a:ext cx="5212080" cy="2651760"/>
          </a:xfrm>
        </p:spPr>
        <p:txBody>
          <a:bodyPr/>
          <a:lstStyle>
            <a:lvl1pPr marL="0" indent="0">
              <a:buSzPct val="70000"/>
              <a:buNone/>
              <a:defRPr/>
            </a:lvl1pPr>
            <a:lvl2pPr marL="384048" indent="-384048">
              <a:buSzPct val="70000"/>
              <a:buFont typeface="Franklin Gothic Book" panose="020B0503020102020204" pitchFamily="34" charset="0"/>
              <a:buChar char="■"/>
              <a:defRPr/>
            </a:lvl2pPr>
            <a:lvl3pPr marL="914400" indent="-384048">
              <a:buSzPct val="70000"/>
              <a:buFont typeface="Franklin Gothic Book" panose="020B0503020102020204" pitchFamily="34" charset="0"/>
              <a:buChar char="–"/>
              <a:defRPr/>
            </a:lvl3pPr>
            <a:lvl4pPr marL="1371600" indent="-384048">
              <a:buSzPct val="70000"/>
              <a:buFont typeface="Franklin Gothic Book" panose="020B0503020102020204" pitchFamily="34" charset="0"/>
              <a:buChar char="■"/>
              <a:defRPr/>
            </a:lvl4pPr>
            <a:lvl5pPr marL="1828800" indent="-384048">
              <a:buSzPct val="70000"/>
              <a:buFont typeface="Franklin Gothic Book" panose="020B05030201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a:extLst>
              <a:ext uri="{FF2B5EF4-FFF2-40B4-BE49-F238E27FC236}">
                <a16:creationId xmlns:a16="http://schemas.microsoft.com/office/drawing/2014/main" id="{2CFB8D5A-7E59-4AEA-3F66-398413304E12}"/>
              </a:ext>
            </a:extLst>
          </p:cNvPr>
          <p:cNvSpPr>
            <a:spLocks noGrp="1"/>
          </p:cNvSpPr>
          <p:nvPr>
            <p:ph idx="13"/>
          </p:nvPr>
        </p:nvSpPr>
        <p:spPr>
          <a:xfrm>
            <a:off x="6309360" y="3637722"/>
            <a:ext cx="5212080" cy="2651760"/>
          </a:xfrm>
        </p:spPr>
        <p:txBody>
          <a:bodyPr/>
          <a:lstStyle>
            <a:lvl1pPr marL="0" indent="0">
              <a:buSzPct val="70000"/>
              <a:buNone/>
              <a:defRPr/>
            </a:lvl1pPr>
            <a:lvl2pPr marL="384048" indent="-384048">
              <a:buSzPct val="70000"/>
              <a:buFont typeface="Franklin Gothic Book" panose="020B0503020102020204" pitchFamily="34" charset="0"/>
              <a:buChar char="■"/>
              <a:defRPr/>
            </a:lvl2pPr>
            <a:lvl3pPr marL="914400" indent="-384048">
              <a:buSzPct val="70000"/>
              <a:buFont typeface="Franklin Gothic Book" panose="020B0503020102020204" pitchFamily="34" charset="0"/>
              <a:buChar char="–"/>
              <a:defRPr/>
            </a:lvl3pPr>
            <a:lvl4pPr marL="1371600" indent="-384048">
              <a:buSzPct val="70000"/>
              <a:buFont typeface="Franklin Gothic Book" panose="020B0503020102020204" pitchFamily="34" charset="0"/>
              <a:buChar char="■"/>
              <a:defRPr/>
            </a:lvl4pPr>
            <a:lvl5pPr marL="1828800" indent="-384048">
              <a:buSzPct val="70000"/>
              <a:buFont typeface="Franklin Gothic Book" panose="020B05030201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2/25/2025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1140475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0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10149840" cy="1645920"/>
          </a:xfrm>
        </p:spPr>
        <p:txBody>
          <a:bodyPr>
            <a:normAutofit/>
          </a:bodyPr>
          <a:lstStyle>
            <a:lvl1pPr>
              <a:defRPr sz="3600" b="1" spc="100" baseline="0"/>
            </a:lvl1pPr>
          </a:lstStyle>
          <a:p>
            <a:r>
              <a:rPr lang="en-US"/>
              <a:t>Click to edit Master title style</a:t>
            </a:r>
            <a:endParaRPr lang="en-US" dirty="0"/>
          </a:p>
        </p:txBody>
      </p:sp>
      <p:sp>
        <p:nvSpPr>
          <p:cNvPr id="7" name="Content Placeholder 2">
            <a:extLst>
              <a:ext uri="{FF2B5EF4-FFF2-40B4-BE49-F238E27FC236}">
                <a16:creationId xmlns:a16="http://schemas.microsoft.com/office/drawing/2014/main" id="{B895DBE8-6B89-8EA5-868B-87356D3FAF85}"/>
              </a:ext>
            </a:extLst>
          </p:cNvPr>
          <p:cNvSpPr>
            <a:spLocks noGrp="1"/>
          </p:cNvSpPr>
          <p:nvPr>
            <p:ph idx="13"/>
          </p:nvPr>
        </p:nvSpPr>
        <p:spPr>
          <a:xfrm>
            <a:off x="1426464" y="2743200"/>
            <a:ext cx="10149840" cy="3456432"/>
          </a:xfrm>
        </p:spPr>
        <p:txBody>
          <a:bodyPr/>
          <a:lstStyle>
            <a:lvl1pPr>
              <a:buSzPct val="70000"/>
              <a:defRPr/>
            </a:lvl1pPr>
            <a:lvl3pPr>
              <a:buSzPct val="70000"/>
              <a:defRPr/>
            </a:lvl3pPr>
            <a:lvl5pPr>
              <a:buSzPct val="7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2/25/2025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500273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er 03">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54480" y="1554480"/>
            <a:ext cx="5577840" cy="3840480"/>
          </a:xfrm>
        </p:spPr>
        <p:txBody>
          <a:bodyPr anchor="t">
            <a:noAutofit/>
          </a:bodyPr>
          <a:lstStyle>
            <a:lvl1pPr algn="l">
              <a:defRPr sz="5400" cap="all" baseline="0">
                <a:solidFill>
                  <a:schemeClr val="tx2"/>
                </a:solidFill>
              </a:defRPr>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65ED42FA-5CCA-F252-5E46-7B0091BCC814}"/>
              </a:ext>
            </a:extLst>
          </p:cNvPr>
          <p:cNvSpPr>
            <a:spLocks noGrp="1"/>
          </p:cNvSpPr>
          <p:nvPr>
            <p:ph type="pic" sz="quarter" idx="10"/>
          </p:nvPr>
        </p:nvSpPr>
        <p:spPr>
          <a:xfrm>
            <a:off x="7653528" y="768096"/>
            <a:ext cx="3776472" cy="5340096"/>
          </a:xfrm>
        </p:spPr>
        <p:txBody>
          <a:bodyPr/>
          <a:lstStyle>
            <a:lvl1pPr marL="0" indent="0">
              <a:buNone/>
              <a:defRPr/>
            </a:lvl1pPr>
          </a:lstStyle>
          <a:p>
            <a:r>
              <a:rPr lang="en-US"/>
              <a:t>Click icon to add picture</a:t>
            </a:r>
            <a:endParaRPr lang="en-US" dirty="0"/>
          </a:p>
        </p:txBody>
      </p:sp>
      <p:sp>
        <p:nvSpPr>
          <p:cNvPr id="4" name="Freeform 6">
            <a:extLst>
              <a:ext uri="{FF2B5EF4-FFF2-40B4-BE49-F238E27FC236}">
                <a16:creationId xmlns:a16="http://schemas.microsoft.com/office/drawing/2014/main" id="{6EBE1C39-C107-91D5-DD19-349AD1A9DEAD}"/>
              </a:ext>
            </a:extLst>
          </p:cNvPr>
          <p:cNvSpPr/>
          <p:nvPr userDrawn="1"/>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1"/>
          </a:solidFill>
          <a:ln w="0">
            <a:noFill/>
            <a:prstDash val="solid"/>
            <a:round/>
            <a:headEnd/>
            <a:tailEnd/>
          </a:ln>
        </p:spPr>
      </p:sp>
    </p:spTree>
    <p:extLst>
      <p:ext uri="{BB962C8B-B14F-4D97-AF65-F5344CB8AC3E}">
        <p14:creationId xmlns:p14="http://schemas.microsoft.com/office/powerpoint/2010/main" val="245648746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CB83234-995D-4149-8E1E-BC120E9070D5}" type="datetime1">
              <a:rPr lang="en-US" smtClean="0"/>
              <a:t>2/25/2025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67" r:id="rId4"/>
    <p:sldLayoutId id="2147483671" r:id="rId5"/>
    <p:sldLayoutId id="2147483672" r:id="rId6"/>
    <p:sldLayoutId id="2147483674" r:id="rId7"/>
    <p:sldLayoutId id="2147483675" r:id="rId8"/>
    <p:sldLayoutId id="2147483676" r:id="rId9"/>
    <p:sldLayoutId id="2147483677" r:id="rId10"/>
    <p:sldLayoutId id="2147483649" r:id="rId11"/>
  </p:sldLayoutIdLst>
  <p:hf sldNum="0" hdr="0" ftr="0" dt="0"/>
  <p:txStyles>
    <p:titleStyle>
      <a:lvl1pPr algn="l" defTabSz="914400" rtl="0" eaLnBrk="1" latinLnBrk="0" hangingPunct="1">
        <a:lnSpc>
          <a:spcPct val="89000"/>
        </a:lnSpc>
        <a:spcBef>
          <a:spcPct val="0"/>
        </a:spcBef>
        <a:buNone/>
        <a:defRPr sz="4400" b="1" kern="1200" cap="all" spc="1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47C47-EF1D-4B02-906B-219155AD8D0F}"/>
              </a:ext>
            </a:extLst>
          </p:cNvPr>
          <p:cNvSpPr>
            <a:spLocks noGrp="1"/>
          </p:cNvSpPr>
          <p:nvPr>
            <p:ph type="ctrTitle"/>
          </p:nvPr>
        </p:nvSpPr>
        <p:spPr>
          <a:xfrm>
            <a:off x="1554480" y="1554480"/>
            <a:ext cx="9052560" cy="2377440"/>
          </a:xfrm>
        </p:spPr>
        <p:txBody>
          <a:bodyPr anchor="t" anchorCtr="0">
            <a:normAutofit/>
          </a:bodyPr>
          <a:lstStyle/>
          <a:p>
            <a:r>
              <a:rPr lang="en-IN" b="1" dirty="0"/>
              <a:t>Financial Performance Insights &amp; Recommendations</a:t>
            </a:r>
          </a:p>
        </p:txBody>
      </p:sp>
    </p:spTree>
    <p:extLst>
      <p:ext uri="{BB962C8B-B14F-4D97-AF65-F5344CB8AC3E}">
        <p14:creationId xmlns:p14="http://schemas.microsoft.com/office/powerpoint/2010/main" val="745576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8FD43-B4C9-8C9C-1C01-65BAACF12BC8}"/>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517994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852755" y="2244750"/>
            <a:ext cx="3986373" cy="1815029"/>
          </a:xfrm>
          <a:noFill/>
        </p:spPr>
        <p:txBody>
          <a:bodyPr>
            <a:noAutofit/>
          </a:bodyPr>
          <a:lstStyle/>
          <a:p>
            <a:r>
              <a:rPr lang="en-IN" b="1" dirty="0"/>
              <a:t>Overview of Financial Performance</a:t>
            </a:r>
            <a:br>
              <a:rPr lang="en-IN" b="1" dirty="0"/>
            </a:br>
            <a:br>
              <a:rPr lang="en-IN" b="1" dirty="0"/>
            </a:br>
            <a:endParaRPr lang="en-US" dirty="0"/>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4458984" y="2123565"/>
            <a:ext cx="7181636" cy="1936214"/>
          </a:xfrm>
          <a:noFill/>
        </p:spPr>
        <p:txBody>
          <a:bodyPr>
            <a:normAutofit fontScale="92500" lnSpcReduction="20000"/>
          </a:bodyPr>
          <a:lstStyle/>
          <a:p>
            <a:pPr marL="0" indent="0" algn="just">
              <a:lnSpc>
                <a:spcPct val="150000"/>
              </a:lnSpc>
              <a:buNone/>
            </a:pPr>
            <a:r>
              <a:rPr lang="en-US" dirty="0"/>
              <a:t>The financial dashboards provide a comprehensive analysis of revenue, costs, and profitability trends. The key performance indicators (KPIs) from both the </a:t>
            </a:r>
            <a:r>
              <a:rPr lang="en-US" b="1" dirty="0"/>
              <a:t>Overview Dashboard</a:t>
            </a:r>
            <a:r>
              <a:rPr lang="en-US" dirty="0"/>
              <a:t> and the </a:t>
            </a:r>
            <a:r>
              <a:rPr lang="en-US" b="1" dirty="0"/>
              <a:t>Income Statement Dashboard</a:t>
            </a:r>
            <a:r>
              <a:rPr lang="en-US" dirty="0"/>
              <a:t> reveal critical insights into the company's financial health.</a:t>
            </a:r>
          </a:p>
        </p:txBody>
      </p:sp>
    </p:spTree>
    <p:extLst>
      <p:ext uri="{BB962C8B-B14F-4D97-AF65-F5344CB8AC3E}">
        <p14:creationId xmlns:p14="http://schemas.microsoft.com/office/powerpoint/2010/main" val="416955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03705-715E-9FFC-2E0A-881A56E5485B}"/>
              </a:ext>
            </a:extLst>
          </p:cNvPr>
          <p:cNvSpPr>
            <a:spLocks noGrp="1"/>
          </p:cNvSpPr>
          <p:nvPr>
            <p:ph type="title"/>
          </p:nvPr>
        </p:nvSpPr>
        <p:spPr>
          <a:xfrm>
            <a:off x="1371600" y="685800"/>
            <a:ext cx="9700352" cy="757410"/>
          </a:xfrm>
        </p:spPr>
        <p:txBody>
          <a:bodyPr/>
          <a:lstStyle/>
          <a:p>
            <a:r>
              <a:rPr lang="en-US" dirty="0"/>
              <a:t>Key Insights On Metrics</a:t>
            </a:r>
            <a:endParaRPr lang="en-IN" dirty="0"/>
          </a:p>
        </p:txBody>
      </p:sp>
      <p:graphicFrame>
        <p:nvGraphicFramePr>
          <p:cNvPr id="4" name="Content Placeholder 3">
            <a:extLst>
              <a:ext uri="{FF2B5EF4-FFF2-40B4-BE49-F238E27FC236}">
                <a16:creationId xmlns:a16="http://schemas.microsoft.com/office/drawing/2014/main" id="{A0315124-496B-6536-9A33-4F013C39FF54}"/>
              </a:ext>
            </a:extLst>
          </p:cNvPr>
          <p:cNvGraphicFramePr>
            <a:graphicFrameLocks noGrp="1"/>
          </p:cNvGraphicFramePr>
          <p:nvPr>
            <p:ph idx="1"/>
            <p:extLst>
              <p:ext uri="{D42A27DB-BD31-4B8C-83A1-F6EECF244321}">
                <p14:modId xmlns:p14="http://schemas.microsoft.com/office/powerpoint/2010/main" val="4218453056"/>
              </p:ext>
            </p:extLst>
          </p:nvPr>
        </p:nvGraphicFramePr>
        <p:xfrm>
          <a:off x="1371600" y="1467997"/>
          <a:ext cx="9964757" cy="4415010"/>
        </p:xfrm>
        <a:graphic>
          <a:graphicData uri="http://schemas.openxmlformats.org/drawingml/2006/table">
            <a:tbl>
              <a:tblPr firstRow="1" bandRow="1">
                <a:tableStyleId>{793D81CF-94F2-401A-BA57-92F5A7B2D0C5}</a:tableStyleId>
              </a:tblPr>
              <a:tblGrid>
                <a:gridCol w="2216752">
                  <a:extLst>
                    <a:ext uri="{9D8B030D-6E8A-4147-A177-3AD203B41FA5}">
                      <a16:colId xmlns:a16="http://schemas.microsoft.com/office/drawing/2014/main" val="1275960432"/>
                    </a:ext>
                  </a:extLst>
                </a:gridCol>
                <a:gridCol w="2216752">
                  <a:extLst>
                    <a:ext uri="{9D8B030D-6E8A-4147-A177-3AD203B41FA5}">
                      <a16:colId xmlns:a16="http://schemas.microsoft.com/office/drawing/2014/main" val="1409976695"/>
                    </a:ext>
                  </a:extLst>
                </a:gridCol>
                <a:gridCol w="2237209">
                  <a:extLst>
                    <a:ext uri="{9D8B030D-6E8A-4147-A177-3AD203B41FA5}">
                      <a16:colId xmlns:a16="http://schemas.microsoft.com/office/drawing/2014/main" val="2642011002"/>
                    </a:ext>
                  </a:extLst>
                </a:gridCol>
                <a:gridCol w="3294044">
                  <a:extLst>
                    <a:ext uri="{9D8B030D-6E8A-4147-A177-3AD203B41FA5}">
                      <a16:colId xmlns:a16="http://schemas.microsoft.com/office/drawing/2014/main" val="3177230965"/>
                    </a:ext>
                  </a:extLst>
                </a:gridCol>
              </a:tblGrid>
              <a:tr h="518449">
                <a:tc>
                  <a:txBody>
                    <a:bodyPr/>
                    <a:lstStyle/>
                    <a:p>
                      <a:r>
                        <a:rPr lang="en-IN"/>
                        <a:t>Metric</a:t>
                      </a:r>
                    </a:p>
                  </a:txBody>
                  <a:tcPr anchor="ctr"/>
                </a:tc>
                <a:tc>
                  <a:txBody>
                    <a:bodyPr/>
                    <a:lstStyle/>
                    <a:p>
                      <a:r>
                        <a:rPr lang="en-IN"/>
                        <a:t>Value</a:t>
                      </a:r>
                    </a:p>
                  </a:txBody>
                  <a:tcPr anchor="ctr"/>
                </a:tc>
                <a:tc>
                  <a:txBody>
                    <a:bodyPr/>
                    <a:lstStyle/>
                    <a:p>
                      <a:r>
                        <a:rPr lang="en-IN"/>
                        <a:t>Goal</a:t>
                      </a:r>
                    </a:p>
                  </a:txBody>
                  <a:tcPr anchor="ctr"/>
                </a:tc>
                <a:tc>
                  <a:txBody>
                    <a:bodyPr/>
                    <a:lstStyle/>
                    <a:p>
                      <a:r>
                        <a:rPr lang="en-IN"/>
                        <a:t>Performance (vs. Goal)</a:t>
                      </a:r>
                    </a:p>
                  </a:txBody>
                  <a:tcPr anchor="ctr"/>
                </a:tc>
                <a:extLst>
                  <a:ext uri="{0D108BD9-81ED-4DB2-BD59-A6C34878D82A}">
                    <a16:rowId xmlns:a16="http://schemas.microsoft.com/office/drawing/2014/main" val="3141830519"/>
                  </a:ext>
                </a:extLst>
              </a:tr>
              <a:tr h="518449">
                <a:tc>
                  <a:txBody>
                    <a:bodyPr/>
                    <a:lstStyle/>
                    <a:p>
                      <a:r>
                        <a:rPr lang="en-IN" b="1"/>
                        <a:t>Revenue</a:t>
                      </a:r>
                      <a:endParaRPr lang="en-IN"/>
                    </a:p>
                  </a:txBody>
                  <a:tcPr anchor="ctr"/>
                </a:tc>
                <a:tc>
                  <a:txBody>
                    <a:bodyPr/>
                    <a:lstStyle/>
                    <a:p>
                      <a:r>
                        <a:rPr lang="en-IN" b="1"/>
                        <a:t>$3.62M</a:t>
                      </a:r>
                      <a:endParaRPr lang="en-IN"/>
                    </a:p>
                  </a:txBody>
                  <a:tcPr anchor="ctr">
                    <a:solidFill>
                      <a:schemeClr val="tx2">
                        <a:lumMod val="25000"/>
                        <a:lumOff val="75000"/>
                      </a:schemeClr>
                    </a:solidFill>
                  </a:tcPr>
                </a:tc>
                <a:tc>
                  <a:txBody>
                    <a:bodyPr/>
                    <a:lstStyle/>
                    <a:p>
                      <a:r>
                        <a:rPr lang="en-IN"/>
                        <a:t>$1.52M</a:t>
                      </a:r>
                    </a:p>
                  </a:txBody>
                  <a:tcPr anchor="ctr">
                    <a:solidFill>
                      <a:schemeClr val="tx2">
                        <a:lumMod val="25000"/>
                        <a:lumOff val="75000"/>
                      </a:schemeClr>
                    </a:solidFill>
                  </a:tcPr>
                </a:tc>
                <a:tc>
                  <a:txBody>
                    <a:bodyPr/>
                    <a:lstStyle/>
                    <a:p>
                      <a:r>
                        <a:rPr lang="en-IN" b="0"/>
                        <a:t>↑ +137.94% (Exceeded Target)</a:t>
                      </a:r>
                    </a:p>
                  </a:txBody>
                  <a:tcPr anchor="ctr"/>
                </a:tc>
                <a:extLst>
                  <a:ext uri="{0D108BD9-81ED-4DB2-BD59-A6C34878D82A}">
                    <a16:rowId xmlns:a16="http://schemas.microsoft.com/office/drawing/2014/main" val="2866033824"/>
                  </a:ext>
                </a:extLst>
              </a:tr>
              <a:tr h="894857">
                <a:tc>
                  <a:txBody>
                    <a:bodyPr/>
                    <a:lstStyle/>
                    <a:p>
                      <a:r>
                        <a:rPr lang="en-IN" b="1"/>
                        <a:t>Total COGS</a:t>
                      </a:r>
                      <a:endParaRPr lang="en-IN"/>
                    </a:p>
                  </a:txBody>
                  <a:tcPr anchor="ctr"/>
                </a:tc>
                <a:tc>
                  <a:txBody>
                    <a:bodyPr/>
                    <a:lstStyle/>
                    <a:p>
                      <a:r>
                        <a:rPr lang="en-IN" b="1" dirty="0"/>
                        <a:t>$2.14M</a:t>
                      </a:r>
                      <a:endParaRPr lang="en-IN" dirty="0"/>
                    </a:p>
                  </a:txBody>
                  <a:tcPr anchor="ctr">
                    <a:solidFill>
                      <a:schemeClr val="tx2">
                        <a:lumMod val="25000"/>
                        <a:lumOff val="75000"/>
                      </a:schemeClr>
                    </a:solidFill>
                  </a:tcPr>
                </a:tc>
                <a:tc>
                  <a:txBody>
                    <a:bodyPr/>
                    <a:lstStyle/>
                    <a:p>
                      <a:r>
                        <a:rPr lang="en-IN"/>
                        <a:t>$1.06M</a:t>
                      </a:r>
                    </a:p>
                  </a:txBody>
                  <a:tcPr anchor="ctr">
                    <a:solidFill>
                      <a:schemeClr val="tx2">
                        <a:lumMod val="25000"/>
                        <a:lumOff val="75000"/>
                      </a:schemeClr>
                    </a:solidFill>
                  </a:tcPr>
                </a:tc>
                <a:tc>
                  <a:txBody>
                    <a:bodyPr/>
                    <a:lstStyle/>
                    <a:p>
                      <a:r>
                        <a:rPr lang="en-IN" b="0" dirty="0"/>
                        <a:t>↑ +102.33% (Higher than Expected)</a:t>
                      </a:r>
                    </a:p>
                  </a:txBody>
                  <a:tcPr anchor="ctr"/>
                </a:tc>
                <a:extLst>
                  <a:ext uri="{0D108BD9-81ED-4DB2-BD59-A6C34878D82A}">
                    <a16:rowId xmlns:a16="http://schemas.microsoft.com/office/drawing/2014/main" val="3396694612"/>
                  </a:ext>
                </a:extLst>
              </a:tr>
              <a:tr h="518449">
                <a:tc>
                  <a:txBody>
                    <a:bodyPr/>
                    <a:lstStyle/>
                    <a:p>
                      <a:r>
                        <a:rPr lang="en-IN" b="1"/>
                        <a:t>Gross Profit</a:t>
                      </a:r>
                      <a:endParaRPr lang="en-IN"/>
                    </a:p>
                  </a:txBody>
                  <a:tcPr anchor="ctr"/>
                </a:tc>
                <a:tc>
                  <a:txBody>
                    <a:bodyPr/>
                    <a:lstStyle/>
                    <a:p>
                      <a:r>
                        <a:rPr lang="en-IN" b="1"/>
                        <a:t>$1.48M</a:t>
                      </a:r>
                      <a:endParaRPr lang="en-IN"/>
                    </a:p>
                  </a:txBody>
                  <a:tcPr anchor="ctr">
                    <a:solidFill>
                      <a:schemeClr val="tx2">
                        <a:lumMod val="25000"/>
                        <a:lumOff val="75000"/>
                      </a:schemeClr>
                    </a:solidFill>
                  </a:tcPr>
                </a:tc>
                <a:tc>
                  <a:txBody>
                    <a:bodyPr/>
                    <a:lstStyle/>
                    <a:p>
                      <a:r>
                        <a:rPr lang="en-IN"/>
                        <a:t>$0.46M</a:t>
                      </a:r>
                    </a:p>
                  </a:txBody>
                  <a:tcPr anchor="ctr">
                    <a:solidFill>
                      <a:schemeClr val="tx2">
                        <a:lumMod val="25000"/>
                        <a:lumOff val="75000"/>
                      </a:schemeClr>
                    </a:solidFill>
                  </a:tcPr>
                </a:tc>
                <a:tc>
                  <a:txBody>
                    <a:bodyPr/>
                    <a:lstStyle/>
                    <a:p>
                      <a:r>
                        <a:rPr lang="en-IN" b="0"/>
                        <a:t>↑ +219.4% (Good Performance)</a:t>
                      </a:r>
                    </a:p>
                  </a:txBody>
                  <a:tcPr anchor="ctr"/>
                </a:tc>
                <a:extLst>
                  <a:ext uri="{0D108BD9-81ED-4DB2-BD59-A6C34878D82A}">
                    <a16:rowId xmlns:a16="http://schemas.microsoft.com/office/drawing/2014/main" val="1980245631"/>
                  </a:ext>
                </a:extLst>
              </a:tr>
              <a:tr h="518449">
                <a:tc>
                  <a:txBody>
                    <a:bodyPr/>
                    <a:lstStyle/>
                    <a:p>
                      <a:r>
                        <a:rPr lang="en-IN" b="1"/>
                        <a:t>Gross Profit %</a:t>
                      </a:r>
                      <a:endParaRPr lang="en-IN"/>
                    </a:p>
                  </a:txBody>
                  <a:tcPr anchor="ctr"/>
                </a:tc>
                <a:tc>
                  <a:txBody>
                    <a:bodyPr/>
                    <a:lstStyle/>
                    <a:p>
                      <a:r>
                        <a:rPr lang="en-IN" b="1"/>
                        <a:t>40.83%</a:t>
                      </a:r>
                      <a:endParaRPr lang="en-IN"/>
                    </a:p>
                  </a:txBody>
                  <a:tcPr anchor="ctr">
                    <a:solidFill>
                      <a:schemeClr val="tx2">
                        <a:lumMod val="25000"/>
                        <a:lumOff val="75000"/>
                      </a:schemeClr>
                    </a:solidFill>
                  </a:tcPr>
                </a:tc>
                <a:tc>
                  <a:txBody>
                    <a:bodyPr/>
                    <a:lstStyle/>
                    <a:p>
                      <a:r>
                        <a:rPr lang="en-IN"/>
                        <a:t>30.42%</a:t>
                      </a:r>
                    </a:p>
                  </a:txBody>
                  <a:tcPr anchor="ctr">
                    <a:solidFill>
                      <a:schemeClr val="tx2">
                        <a:lumMod val="25000"/>
                        <a:lumOff val="75000"/>
                      </a:schemeClr>
                    </a:solidFill>
                  </a:tcPr>
                </a:tc>
                <a:tc>
                  <a:txBody>
                    <a:bodyPr/>
                    <a:lstStyle/>
                    <a:p>
                      <a:r>
                        <a:rPr lang="en-IN" b="0" dirty="0"/>
                        <a:t>↑ +10% (Better than Expected)</a:t>
                      </a:r>
                    </a:p>
                  </a:txBody>
                  <a:tcPr anchor="ctr"/>
                </a:tc>
                <a:extLst>
                  <a:ext uri="{0D108BD9-81ED-4DB2-BD59-A6C34878D82A}">
                    <a16:rowId xmlns:a16="http://schemas.microsoft.com/office/drawing/2014/main" val="2986726328"/>
                  </a:ext>
                </a:extLst>
              </a:tr>
              <a:tr h="894857">
                <a:tc>
                  <a:txBody>
                    <a:bodyPr/>
                    <a:lstStyle/>
                    <a:p>
                      <a:r>
                        <a:rPr lang="en-IN" b="1"/>
                        <a:t>Net Profit</a:t>
                      </a:r>
                      <a:endParaRPr lang="en-IN"/>
                    </a:p>
                  </a:txBody>
                  <a:tcPr anchor="ctr"/>
                </a:tc>
                <a:tc>
                  <a:txBody>
                    <a:bodyPr/>
                    <a:lstStyle/>
                    <a:p>
                      <a:r>
                        <a:rPr lang="en-IN" b="1"/>
                        <a:t>$572K</a:t>
                      </a:r>
                      <a:endParaRPr lang="en-IN"/>
                    </a:p>
                  </a:txBody>
                  <a:tcPr anchor="ctr">
                    <a:solidFill>
                      <a:schemeClr val="tx2">
                        <a:lumMod val="25000"/>
                        <a:lumOff val="75000"/>
                      </a:schemeClr>
                    </a:solidFill>
                  </a:tcPr>
                </a:tc>
                <a:tc>
                  <a:txBody>
                    <a:bodyPr/>
                    <a:lstStyle/>
                    <a:p>
                      <a:r>
                        <a:rPr lang="en-IN" dirty="0"/>
                        <a:t>-$350K</a:t>
                      </a:r>
                    </a:p>
                  </a:txBody>
                  <a:tcPr anchor="ctr">
                    <a:solidFill>
                      <a:schemeClr val="tx2">
                        <a:lumMod val="25000"/>
                        <a:lumOff val="75000"/>
                      </a:schemeClr>
                    </a:solidFill>
                  </a:tcPr>
                </a:tc>
                <a:tc>
                  <a:txBody>
                    <a:bodyPr/>
                    <a:lstStyle/>
                    <a:p>
                      <a:r>
                        <a:rPr lang="en-IN" b="0" dirty="0"/>
                        <a:t>↑ +263.16% (Higher than Expected)</a:t>
                      </a:r>
                    </a:p>
                  </a:txBody>
                  <a:tcPr anchor="ctr"/>
                </a:tc>
                <a:extLst>
                  <a:ext uri="{0D108BD9-81ED-4DB2-BD59-A6C34878D82A}">
                    <a16:rowId xmlns:a16="http://schemas.microsoft.com/office/drawing/2014/main" val="2219741026"/>
                  </a:ext>
                </a:extLst>
              </a:tr>
              <a:tr h="551500">
                <a:tc>
                  <a:txBody>
                    <a:bodyPr/>
                    <a:lstStyle/>
                    <a:p>
                      <a:r>
                        <a:rPr lang="en-IN" b="1" dirty="0"/>
                        <a:t>Net Profit %</a:t>
                      </a:r>
                      <a:endParaRPr lang="en-IN" dirty="0"/>
                    </a:p>
                  </a:txBody>
                  <a:tcPr anchor="ctr"/>
                </a:tc>
                <a:tc>
                  <a:txBody>
                    <a:bodyPr/>
                    <a:lstStyle/>
                    <a:p>
                      <a:r>
                        <a:rPr lang="en-IN" b="1" dirty="0"/>
                        <a:t>15.82%</a:t>
                      </a:r>
                      <a:endParaRPr lang="en-IN" dirty="0"/>
                    </a:p>
                  </a:txBody>
                  <a:tcPr anchor="ctr">
                    <a:solidFill>
                      <a:schemeClr val="accent6">
                        <a:lumMod val="60000"/>
                        <a:lumOff val="40000"/>
                      </a:schemeClr>
                    </a:solidFill>
                  </a:tcPr>
                </a:tc>
                <a:tc>
                  <a:txBody>
                    <a:bodyPr/>
                    <a:lstStyle/>
                    <a:p>
                      <a:r>
                        <a:rPr lang="en-IN" dirty="0"/>
                        <a:t>23%</a:t>
                      </a:r>
                    </a:p>
                  </a:txBody>
                  <a:tcPr anchor="ctr">
                    <a:solidFill>
                      <a:schemeClr val="accent6">
                        <a:lumMod val="60000"/>
                        <a:lumOff val="40000"/>
                      </a:schemeClr>
                    </a:solidFill>
                  </a:tcPr>
                </a:tc>
                <a:tc>
                  <a:txBody>
                    <a:bodyPr/>
                    <a:lstStyle/>
                    <a:p>
                      <a:r>
                        <a:rPr lang="en-IN" b="1" dirty="0">
                          <a:solidFill>
                            <a:srgbClr val="FF0000"/>
                          </a:solidFill>
                        </a:rPr>
                        <a:t>↓ Underperformed by -7.18%</a:t>
                      </a:r>
                      <a:endParaRPr lang="en-IN" dirty="0">
                        <a:solidFill>
                          <a:srgbClr val="FF0000"/>
                        </a:solidFill>
                      </a:endParaRPr>
                    </a:p>
                  </a:txBody>
                  <a:tcPr anchor="ctr"/>
                </a:tc>
                <a:extLst>
                  <a:ext uri="{0D108BD9-81ED-4DB2-BD59-A6C34878D82A}">
                    <a16:rowId xmlns:a16="http://schemas.microsoft.com/office/drawing/2014/main" val="784477993"/>
                  </a:ext>
                </a:extLst>
              </a:tr>
            </a:tbl>
          </a:graphicData>
        </a:graphic>
      </p:graphicFrame>
    </p:spTree>
    <p:extLst>
      <p:ext uri="{BB962C8B-B14F-4D97-AF65-F5344CB8AC3E}">
        <p14:creationId xmlns:p14="http://schemas.microsoft.com/office/powerpoint/2010/main" val="3939632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F7551C75-D7E0-DA39-4E7F-7FA75091DB96}"/>
              </a:ext>
            </a:extLst>
          </p:cNvPr>
          <p:cNvPicPr>
            <a:picLocks noGrp="1" noChangeAspect="1"/>
          </p:cNvPicPr>
          <p:nvPr>
            <p:ph type="pic" sz="quarter" idx="10"/>
          </p:nvPr>
        </p:nvPicPr>
        <p:blipFill>
          <a:blip r:embed="rId3"/>
          <a:srcRect l="57185" t="17663" r="933" b="42708"/>
          <a:stretch/>
        </p:blipFill>
        <p:spPr>
          <a:xfrm>
            <a:off x="4815539" y="1684961"/>
            <a:ext cx="5887092" cy="3739794"/>
          </a:xfrm>
        </p:spPr>
      </p:pic>
      <p:sp>
        <p:nvSpPr>
          <p:cNvPr id="13" name="TextBox 12">
            <a:extLst>
              <a:ext uri="{FF2B5EF4-FFF2-40B4-BE49-F238E27FC236}">
                <a16:creationId xmlns:a16="http://schemas.microsoft.com/office/drawing/2014/main" id="{A6922517-2F1A-5D9E-E7CE-2E94BBB72C78}"/>
              </a:ext>
            </a:extLst>
          </p:cNvPr>
          <p:cNvSpPr txBox="1"/>
          <p:nvPr/>
        </p:nvSpPr>
        <p:spPr>
          <a:xfrm>
            <a:off x="361593" y="403791"/>
            <a:ext cx="7785814" cy="769441"/>
          </a:xfrm>
          <a:prstGeom prst="rect">
            <a:avLst/>
          </a:prstGeom>
          <a:noFill/>
        </p:spPr>
        <p:txBody>
          <a:bodyPr wrap="square" rtlCol="0">
            <a:spAutoFit/>
          </a:bodyPr>
          <a:lstStyle/>
          <a:p>
            <a:r>
              <a:rPr lang="en-IN" sz="4400" b="1" dirty="0"/>
              <a:t>Profitability &amp; Cost Efficiency</a:t>
            </a:r>
          </a:p>
        </p:txBody>
      </p:sp>
      <p:sp>
        <p:nvSpPr>
          <p:cNvPr id="17" name="Rectangle 3">
            <a:extLst>
              <a:ext uri="{FF2B5EF4-FFF2-40B4-BE49-F238E27FC236}">
                <a16:creationId xmlns:a16="http://schemas.microsoft.com/office/drawing/2014/main" id="{B2FB8384-041B-CD4C-D9BB-BB9ABAB9028F}"/>
              </a:ext>
            </a:extLst>
          </p:cNvPr>
          <p:cNvSpPr>
            <a:spLocks noChangeArrowheads="1"/>
          </p:cNvSpPr>
          <p:nvPr/>
        </p:nvSpPr>
        <p:spPr bwMode="auto">
          <a:xfrm>
            <a:off x="361593" y="1771542"/>
            <a:ext cx="4071324" cy="336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February and March </a:t>
            </a:r>
            <a:r>
              <a:rPr kumimoji="0" lang="en-US" altLang="en-US" i="0" u="none" strike="noStrike" cap="none" normalizeH="0" baseline="0" dirty="0">
                <a:ln>
                  <a:noFill/>
                </a:ln>
                <a:solidFill>
                  <a:schemeClr val="tx1"/>
                </a:solidFill>
                <a:effectLst/>
              </a:rPr>
              <a:t>had </a:t>
            </a:r>
            <a:r>
              <a:rPr kumimoji="0" lang="en-US" altLang="en-US" i="0" u="none" strike="noStrike" cap="none" normalizeH="0" baseline="0" dirty="0">
                <a:ln>
                  <a:noFill/>
                </a:ln>
                <a:solidFill>
                  <a:schemeClr val="bg1">
                    <a:lumMod val="95000"/>
                  </a:schemeClr>
                </a:solidFill>
                <a:effectLst/>
                <a:highlight>
                  <a:srgbClr val="000000"/>
                </a:highlight>
              </a:rPr>
              <a:t>-95.49% </a:t>
            </a:r>
            <a:r>
              <a:rPr kumimoji="0" lang="en-US" altLang="en-US" i="0" u="none" strike="noStrike" cap="none" normalizeH="0" baseline="0" dirty="0">
                <a:ln>
                  <a:noFill/>
                </a:ln>
                <a:solidFill>
                  <a:schemeClr val="tx1"/>
                </a:solidFill>
                <a:effectLst/>
              </a:rPr>
              <a:t>and </a:t>
            </a:r>
            <a:r>
              <a:rPr kumimoji="0" lang="en-US" altLang="en-US" i="0" u="none" strike="noStrike" cap="none" normalizeH="0" baseline="0" dirty="0">
                <a:ln>
                  <a:noFill/>
                </a:ln>
                <a:solidFill>
                  <a:schemeClr val="bg1">
                    <a:lumMod val="95000"/>
                  </a:schemeClr>
                </a:solidFill>
                <a:effectLst/>
                <a:highlight>
                  <a:srgbClr val="000000"/>
                </a:highlight>
              </a:rPr>
              <a:t>-23.08% </a:t>
            </a:r>
            <a:r>
              <a:rPr kumimoji="0" lang="en-US" altLang="en-US" i="0" u="none" strike="noStrike" cap="none" normalizeH="0" baseline="0" dirty="0">
                <a:ln>
                  <a:noFill/>
                </a:ln>
                <a:solidFill>
                  <a:schemeClr val="tx1"/>
                </a:solidFill>
                <a:effectLst/>
              </a:rPr>
              <a:t>net profit, </a:t>
            </a:r>
            <a:r>
              <a:rPr kumimoji="0" lang="en-US" altLang="en-US" b="1" i="0" u="sng" strike="noStrike" cap="none" normalizeH="0" baseline="0" dirty="0">
                <a:ln>
                  <a:noFill/>
                </a:ln>
                <a:solidFill>
                  <a:schemeClr val="tx1"/>
                </a:solidFill>
                <a:effectLst/>
              </a:rPr>
              <a:t>indicating high Operational expenses</a:t>
            </a:r>
            <a:r>
              <a:rPr kumimoji="0" lang="en-US" altLang="en-US" i="0" u="none" strike="noStrike" cap="none" normalizeH="0" baseline="0" dirty="0">
                <a:ln>
                  <a:noFill/>
                </a:ln>
                <a:solidFill>
                  <a:schemeClr val="tx1"/>
                </a:solidFill>
                <a:effectLst/>
              </a:rPr>
              <a:t>.</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October</a:t>
            </a:r>
            <a:r>
              <a:rPr kumimoji="0" lang="en-US" altLang="en-US" i="0" u="none" strike="noStrike" cap="none" normalizeH="0" baseline="0" dirty="0">
                <a:ln>
                  <a:noFill/>
                </a:ln>
                <a:solidFill>
                  <a:schemeClr val="tx1"/>
                </a:solidFill>
                <a:effectLst/>
              </a:rPr>
              <a:t> had a </a:t>
            </a:r>
            <a:r>
              <a:rPr kumimoji="0" lang="en-US" altLang="en-US" i="0" u="none" strike="noStrike" cap="none" normalizeH="0" baseline="0" dirty="0">
                <a:ln>
                  <a:noFill/>
                </a:ln>
                <a:solidFill>
                  <a:schemeClr val="bg1">
                    <a:lumMod val="95000"/>
                  </a:schemeClr>
                </a:solidFill>
                <a:effectLst/>
                <a:highlight>
                  <a:srgbClr val="000000"/>
                </a:highlight>
              </a:rPr>
              <a:t>-35.84% </a:t>
            </a:r>
            <a:r>
              <a:rPr kumimoji="0" lang="en-US" altLang="en-US" i="0" u="none" strike="noStrike" cap="none" normalizeH="0" baseline="0" dirty="0">
                <a:ln>
                  <a:noFill/>
                </a:ln>
                <a:solidFill>
                  <a:schemeClr val="tx1"/>
                </a:solidFill>
                <a:effectLst/>
              </a:rPr>
              <a:t>net profit -  </a:t>
            </a:r>
            <a:r>
              <a:rPr kumimoji="0" lang="en-US" altLang="en-US" b="1" i="0" u="sng" strike="noStrike" cap="none" normalizeH="0" baseline="0" dirty="0">
                <a:ln>
                  <a:noFill/>
                </a:ln>
                <a:solidFill>
                  <a:schemeClr val="tx1"/>
                </a:solidFill>
                <a:effectLst/>
              </a:rPr>
              <a:t>operational inefficiencies increased costs.</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December </a:t>
            </a:r>
            <a:r>
              <a:rPr kumimoji="0" lang="en-US" altLang="en-US" i="0" u="none" strike="noStrike" cap="none" normalizeH="0" baseline="0" dirty="0">
                <a:ln>
                  <a:noFill/>
                </a:ln>
                <a:solidFill>
                  <a:schemeClr val="tx1"/>
                </a:solidFill>
                <a:effectLst/>
              </a:rPr>
              <a:t>rebounded with </a:t>
            </a:r>
            <a:r>
              <a:rPr kumimoji="0" lang="en-US" altLang="en-US" b="1" i="0" u="none" strike="noStrike" cap="none" normalizeH="0" baseline="0" dirty="0">
                <a:ln>
                  <a:noFill/>
                </a:ln>
                <a:solidFill>
                  <a:schemeClr val="tx1"/>
                </a:solidFill>
                <a:effectLst/>
              </a:rPr>
              <a:t>24.12% </a:t>
            </a:r>
            <a:r>
              <a:rPr kumimoji="0" lang="en-US" altLang="en-US" i="0" u="none" strike="noStrike" cap="none" normalizeH="0" baseline="0" dirty="0">
                <a:ln>
                  <a:noFill/>
                </a:ln>
                <a:solidFill>
                  <a:schemeClr val="tx1"/>
                </a:solidFill>
                <a:effectLst/>
              </a:rPr>
              <a:t>net profit, - </a:t>
            </a:r>
            <a:r>
              <a:rPr kumimoji="0" lang="en-US" altLang="en-US" b="1" i="0" u="sng" strike="noStrike" cap="none" normalizeH="0" baseline="0" dirty="0">
                <a:ln>
                  <a:noFill/>
                </a:ln>
                <a:solidFill>
                  <a:schemeClr val="tx1"/>
                </a:solidFill>
                <a:effectLst/>
              </a:rPr>
              <a:t>improved financial health</a:t>
            </a:r>
            <a:endParaRPr lang="en-US" altLang="en-US" sz="1600" b="1" u="sng" dirty="0"/>
          </a:p>
        </p:txBody>
      </p:sp>
    </p:spTree>
    <p:extLst>
      <p:ext uri="{BB962C8B-B14F-4D97-AF65-F5344CB8AC3E}">
        <p14:creationId xmlns:p14="http://schemas.microsoft.com/office/powerpoint/2010/main" val="228098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a:extLst>
            <a:ext uri="{FF2B5EF4-FFF2-40B4-BE49-F238E27FC236}">
              <a16:creationId xmlns:a16="http://schemas.microsoft.com/office/drawing/2014/main" id="{7B9F3771-8EE8-E5C9-8C74-98A1BF8BC2EA}"/>
            </a:ext>
          </a:extLst>
        </p:cNvPr>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F54771F6-419D-2000-4F89-202441CD7EE5}"/>
              </a:ext>
            </a:extLst>
          </p:cNvPr>
          <p:cNvPicPr>
            <a:picLocks noGrp="1" noChangeAspect="1"/>
          </p:cNvPicPr>
          <p:nvPr>
            <p:ph type="pic" sz="quarter" idx="10"/>
          </p:nvPr>
        </p:nvPicPr>
        <p:blipFill>
          <a:blip r:embed="rId3"/>
          <a:srcRect l="15251" t="57981" r="43305" b="2390"/>
          <a:stretch/>
        </p:blipFill>
        <p:spPr>
          <a:xfrm>
            <a:off x="4891497" y="1771542"/>
            <a:ext cx="5825448" cy="3739793"/>
          </a:xfrm>
        </p:spPr>
      </p:pic>
      <p:sp>
        <p:nvSpPr>
          <p:cNvPr id="13" name="TextBox 12">
            <a:extLst>
              <a:ext uri="{FF2B5EF4-FFF2-40B4-BE49-F238E27FC236}">
                <a16:creationId xmlns:a16="http://schemas.microsoft.com/office/drawing/2014/main" id="{43D6F3D2-4065-CC57-0101-65C94312A2B8}"/>
              </a:ext>
            </a:extLst>
          </p:cNvPr>
          <p:cNvSpPr txBox="1"/>
          <p:nvPr/>
        </p:nvSpPr>
        <p:spPr>
          <a:xfrm>
            <a:off x="361593" y="403791"/>
            <a:ext cx="7785814" cy="769441"/>
          </a:xfrm>
          <a:prstGeom prst="rect">
            <a:avLst/>
          </a:prstGeom>
          <a:noFill/>
        </p:spPr>
        <p:txBody>
          <a:bodyPr wrap="square" rtlCol="0">
            <a:spAutoFit/>
          </a:bodyPr>
          <a:lstStyle/>
          <a:p>
            <a:r>
              <a:rPr lang="en-IN" sz="4400" b="1" dirty="0"/>
              <a:t>Profitability &amp; Cost Efficiency</a:t>
            </a:r>
          </a:p>
        </p:txBody>
      </p:sp>
      <p:sp>
        <p:nvSpPr>
          <p:cNvPr id="17" name="Rectangle 3">
            <a:extLst>
              <a:ext uri="{FF2B5EF4-FFF2-40B4-BE49-F238E27FC236}">
                <a16:creationId xmlns:a16="http://schemas.microsoft.com/office/drawing/2014/main" id="{52431A1D-AF31-E83A-FCC2-BC0F109D537B}"/>
              </a:ext>
            </a:extLst>
          </p:cNvPr>
          <p:cNvSpPr>
            <a:spLocks noChangeArrowheads="1"/>
          </p:cNvSpPr>
          <p:nvPr/>
        </p:nvSpPr>
        <p:spPr bwMode="auto">
          <a:xfrm>
            <a:off x="361593" y="1768721"/>
            <a:ext cx="4071324" cy="3371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mj-lt"/>
              </a:rPr>
              <a:t>From Assets and Liabilities:</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High trade payables ($47.14M) </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Trade receivables ($69.34M) -</a:t>
            </a:r>
            <a:r>
              <a:rPr kumimoji="0" lang="en-US" altLang="en-US" i="0" u="none" strike="noStrike" cap="none" normalizeH="0" baseline="0" dirty="0">
                <a:ln>
                  <a:noFill/>
                </a:ln>
                <a:solidFill>
                  <a:schemeClr val="tx1"/>
                </a:solidFill>
                <a:effectLst/>
              </a:rPr>
              <a:t>affecting cash flow</a:t>
            </a:r>
            <a:r>
              <a:rPr kumimoji="0" lang="en-US" altLang="en-US" b="1" i="0" u="none" strike="noStrike" cap="none" normalizeH="0" baseline="0" dirty="0">
                <a:ln>
                  <a:noFill/>
                </a:ln>
                <a:solidFill>
                  <a:schemeClr val="tx1"/>
                </a:solidFill>
                <a:effectLst/>
              </a:rPr>
              <a:t>, </a:t>
            </a:r>
            <a:r>
              <a:rPr kumimoji="0" lang="en-US" altLang="en-US" i="0" u="none" strike="noStrike" cap="none" normalizeH="0" baseline="0" dirty="0">
                <a:ln>
                  <a:noFill/>
                </a:ln>
                <a:solidFill>
                  <a:schemeClr val="tx1"/>
                </a:solidFill>
                <a:effectLst/>
              </a:rPr>
              <a:t>due to </a:t>
            </a:r>
            <a:r>
              <a:rPr kumimoji="0" lang="en-US" altLang="en-US" i="0" u="none" strike="noStrike" cap="none" normalizeH="0" baseline="0" dirty="0">
                <a:ln>
                  <a:noFill/>
                </a:ln>
                <a:solidFill>
                  <a:schemeClr val="bg1">
                    <a:lumMod val="95000"/>
                  </a:schemeClr>
                </a:solidFill>
                <a:effectLst/>
                <a:highlight>
                  <a:srgbClr val="000000"/>
                </a:highlight>
              </a:rPr>
              <a:t>d</a:t>
            </a:r>
            <a:r>
              <a:rPr lang="en-US" dirty="0">
                <a:solidFill>
                  <a:schemeClr val="bg1">
                    <a:lumMod val="95000"/>
                  </a:schemeClr>
                </a:solidFill>
                <a:highlight>
                  <a:srgbClr val="000000"/>
                </a:highlight>
              </a:rPr>
              <a:t>elays in customer payments impacting cash flow.</a:t>
            </a:r>
            <a:endParaRPr kumimoji="0" lang="en-US" altLang="en-US" b="1" i="0" u="none" strike="noStrike" cap="none" normalizeH="0" baseline="0" dirty="0">
              <a:ln>
                <a:noFill/>
              </a:ln>
              <a:solidFill>
                <a:schemeClr val="bg1">
                  <a:lumMod val="95000"/>
                </a:schemeClr>
              </a:solidFill>
              <a:effectLst/>
              <a:highlight>
                <a:srgbClr val="000000"/>
              </a:highlight>
            </a:endParaRP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High current liabilities ($20.43M) </a:t>
            </a:r>
            <a:r>
              <a:rPr kumimoji="0" lang="en-US" altLang="en-US" b="1" i="0" u="none" strike="noStrike" cap="none" normalizeH="0" baseline="0" dirty="0">
                <a:ln>
                  <a:noFill/>
                </a:ln>
                <a:solidFill>
                  <a:schemeClr val="bg1">
                    <a:lumMod val="95000"/>
                  </a:schemeClr>
                </a:solidFill>
                <a:effectLst/>
                <a:highlight>
                  <a:srgbClr val="000000"/>
                </a:highlight>
              </a:rPr>
              <a:t>- </a:t>
            </a:r>
            <a:r>
              <a:rPr lang="en-IN" sz="1600" dirty="0">
                <a:solidFill>
                  <a:schemeClr val="bg1">
                    <a:lumMod val="95000"/>
                  </a:schemeClr>
                </a:solidFill>
                <a:highlight>
                  <a:srgbClr val="000000"/>
                </a:highlight>
              </a:rPr>
              <a:t>reducing profitability </a:t>
            </a:r>
            <a:endParaRPr lang="en-US" altLang="en-US" sz="1600" b="1" u="sng" dirty="0">
              <a:solidFill>
                <a:schemeClr val="bg1">
                  <a:lumMod val="95000"/>
                </a:schemeClr>
              </a:solidFill>
              <a:highlight>
                <a:srgbClr val="000000"/>
              </a:highlight>
            </a:endParaRPr>
          </a:p>
        </p:txBody>
      </p:sp>
    </p:spTree>
    <p:extLst>
      <p:ext uri="{BB962C8B-B14F-4D97-AF65-F5344CB8AC3E}">
        <p14:creationId xmlns:p14="http://schemas.microsoft.com/office/powerpoint/2010/main" val="3484554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a:extLst>
            <a:ext uri="{FF2B5EF4-FFF2-40B4-BE49-F238E27FC236}">
              <a16:creationId xmlns:a16="http://schemas.microsoft.com/office/drawing/2014/main" id="{70C00073-5F6C-4649-9F95-8241F5EBD9B1}"/>
            </a:ext>
          </a:extLst>
        </p:cNvPr>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3186469D-1BE2-88C7-C6EE-8516155A70BF}"/>
              </a:ext>
            </a:extLst>
          </p:cNvPr>
          <p:cNvPicPr>
            <a:picLocks noGrp="1" noChangeAspect="1"/>
          </p:cNvPicPr>
          <p:nvPr>
            <p:ph type="pic" sz="quarter" idx="10"/>
          </p:nvPr>
        </p:nvPicPr>
        <p:blipFill>
          <a:blip r:embed="rId3"/>
          <a:srcRect l="15105" t="17964" r="43086" b="42516"/>
          <a:stretch/>
        </p:blipFill>
        <p:spPr>
          <a:xfrm>
            <a:off x="5003514" y="1639778"/>
            <a:ext cx="5876818" cy="3729519"/>
          </a:xfrm>
        </p:spPr>
      </p:pic>
      <p:sp>
        <p:nvSpPr>
          <p:cNvPr id="13" name="TextBox 12">
            <a:extLst>
              <a:ext uri="{FF2B5EF4-FFF2-40B4-BE49-F238E27FC236}">
                <a16:creationId xmlns:a16="http://schemas.microsoft.com/office/drawing/2014/main" id="{619B02CE-44A0-F9D5-DC10-5D713826572A}"/>
              </a:ext>
            </a:extLst>
          </p:cNvPr>
          <p:cNvSpPr txBox="1"/>
          <p:nvPr/>
        </p:nvSpPr>
        <p:spPr>
          <a:xfrm>
            <a:off x="361593" y="403791"/>
            <a:ext cx="7785814" cy="769441"/>
          </a:xfrm>
          <a:prstGeom prst="rect">
            <a:avLst/>
          </a:prstGeom>
          <a:noFill/>
        </p:spPr>
        <p:txBody>
          <a:bodyPr wrap="square" rtlCol="0">
            <a:spAutoFit/>
          </a:bodyPr>
          <a:lstStyle/>
          <a:p>
            <a:r>
              <a:rPr lang="en-IN" sz="4400" b="1" dirty="0"/>
              <a:t>Trend &amp; Seasonality Insights</a:t>
            </a:r>
          </a:p>
        </p:txBody>
      </p:sp>
      <p:sp>
        <p:nvSpPr>
          <p:cNvPr id="17" name="Rectangle 3">
            <a:extLst>
              <a:ext uri="{FF2B5EF4-FFF2-40B4-BE49-F238E27FC236}">
                <a16:creationId xmlns:a16="http://schemas.microsoft.com/office/drawing/2014/main" id="{1EF17F4E-3601-FAAC-5B4B-84272FA65ADC}"/>
              </a:ext>
            </a:extLst>
          </p:cNvPr>
          <p:cNvSpPr>
            <a:spLocks noChangeArrowheads="1"/>
          </p:cNvSpPr>
          <p:nvPr/>
        </p:nvSpPr>
        <p:spPr bwMode="auto">
          <a:xfrm>
            <a:off x="361593" y="1639778"/>
            <a:ext cx="4518632" cy="4196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rPr>
              <a:t>The Trend Analysis chart </a:t>
            </a:r>
            <a:r>
              <a:rPr kumimoji="0" lang="en-US" altLang="en-US" b="1" i="0" u="none" strike="noStrike" cap="none" normalizeH="0" baseline="0" dirty="0">
                <a:ln>
                  <a:noFill/>
                </a:ln>
                <a:effectLst/>
              </a:rPr>
              <a:t>highlights revenue </a:t>
            </a:r>
            <a:r>
              <a:rPr kumimoji="0" lang="en-US" altLang="en-US" b="1" i="0" u="none" strike="noStrike" cap="none" normalizeH="0" baseline="0" dirty="0">
                <a:ln>
                  <a:noFill/>
                </a:ln>
                <a:solidFill>
                  <a:schemeClr val="bg1">
                    <a:lumMod val="95000"/>
                  </a:schemeClr>
                </a:solidFill>
                <a:effectLst/>
                <a:highlight>
                  <a:srgbClr val="000000"/>
                </a:highlight>
              </a:rPr>
              <a:t>fluctuations throughout the year.</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i="0" u="sng" strike="noStrike" cap="none" normalizeH="0" baseline="0" dirty="0">
                <a:ln>
                  <a:noFill/>
                </a:ln>
                <a:solidFill>
                  <a:schemeClr val="tx1"/>
                </a:solidFill>
                <a:effectLst/>
              </a:rPr>
              <a:t>Low profit months </a:t>
            </a:r>
            <a:r>
              <a:rPr kumimoji="0" lang="en-US" altLang="en-US" b="1" i="0" u="none" strike="noStrike" cap="none" normalizeH="0" baseline="0" dirty="0">
                <a:ln>
                  <a:noFill/>
                </a:ln>
                <a:solidFill>
                  <a:schemeClr val="tx1"/>
                </a:solidFill>
                <a:effectLst/>
              </a:rPr>
              <a:t>(April, June) </a:t>
            </a:r>
            <a:r>
              <a:rPr kumimoji="0" lang="en-US" altLang="en-US" i="0" u="none" strike="noStrike" cap="none" normalizeH="0" baseline="0" dirty="0">
                <a:ln>
                  <a:noFill/>
                </a:ln>
                <a:solidFill>
                  <a:schemeClr val="tx1"/>
                </a:solidFill>
                <a:effectLst/>
              </a:rPr>
              <a:t>suggest </a:t>
            </a:r>
            <a:r>
              <a:rPr kumimoji="0" lang="en-US" altLang="en-US" b="1" i="0" u="none" strike="noStrike" cap="none" normalizeH="0" baseline="0" dirty="0">
                <a:ln>
                  <a:noFill/>
                </a:ln>
                <a:solidFill>
                  <a:schemeClr val="bg1"/>
                </a:solidFill>
                <a:effectLst/>
                <a:highlight>
                  <a:srgbClr val="000000"/>
                </a:highlight>
              </a:rPr>
              <a:t>seasonal dips or cost spikes.</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b="1" i="0" u="sng" strike="noStrike" cap="none" normalizeH="0" baseline="0" dirty="0">
                <a:ln>
                  <a:noFill/>
                </a:ln>
                <a:solidFill>
                  <a:schemeClr val="tx1"/>
                </a:solidFill>
                <a:effectLst/>
              </a:rPr>
              <a:t>November</a:t>
            </a:r>
            <a:r>
              <a:rPr kumimoji="0" lang="en-US" altLang="en-US" b="1" i="0" u="none" strike="noStrike" cap="none" normalizeH="0" baseline="0" dirty="0">
                <a:ln>
                  <a:noFill/>
                </a:ln>
                <a:solidFill>
                  <a:schemeClr val="tx1"/>
                </a:solidFill>
                <a:effectLst/>
              </a:rPr>
              <a:t> </a:t>
            </a:r>
            <a:r>
              <a:rPr kumimoji="0" lang="en-US" altLang="en-US" b="1" i="0" u="none" strike="noStrike" cap="none" normalizeH="0" baseline="0" dirty="0">
                <a:ln>
                  <a:noFill/>
                </a:ln>
                <a:solidFill>
                  <a:schemeClr val="bg1"/>
                </a:solidFill>
                <a:effectLst/>
                <a:highlight>
                  <a:srgbClr val="000000"/>
                </a:highlight>
              </a:rPr>
              <a:t>shows peak revenue</a:t>
            </a:r>
            <a:r>
              <a:rPr kumimoji="0" lang="en-US" altLang="en-US" b="1" i="0" u="none" strike="noStrike" cap="none" normalizeH="0" baseline="0" dirty="0">
                <a:ln>
                  <a:noFill/>
                </a:ln>
                <a:solidFill>
                  <a:schemeClr val="tx1"/>
                </a:solidFill>
                <a:effectLst/>
              </a:rPr>
              <a:t>, but the </a:t>
            </a:r>
            <a:r>
              <a:rPr kumimoji="0" lang="en-US" altLang="en-US" b="1" i="0" u="sng" strike="noStrike" cap="none" normalizeH="0" baseline="0" dirty="0">
                <a:ln>
                  <a:noFill/>
                </a:ln>
                <a:solidFill>
                  <a:schemeClr val="tx1"/>
                </a:solidFill>
                <a:effectLst/>
                <a:highlight>
                  <a:srgbClr val="FFFF00"/>
                </a:highlight>
              </a:rPr>
              <a:t>corresponding net profit percentage still indicates room for better cost control.</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rPr>
              <a:t>Discrepancies in budget forecasts vs. actual profit margins suggest inefficiencies in cost planning.</a:t>
            </a:r>
            <a:endParaRPr lang="en-US" altLang="en-US" sz="1600" u="sng" dirty="0"/>
          </a:p>
        </p:txBody>
      </p:sp>
    </p:spTree>
    <p:extLst>
      <p:ext uri="{BB962C8B-B14F-4D97-AF65-F5344CB8AC3E}">
        <p14:creationId xmlns:p14="http://schemas.microsoft.com/office/powerpoint/2010/main" val="2287949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1371600" y="685800"/>
            <a:ext cx="4663440" cy="2377440"/>
          </a:xfrm>
          <a:noFill/>
        </p:spPr>
        <p:txBody>
          <a:bodyPr>
            <a:noAutofit/>
          </a:bodyPr>
          <a:lstStyle/>
          <a:p>
            <a:r>
              <a:rPr lang="en-US" dirty="0"/>
              <a:t>Identified Issues &amp; Root Causes</a:t>
            </a:r>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idx="1"/>
          </p:nvPr>
        </p:nvSpPr>
        <p:spPr>
          <a:xfrm>
            <a:off x="1371599" y="2124182"/>
            <a:ext cx="10073811" cy="3721814"/>
          </a:xfrm>
          <a:noFill/>
        </p:spPr>
        <p:txBody>
          <a:bodyPr vert="horz" lIns="91440" tIns="45720" rIns="91440" bIns="45720" rtlCol="0" anchor="t">
            <a:normAutofit/>
          </a:bodyPr>
          <a:lstStyle/>
          <a:p>
            <a:r>
              <a:rPr lang="en-US" b="1" dirty="0"/>
              <a:t>High Cost of Goods Sold (COGS): </a:t>
            </a:r>
            <a:r>
              <a:rPr lang="en-US" u="sng" dirty="0"/>
              <a:t>While revenue is strong</a:t>
            </a:r>
            <a:r>
              <a:rPr lang="en-US" dirty="0"/>
              <a:t>, </a:t>
            </a:r>
            <a:r>
              <a:rPr lang="en-US" dirty="0">
                <a:solidFill>
                  <a:schemeClr val="bg1"/>
                </a:solidFill>
                <a:highlight>
                  <a:srgbClr val="000000"/>
                </a:highlight>
              </a:rPr>
              <a:t>increased costs are squeezing profit margins. </a:t>
            </a:r>
            <a:r>
              <a:rPr lang="en-US" dirty="0"/>
              <a:t>This suggests inefficiencies in procurement, supplier pricing, or operational costs.</a:t>
            </a:r>
          </a:p>
          <a:p>
            <a:pPr marL="0" indent="0">
              <a:buNone/>
            </a:pPr>
            <a:endParaRPr lang="en-US" dirty="0"/>
          </a:p>
          <a:p>
            <a:r>
              <a:rPr lang="en-US" b="1" dirty="0"/>
              <a:t>Elevated Expenses: </a:t>
            </a:r>
            <a:r>
              <a:rPr lang="en-US" dirty="0">
                <a:solidFill>
                  <a:schemeClr val="bg1"/>
                </a:solidFill>
                <a:highlight>
                  <a:srgbClr val="000000"/>
                </a:highlight>
              </a:rPr>
              <a:t>Operating expenses ($905K) significantly impact net profit</a:t>
            </a:r>
            <a:r>
              <a:rPr lang="en-US" dirty="0"/>
              <a:t>, highlighting areas where cost-cutting is necessary.</a:t>
            </a:r>
          </a:p>
          <a:p>
            <a:endParaRPr lang="en-US" dirty="0"/>
          </a:p>
          <a:p>
            <a:r>
              <a:rPr lang="en-US" b="1" dirty="0"/>
              <a:t>Seasonal Profitability Fluctuations: </a:t>
            </a:r>
            <a:r>
              <a:rPr lang="en-US" dirty="0"/>
              <a:t>The trend graph indicates </a:t>
            </a:r>
            <a:r>
              <a:rPr lang="en-US" dirty="0">
                <a:solidFill>
                  <a:schemeClr val="bg1"/>
                </a:solidFill>
                <a:highlight>
                  <a:srgbClr val="000000"/>
                </a:highlight>
              </a:rPr>
              <a:t>inconsistent profitability across the year,</a:t>
            </a:r>
            <a:r>
              <a:rPr lang="en-US" dirty="0"/>
              <a:t> requiring better budget planning.</a:t>
            </a:r>
          </a:p>
        </p:txBody>
      </p:sp>
    </p:spTree>
    <p:extLst>
      <p:ext uri="{BB962C8B-B14F-4D97-AF65-F5344CB8AC3E}">
        <p14:creationId xmlns:p14="http://schemas.microsoft.com/office/powerpoint/2010/main" val="2737241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1151733" y="428946"/>
            <a:ext cx="5212080" cy="1173823"/>
          </a:xfrm>
          <a:noFill/>
        </p:spPr>
        <p:txBody>
          <a:bodyPr>
            <a:noAutofit/>
          </a:bodyPr>
          <a:lstStyle/>
          <a:p>
            <a:r>
              <a:rPr lang="en-US" dirty="0"/>
              <a:t>Recommendations &amp; Solutions</a:t>
            </a:r>
          </a:p>
        </p:txBody>
      </p:sp>
      <p:sp>
        <p:nvSpPr>
          <p:cNvPr id="3" name="Content Placeholder 2">
            <a:extLst>
              <a:ext uri="{FF2B5EF4-FFF2-40B4-BE49-F238E27FC236}">
                <a16:creationId xmlns:a16="http://schemas.microsoft.com/office/drawing/2014/main" id="{FACE640F-7F5A-BDB7-205D-765FA80B6796}"/>
              </a:ext>
            </a:extLst>
          </p:cNvPr>
          <p:cNvSpPr>
            <a:spLocks noGrp="1"/>
          </p:cNvSpPr>
          <p:nvPr>
            <p:ph idx="1"/>
          </p:nvPr>
        </p:nvSpPr>
        <p:spPr>
          <a:xfrm>
            <a:off x="1151732" y="1674688"/>
            <a:ext cx="10468339" cy="4377818"/>
          </a:xfrm>
          <a:noFill/>
        </p:spPr>
        <p:txBody>
          <a:bodyPr vert="horz" lIns="91440" tIns="45720" rIns="91440" bIns="45720" rtlCol="0" anchor="t">
            <a:normAutofit/>
          </a:bodyPr>
          <a:lstStyle/>
          <a:p>
            <a:pPr>
              <a:lnSpc>
                <a:spcPct val="150000"/>
              </a:lnSpc>
            </a:pPr>
            <a:r>
              <a:rPr lang="en-US" b="1" dirty="0"/>
              <a:t>Cost Optimization: </a:t>
            </a:r>
            <a:r>
              <a:rPr lang="en-US" u="sng" dirty="0">
                <a:solidFill>
                  <a:schemeClr val="bg1"/>
                </a:solidFill>
                <a:highlight>
                  <a:srgbClr val="000000"/>
                </a:highlight>
              </a:rPr>
              <a:t>Renegotiate supplier contracts to reduce COGS </a:t>
            </a:r>
            <a:r>
              <a:rPr lang="en-US" dirty="0"/>
              <a:t>and improve gross margins. Identify cost-saving opportunities in operations.</a:t>
            </a:r>
          </a:p>
          <a:p>
            <a:pPr>
              <a:lnSpc>
                <a:spcPct val="150000"/>
              </a:lnSpc>
            </a:pPr>
            <a:r>
              <a:rPr lang="en-US" b="1" dirty="0"/>
              <a:t>Expense Reduction Strategies: </a:t>
            </a:r>
            <a:r>
              <a:rPr lang="en-US" dirty="0">
                <a:solidFill>
                  <a:schemeClr val="bg1"/>
                </a:solidFill>
                <a:highlight>
                  <a:srgbClr val="000000"/>
                </a:highlight>
              </a:rPr>
              <a:t>Implement cost-control measures</a:t>
            </a:r>
            <a:r>
              <a:rPr lang="en-US" dirty="0"/>
              <a:t>, particularly in high-expenditure areas (e.g., marketing, logistics, and administrative costs).</a:t>
            </a:r>
          </a:p>
          <a:p>
            <a:pPr>
              <a:lnSpc>
                <a:spcPct val="150000"/>
              </a:lnSpc>
            </a:pPr>
            <a:r>
              <a:rPr lang="en-US" b="1" dirty="0"/>
              <a:t>Revenue Diversification: </a:t>
            </a:r>
            <a:r>
              <a:rPr lang="en-US" dirty="0"/>
              <a:t>Introduce strategies </a:t>
            </a:r>
            <a:r>
              <a:rPr lang="en-US" dirty="0">
                <a:solidFill>
                  <a:schemeClr val="bg1"/>
                </a:solidFill>
                <a:highlight>
                  <a:srgbClr val="000000"/>
                </a:highlight>
              </a:rPr>
              <a:t>to maintain steady income during low-revenue months</a:t>
            </a:r>
            <a:r>
              <a:rPr lang="en-US" dirty="0"/>
              <a:t>, such as promotions, bundling, or new product lines.</a:t>
            </a:r>
          </a:p>
          <a:p>
            <a:pPr>
              <a:lnSpc>
                <a:spcPct val="150000"/>
              </a:lnSpc>
            </a:pPr>
            <a:r>
              <a:rPr lang="en-US" b="1" dirty="0"/>
              <a:t>Profitability Monitoring: </a:t>
            </a:r>
            <a:r>
              <a:rPr lang="en-US" dirty="0"/>
              <a:t>Regularly analyze KPIs, implement automated alerts for cost overruns, and adjust pricing models accordingly.</a:t>
            </a:r>
          </a:p>
        </p:txBody>
      </p:sp>
    </p:spTree>
    <p:extLst>
      <p:ext uri="{BB962C8B-B14F-4D97-AF65-F5344CB8AC3E}">
        <p14:creationId xmlns:p14="http://schemas.microsoft.com/office/powerpoint/2010/main" val="729609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1371600" y="685800"/>
            <a:ext cx="4663440" cy="845049"/>
          </a:xfrm>
          <a:noFill/>
        </p:spPr>
        <p:txBody>
          <a:bodyPr>
            <a:noAutofit/>
          </a:bodyPr>
          <a:lstStyle/>
          <a:p>
            <a:r>
              <a:rPr lang="en-US" dirty="0"/>
              <a:t>Conclusion</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xfrm>
            <a:off x="1371600" y="1613044"/>
            <a:ext cx="10149840" cy="2239766"/>
          </a:xfrm>
          <a:noFill/>
        </p:spPr>
        <p:txBody>
          <a:bodyPr vert="horz" lIns="91440" tIns="45720" rIns="91440" bIns="45720" rtlCol="0" anchor="t">
            <a:normAutofit/>
          </a:bodyPr>
          <a:lstStyle/>
          <a:p>
            <a:pPr>
              <a:lnSpc>
                <a:spcPct val="150000"/>
              </a:lnSpc>
            </a:pPr>
            <a:r>
              <a:rPr lang="en-US" dirty="0"/>
              <a:t>The financial overview indicates that while revenue is strong, high costs and expenses are limiting net profit growth. To improve profitability, the company must optimize COGS, reduce operational expenses, and refine seasonal financial planning. Implementing cost-effective strategies will enhance profit margins and drive long-term financial stability.</a:t>
            </a:r>
          </a:p>
        </p:txBody>
      </p:sp>
    </p:spTree>
    <p:extLst>
      <p:ext uri="{BB962C8B-B14F-4D97-AF65-F5344CB8AC3E}">
        <p14:creationId xmlns:p14="http://schemas.microsoft.com/office/powerpoint/2010/main" val="121080219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4357615_win32_EF_v3" id="{E0D2F1F9-7AB8-4CD0-BAF5-572B3B8BE236}" vid="{36B7CD22-9CE9-4A36-A2A9-2F6B82431D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FD9A38F-9A2C-42E5-9013-4C4B1FFCB4F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8C45FB24-BEC6-4D44-888B-84AEBBA2DC09}">
  <ds:schemaRefs>
    <ds:schemaRef ds:uri="http://schemas.microsoft.com/sharepoint/v3/contenttype/forms"/>
  </ds:schemaRefs>
</ds:datastoreItem>
</file>

<file path=customXml/itemProps3.xml><?xml version="1.0" encoding="utf-8"?>
<ds:datastoreItem xmlns:ds="http://schemas.openxmlformats.org/officeDocument/2006/customXml" ds:itemID="{648BEDAE-AC7E-4F41-A2BD-A46A860958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Crop design</Template>
  <TotalTime>83</TotalTime>
  <Words>538</Words>
  <Application>Microsoft Office PowerPoint</Application>
  <PresentationFormat>Widescreen</PresentationFormat>
  <Paragraphs>64</Paragraphs>
  <Slides>10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Franklin Gothic Book</vt:lpstr>
      <vt:lpstr>Crop</vt:lpstr>
      <vt:lpstr>Financial Performance Insights &amp; Recommendations</vt:lpstr>
      <vt:lpstr>Overview of Financial Performance  </vt:lpstr>
      <vt:lpstr>Key Insights On Metrics</vt:lpstr>
      <vt:lpstr>PowerPoint Presentation</vt:lpstr>
      <vt:lpstr>PowerPoint Presentation</vt:lpstr>
      <vt:lpstr>PowerPoint Presentation</vt:lpstr>
      <vt:lpstr>Identified Issues &amp; Root Causes</vt:lpstr>
      <vt:lpstr>Recommendations &amp; Solutions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Dhanyatha s</dc:creator>
  <cp:lastModifiedBy>Dhanyatha s</cp:lastModifiedBy>
  <cp:revision>1</cp:revision>
  <dcterms:created xsi:type="dcterms:W3CDTF">2025-02-25T17:54:50Z</dcterms:created>
  <dcterms:modified xsi:type="dcterms:W3CDTF">2025-02-25T19:18:00Z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