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1E9D76-79AB-49FC-9DCC-43BF831AC7C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110163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E9D76-79AB-49FC-9DCC-43BF831AC7C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16466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E9D76-79AB-49FC-9DCC-43BF831AC7C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17520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1E9D76-79AB-49FC-9DCC-43BF831AC7C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182279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E9D76-79AB-49FC-9DCC-43BF831AC7C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309224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1E9D76-79AB-49FC-9DCC-43BF831AC7C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31505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1E9D76-79AB-49FC-9DCC-43BF831AC7C4}" type="datetimeFigureOut">
              <a:rPr lang="en-US" smtClean="0"/>
              <a:t>10-Feb-22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127528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1E9D76-79AB-49FC-9DCC-43BF831AC7C4}" type="datetimeFigureOut">
              <a:rPr lang="en-US" smtClean="0"/>
              <a:t>10-Feb-22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340799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E9D76-79AB-49FC-9DCC-43BF831AC7C4}" type="datetimeFigureOut">
              <a:rPr lang="en-US" smtClean="0"/>
              <a:t>10-Feb-22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281181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E9D76-79AB-49FC-9DCC-43BF831AC7C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332091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1E9D76-79AB-49FC-9DCC-43BF831AC7C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90BFC-8ABF-4757-AAA5-75B16839372F}" type="slidenum">
              <a:rPr lang="en-US" smtClean="0"/>
              <a:t>‹#›</a:t>
            </a:fld>
            <a:endParaRPr lang="en-US"/>
          </a:p>
        </p:txBody>
      </p:sp>
    </p:spTree>
    <p:extLst>
      <p:ext uri="{BB962C8B-B14F-4D97-AF65-F5344CB8AC3E}">
        <p14:creationId xmlns:p14="http://schemas.microsoft.com/office/powerpoint/2010/main" val="79149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E9D76-79AB-49FC-9DCC-43BF831AC7C4}" type="datetimeFigureOut">
              <a:rPr lang="en-US" smtClean="0"/>
              <a:t>10-Feb-22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90BFC-8ABF-4757-AAA5-75B16839372F}" type="slidenum">
              <a:rPr lang="en-US" smtClean="0"/>
              <a:t>‹#›</a:t>
            </a:fld>
            <a:endParaRPr lang="en-US"/>
          </a:p>
        </p:txBody>
      </p:sp>
    </p:spTree>
    <p:extLst>
      <p:ext uri="{BB962C8B-B14F-4D97-AF65-F5344CB8AC3E}">
        <p14:creationId xmlns:p14="http://schemas.microsoft.com/office/powerpoint/2010/main" val="31648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Micro Credit Loan</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Dhara</a:t>
            </a:r>
            <a:r>
              <a:rPr lang="en-US" dirty="0" smtClean="0"/>
              <a:t> Patel</a:t>
            </a:r>
            <a:endParaRPr lang="en-US" dirty="0"/>
          </a:p>
        </p:txBody>
      </p:sp>
    </p:spTree>
    <p:extLst>
      <p:ext uri="{BB962C8B-B14F-4D97-AF65-F5344CB8AC3E}">
        <p14:creationId xmlns:p14="http://schemas.microsoft.com/office/powerpoint/2010/main" val="150368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867400"/>
          </a:xfrm>
        </p:spPr>
        <p:txBody>
          <a:bodyPr>
            <a:normAutofit/>
          </a:bodyPr>
          <a:lstStyle/>
          <a:p>
            <a:r>
              <a:rPr lang="en-US" dirty="0" smtClean="0"/>
              <a:t>After all analysis this data shows that average amount and minimum amount of loan paid by user almost.</a:t>
            </a:r>
          </a:p>
          <a:p>
            <a:r>
              <a:rPr lang="en-US" dirty="0" smtClean="0"/>
              <a:t>But they are not able to pay maximum loan amount.</a:t>
            </a:r>
          </a:p>
          <a:p>
            <a:r>
              <a:rPr lang="en-US" dirty="0" smtClean="0"/>
              <a:t>Here in this dataset we have drop some columns because they have 0 correlation with other columns.</a:t>
            </a:r>
          </a:p>
          <a:p>
            <a:r>
              <a:rPr lang="en-US" dirty="0" smtClean="0"/>
              <a:t>This problem is a classification problem so we have to check with different models.</a:t>
            </a:r>
          </a:p>
          <a:p>
            <a:pPr marL="0" indent="0">
              <a:buNone/>
            </a:pPr>
            <a:endParaRPr lang="en-US" dirty="0"/>
          </a:p>
        </p:txBody>
      </p:sp>
    </p:spTree>
    <p:extLst>
      <p:ext uri="{BB962C8B-B14F-4D97-AF65-F5344CB8AC3E}">
        <p14:creationId xmlns:p14="http://schemas.microsoft.com/office/powerpoint/2010/main" val="27647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Score of all model</a:t>
            </a:r>
            <a:endParaRPr lang="en-US" dirty="0"/>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00200"/>
            <a:ext cx="7924799" cy="44196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18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err="1" smtClean="0"/>
              <a:t>GradientBoostingClassifier</a:t>
            </a:r>
            <a:r>
              <a:rPr lang="en-IN" dirty="0" smtClean="0"/>
              <a:t>() </a:t>
            </a:r>
            <a:r>
              <a:rPr lang="en-IN" dirty="0"/>
              <a:t>using Hyper  Parameters we got 91.24% accuracy in </a:t>
            </a:r>
            <a:r>
              <a:rPr lang="en-IN" dirty="0" smtClean="0"/>
              <a:t>using given </a:t>
            </a:r>
            <a:r>
              <a:rPr lang="en-IN" dirty="0"/>
              <a:t>dataset</a:t>
            </a:r>
            <a:r>
              <a:rPr lang="en-IN" dirty="0" smtClean="0"/>
              <a:t>. Best precision, recall, </a:t>
            </a:r>
            <a:r>
              <a:rPr lang="en-IN" dirty="0" err="1" smtClean="0"/>
              <a:t>f1</a:t>
            </a:r>
            <a:r>
              <a:rPr lang="en-IN" dirty="0" smtClean="0"/>
              <a:t>-score using </a:t>
            </a:r>
            <a:r>
              <a:rPr lang="en-IN" dirty="0" err="1" smtClean="0"/>
              <a:t>gradientbosstingclassifier</a:t>
            </a:r>
            <a:r>
              <a:rPr lang="en-IN" dirty="0" smtClean="0"/>
              <a:t>().</a:t>
            </a:r>
          </a:p>
          <a:p>
            <a:endParaRPr lang="en-IN" dirty="0" smtClean="0"/>
          </a:p>
          <a:p>
            <a:endParaRPr lang="en-US" dirty="0"/>
          </a:p>
          <a:p>
            <a:endParaRPr lang="en-US" dirty="0"/>
          </a:p>
        </p:txBody>
      </p:sp>
      <p:pic>
        <p:nvPicPr>
          <p:cNvPr id="4" name="Picture 3"/>
          <p:cNvPicPr/>
          <p:nvPr/>
        </p:nvPicPr>
        <p:blipFill>
          <a:blip r:embed="rId2"/>
          <a:stretch>
            <a:fillRect/>
          </a:stretch>
        </p:blipFill>
        <p:spPr>
          <a:xfrm>
            <a:off x="1066800" y="2743200"/>
            <a:ext cx="6705600" cy="3733800"/>
          </a:xfrm>
          <a:prstGeom prst="rect">
            <a:avLst/>
          </a:prstGeom>
        </p:spPr>
      </p:pic>
    </p:spTree>
    <p:extLst>
      <p:ext uri="{BB962C8B-B14F-4D97-AF65-F5344CB8AC3E}">
        <p14:creationId xmlns:p14="http://schemas.microsoft.com/office/powerpoint/2010/main" val="120678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AUC</a:t>
            </a:r>
            <a:r>
              <a:rPr lang="en-US" dirty="0" smtClean="0"/>
              <a:t>-ROC Curve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19313"/>
            <a:ext cx="5181600"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57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If we decrease to give maximum loan amount then we will decrease loan defaulters.</a:t>
            </a:r>
          </a:p>
          <a:p>
            <a:r>
              <a:rPr lang="en-US" dirty="0" smtClean="0"/>
              <a:t>Other vise put condition that after 2 loan user can not take loan. If user will pay the previous loan then after </a:t>
            </a:r>
            <a:r>
              <a:rPr lang="en-US" smtClean="0"/>
              <a:t>they will take loan.</a:t>
            </a:r>
            <a:endParaRPr lang="en-US" dirty="0"/>
          </a:p>
        </p:txBody>
      </p:sp>
    </p:spTree>
    <p:extLst>
      <p:ext uri="{BB962C8B-B14F-4D97-AF65-F5344CB8AC3E}">
        <p14:creationId xmlns:p14="http://schemas.microsoft.com/office/powerpoint/2010/main" val="20549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a:t>Here in this dataset it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dirty="0"/>
          </a:p>
        </p:txBody>
      </p:sp>
    </p:spTree>
    <p:extLst>
      <p:ext uri="{BB962C8B-B14F-4D97-AF65-F5344CB8AC3E}">
        <p14:creationId xmlns:p14="http://schemas.microsoft.com/office/powerpoint/2010/main" val="70325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sz="half" idx="1"/>
          </p:nvPr>
        </p:nvSpPr>
        <p:spPr/>
        <p:txBody>
          <a:bodyPr>
            <a:normAutofit lnSpcReduction="10000"/>
          </a:bodyPr>
          <a:lstStyle/>
          <a:p>
            <a:r>
              <a:rPr lang="en-IN" dirty="0"/>
              <a:t>This graph is about Daily amount spent from main account, averaged over last 30 days (in Indonesian Rupiah)</a:t>
            </a:r>
            <a:endParaRPr lang="en-US" dirty="0"/>
          </a:p>
          <a:p>
            <a:r>
              <a:rPr lang="en-IN" dirty="0"/>
              <a:t>Daily amount spent from main account, averaged over last 90 days (in Indonesian Rupiah)</a:t>
            </a:r>
            <a:endParaRPr lang="en-US" dirty="0"/>
          </a:p>
          <a:p>
            <a:endParaRPr lang="en-US" dirty="0"/>
          </a:p>
        </p:txBody>
      </p:sp>
      <p:pic>
        <p:nvPicPr>
          <p:cNvPr id="5" name="Content Placeholder 4"/>
          <p:cNvPicPr>
            <a:picLocks noGrp="1"/>
          </p:cNvPicPr>
          <p:nvPr>
            <p:ph sz="half" idx="2"/>
          </p:nvPr>
        </p:nvPicPr>
        <p:blipFill>
          <a:blip r:embed="rId2"/>
          <a:stretch>
            <a:fillRect/>
          </a:stretch>
        </p:blipFill>
        <p:spPr>
          <a:xfrm>
            <a:off x="4550391" y="1295400"/>
            <a:ext cx="3857625" cy="23622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0100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5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Average Main account balance</a:t>
            </a:r>
            <a:endParaRPr lang="en-US" dirty="0"/>
          </a:p>
        </p:txBody>
      </p:sp>
      <p:sp>
        <p:nvSpPr>
          <p:cNvPr id="3" name="Content Placeholder 2"/>
          <p:cNvSpPr>
            <a:spLocks noGrp="1"/>
          </p:cNvSpPr>
          <p:nvPr>
            <p:ph sz="half" idx="1"/>
          </p:nvPr>
        </p:nvSpPr>
        <p:spPr/>
        <p:txBody>
          <a:bodyPr/>
          <a:lstStyle/>
          <a:p>
            <a:r>
              <a:rPr lang="en-IN" dirty="0" smtClean="0"/>
              <a:t>Show that Average main account balance over last 30 days and Average main account balance over last 90 days</a:t>
            </a:r>
            <a:endParaRPr lang="en-US" dirty="0" smtClean="0"/>
          </a:p>
          <a:p>
            <a:endParaRPr lang="en-US" dirty="0"/>
          </a:p>
        </p:txBody>
      </p:sp>
      <p:pic>
        <p:nvPicPr>
          <p:cNvPr id="6" name="Content Placeholder 5"/>
          <p:cNvPicPr>
            <a:picLocks noGrp="1"/>
          </p:cNvPicPr>
          <p:nvPr>
            <p:ph sz="half" idx="2"/>
          </p:nvPr>
        </p:nvPicPr>
        <p:blipFill>
          <a:blip r:embed="rId2"/>
          <a:stretch>
            <a:fillRect/>
          </a:stretch>
        </p:blipFill>
        <p:spPr>
          <a:xfrm>
            <a:off x="4681537" y="2615406"/>
            <a:ext cx="3971925" cy="2495550"/>
          </a:xfrm>
          <a:prstGeom prst="rect">
            <a:avLst/>
          </a:prstGeom>
        </p:spPr>
      </p:pic>
    </p:spTree>
    <p:extLst>
      <p:ext uri="{BB962C8B-B14F-4D97-AF65-F5344CB8AC3E}">
        <p14:creationId xmlns:p14="http://schemas.microsoft.com/office/powerpoint/2010/main" val="372079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smtClean="0"/>
              <a:t>This graph is about label vs. </a:t>
            </a:r>
            <a:r>
              <a:rPr lang="en-GB" dirty="0"/>
              <a:t>Number of times main account got recharged in last 30 days</a:t>
            </a:r>
          </a:p>
          <a:p>
            <a:r>
              <a:rPr lang="en-US" dirty="0" smtClean="0"/>
              <a:t>Here we can see that there are less defaulters whose main account got recharged in last 30 days.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057400"/>
            <a:ext cx="38481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92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04799" y="228600"/>
            <a:ext cx="8391525" cy="2438400"/>
          </a:xfrm>
        </p:spPr>
        <p:txBody>
          <a:bodyPr>
            <a:normAutofit/>
          </a:bodyPr>
          <a:lstStyle/>
          <a:p>
            <a:r>
              <a:rPr lang="en-GB" dirty="0"/>
              <a:t>Number of loans taken by user in last 30 </a:t>
            </a:r>
            <a:r>
              <a:rPr lang="en-GB" dirty="0" smtClean="0"/>
              <a:t>days and 90 days shown in figure. </a:t>
            </a:r>
          </a:p>
          <a:p>
            <a:r>
              <a:rPr lang="en-GB" dirty="0" smtClean="0"/>
              <a:t>There are maximum user who didn’t pay their loan in last 90 days. Compare to that there are less no. of students who didn’t pay their loan in last 30 days.</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707" y="2851956"/>
            <a:ext cx="374332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10" y="2895600"/>
            <a:ext cx="39052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1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599" y="457200"/>
            <a:ext cx="8467725" cy="2209800"/>
          </a:xfrm>
        </p:spPr>
        <p:txBody>
          <a:bodyPr>
            <a:normAutofit lnSpcReduction="10000"/>
          </a:bodyPr>
          <a:lstStyle/>
          <a:p>
            <a:r>
              <a:rPr lang="en-GB" dirty="0"/>
              <a:t>Total amount of loans taken by user in last 30 </a:t>
            </a:r>
            <a:r>
              <a:rPr lang="en-GB" dirty="0" smtClean="0"/>
              <a:t>days and 90 days. Most of the user pay their loan amount which was taken in last 30 and 90 days. There are less user who didn’t pay their loan which is taken by in last 30 and 90 days.</a:t>
            </a:r>
            <a:endParaRPr lang="en-GB"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086100"/>
            <a:ext cx="37433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3086100"/>
            <a:ext cx="37433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90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304800"/>
            <a:ext cx="8382000" cy="2285999"/>
          </a:xfrm>
        </p:spPr>
        <p:txBody>
          <a:bodyPr>
            <a:normAutofit/>
          </a:bodyPr>
          <a:lstStyle/>
          <a:p>
            <a:r>
              <a:rPr lang="en-GB" dirty="0"/>
              <a:t>maximum amount of loan taken by the user in last 30 </a:t>
            </a:r>
            <a:r>
              <a:rPr lang="en-GB" dirty="0" smtClean="0"/>
              <a:t>days and last 90 days. Figure show that defaulter and non-defaulter take maximum amount in last 30 days and 90 days.</a:t>
            </a:r>
            <a:endParaRPr lang="en-GB"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956304"/>
            <a:ext cx="4191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3060510"/>
            <a:ext cx="37528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034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685800"/>
            <a:ext cx="8201025" cy="2286001"/>
          </a:xfrm>
        </p:spPr>
        <p:txBody>
          <a:bodyPr>
            <a:normAutofit/>
          </a:bodyPr>
          <a:lstStyle/>
          <a:p>
            <a:r>
              <a:rPr lang="en-GB" dirty="0"/>
              <a:t>Median of amounts of loan taken by the user in last 30 </a:t>
            </a:r>
            <a:r>
              <a:rPr lang="en-GB" dirty="0" smtClean="0"/>
              <a:t>days  and last 90 days we can see that both amounts are almost same and and there are less no. of user who didn’t pay their loan.</a:t>
            </a:r>
            <a:endParaRPr lang="en-GB"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162300"/>
            <a:ext cx="39338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96" y="3162300"/>
            <a:ext cx="37909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47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515</Words>
  <Application>Microsoft Office PowerPoint</Application>
  <PresentationFormat>On-screen Show (4:3)</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Micro Credit Loan </vt:lpstr>
      <vt:lpstr>Business Problem Framing </vt:lpstr>
      <vt:lpstr>Analysis</vt:lpstr>
      <vt:lpstr>Average Main account balance</vt:lpstr>
      <vt:lpstr>PowerPoint Presentation</vt:lpstr>
      <vt:lpstr>PowerPoint Presentation</vt:lpstr>
      <vt:lpstr>PowerPoint Presentation</vt:lpstr>
      <vt:lpstr>PowerPoint Presentation</vt:lpstr>
      <vt:lpstr>PowerPoint Presentation</vt:lpstr>
      <vt:lpstr>PowerPoint Presentation</vt:lpstr>
      <vt:lpstr>Accuracy Score of all model</vt:lpstr>
      <vt:lpstr>PowerPoint Presentation</vt:lpstr>
      <vt:lpstr>AUC-ROC Curve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c:title>
  <dc:creator>Lenovo</dc:creator>
  <cp:lastModifiedBy>Lenovo</cp:lastModifiedBy>
  <cp:revision>29</cp:revision>
  <dcterms:created xsi:type="dcterms:W3CDTF">2022-02-08T11:30:19Z</dcterms:created>
  <dcterms:modified xsi:type="dcterms:W3CDTF">2022-02-10T13:04:05Z</dcterms:modified>
</cp:coreProperties>
</file>