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65" r:id="rId4"/>
    <p:sldId id="259" r:id="rId5"/>
    <p:sldId id="266" r:id="rId6"/>
    <p:sldId id="267" r:id="rId7"/>
    <p:sldId id="258" r:id="rId8"/>
    <p:sldId id="269" r:id="rId9"/>
    <p:sldId id="262" r:id="rId10"/>
    <p:sldId id="260" r:id="rId11"/>
    <p:sldId id="268" r:id="rId12"/>
    <p:sldId id="270" r:id="rId13"/>
    <p:sldId id="261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79" autoAdjust="0"/>
  </p:normalViewPr>
  <p:slideViewPr>
    <p:cSldViewPr snapToGrid="0" showGuides="1">
      <p:cViewPr>
        <p:scale>
          <a:sx n="58" d="100"/>
          <a:sy n="58" d="100"/>
        </p:scale>
        <p:origin x="157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3CAEF-06FB-4964-9D07-6C34995D044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93B5E-B5F6-4CE3-87C4-370AC13E9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Heart conditions , such as detecting valve defects, results in murmurs</a:t>
            </a:r>
          </a:p>
          <a:p>
            <a:endParaRPr lang="en-US" dirty="0"/>
          </a:p>
          <a:p>
            <a:r>
              <a:rPr lang="en-US" dirty="0"/>
              <a:t>Image from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excerpts are taken from field recordings uploaded to www.freesound.org. The files are pre-sorted into ten folds (folders named fold1-fold10) to help in the reproduction of and comparison with the automatic classification results reported in the article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8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Time stretching 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Slow down or speed up the audio signal, while keeping pitch unchanged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Pitch Shifting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Raise or lower the pitch of audio sample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Dynamic range Compression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Compress the dynamic range of the sample using 4 parameterizations ???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Background noise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 the sample with another recording containing background sounds from different type of acoustic scenes</a:t>
            </a:r>
          </a:p>
          <a:p>
            <a:r>
              <a:rPr lang="en-US" dirty="0"/>
              <a:t>Cat Image from: https://towardsdatascience.com/image-augmentation-for-deep-learning-histogram-equalization-a71387f609b2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Short-time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  <a:p>
            <a:r>
              <a:rPr lang="en-US" dirty="0"/>
              <a:t>Image from:</a:t>
            </a:r>
          </a:p>
          <a:p>
            <a:r>
              <a:rPr lang="en-US" dirty="0"/>
              <a:t>https://cycling74.com/tutorials/the-phase-vocoder-%E2%80%93-part-I</a:t>
            </a:r>
          </a:p>
          <a:p>
            <a:r>
              <a:rPr lang="en-US" dirty="0"/>
              <a:t>https://utkarsh15.files.wordpress.com/2015/03/stft.png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 squashes the outputs of each unit to be between 0 and 1, just like a sigmoid function. But it also divides each output such that the total sum of the outputs is equal to 1 (check it on the figure above). </a:t>
            </a:r>
          </a:p>
          <a:p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Constant Learning rate of : 0.01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Dropout is applied to the input of the last 2 layers </a:t>
            </a:r>
            <a:r>
              <a:rPr lang="en-US" dirty="0" err="1"/>
              <a:t>wwith</a:t>
            </a:r>
            <a:r>
              <a:rPr lang="en-US" dirty="0"/>
              <a:t> probability of 0.5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L2 regularization is applied to weights of the last 2 layers with penalty factor of 0.001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Model is trained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Constant Learning rate of : 0.01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Dropout is applied to the input of the last 2 layers </a:t>
            </a:r>
            <a:r>
              <a:rPr lang="en-US" dirty="0" err="1"/>
              <a:t>wwith</a:t>
            </a:r>
            <a:r>
              <a:rPr lang="en-US" dirty="0"/>
              <a:t> probability of 0.5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L2 regularization is applied to weights of the last 2 layers with penalty factor of 0.001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Model is trained </a:t>
            </a:r>
          </a:p>
          <a:p>
            <a:r>
              <a:rPr lang="en-US" dirty="0"/>
              <a:t>Image from: </a:t>
            </a:r>
          </a:p>
          <a:p>
            <a:r>
              <a:rPr lang="en-US" dirty="0"/>
              <a:t>https://simplelivingover50.com/2015/04/18/fine-tuning-and-making-adjustments-to-my-diet-and-workout-routine/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CNN are capable of capturing energy modulation patterns across time and frequency when applied to spectrogram like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NOTE; </a:t>
            </a:r>
          </a:p>
          <a:p>
            <a:pPr marL="228600" indent="-228600">
              <a:buAutoNum type="arabicParenBoth"/>
            </a:pPr>
            <a:r>
              <a:rPr lang="en-US" dirty="0"/>
              <a:t>The CNN model cannot outperform the SKM approach is because the original data set is not large/ varied enough </a:t>
            </a:r>
          </a:p>
          <a:p>
            <a:pPr marL="228600" indent="-228600">
              <a:buAutoNum type="arabicParenBoth"/>
            </a:pPr>
            <a:r>
              <a:rPr lang="en-US" dirty="0"/>
              <a:t>P value is measured using two-sided t-test</a:t>
            </a:r>
          </a:p>
          <a:p>
            <a:pPr marL="228600" indent="-228600">
              <a:buAutoNum type="arabicParenBoth"/>
            </a:pPr>
            <a:r>
              <a:rPr lang="en-US" dirty="0"/>
              <a:t>Increasing the capacity of the SKM model (by increasing the size of the k=2000 to k=4000) DID NOT yield any further improvement in classification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0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8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3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7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7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ing74.com/tutorials/the-phase-vocoder-%E2%80%93-part-I" TargetMode="External"/><Relationship Id="rId2" Type="http://schemas.openxmlformats.org/officeDocument/2006/relationships/hyperlink" Target="https://towardsdatascience.com/image-augmentation-for-deep-learning-histogram-equalization-a71387f609b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karsh15.files.wordpress.com/2015/03/stft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3.wav"/><Relationship Id="rId7" Type="http://schemas.openxmlformats.org/officeDocument/2006/relationships/image" Target="../media/image8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3.wav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070A-54B3-441D-A75E-E2CCF6D2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0137"/>
            <a:ext cx="82296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Convolutional Neural Networks and Data augmentation for Environmental sound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1F420-2F8A-4709-B88B-69EE87AE0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Article and Work by</a:t>
            </a:r>
            <a:r>
              <a:rPr lang="en-US" dirty="0"/>
              <a:t>: Justin </a:t>
            </a:r>
            <a:r>
              <a:rPr lang="en-US" dirty="0" err="1"/>
              <a:t>Salamon</a:t>
            </a:r>
            <a:r>
              <a:rPr lang="en-US" dirty="0"/>
              <a:t> and Juan Pablo Bello</a:t>
            </a:r>
          </a:p>
          <a:p>
            <a:endParaRPr lang="en-US" dirty="0"/>
          </a:p>
          <a:p>
            <a:r>
              <a:rPr lang="en-US" b="1" dirty="0"/>
              <a:t>Presented by </a:t>
            </a:r>
            <a:r>
              <a:rPr lang="en-US" dirty="0"/>
              <a:t>:  </a:t>
            </a:r>
            <a:r>
              <a:rPr lang="en-US" dirty="0" err="1"/>
              <a:t>Dhara</a:t>
            </a:r>
            <a:r>
              <a:rPr lang="en-US" dirty="0"/>
              <a:t> Rana</a:t>
            </a:r>
          </a:p>
        </p:txBody>
      </p:sp>
    </p:spTree>
    <p:extLst>
      <p:ext uri="{BB962C8B-B14F-4D97-AF65-F5344CB8AC3E}">
        <p14:creationId xmlns:p14="http://schemas.microsoft.com/office/powerpoint/2010/main" val="100817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7DCC-9CFD-4520-A262-FB16BE70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CNN with and Without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9422-998A-400F-B331-98E0F49CE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145" y="2286000"/>
            <a:ext cx="503086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SB-CNN performs comparably to SKM and </a:t>
            </a:r>
            <a:r>
              <a:rPr lang="en-US" dirty="0" err="1"/>
              <a:t>PiczakCNN</a:t>
            </a:r>
            <a:r>
              <a:rPr lang="en-US" dirty="0"/>
              <a:t> when training on original dataset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 Mean accuracy: 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SKM—0.74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PiczakCNN</a:t>
            </a:r>
            <a:r>
              <a:rPr lang="en-US" sz="2000" dirty="0"/>
              <a:t>—0.73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SB-CNN—0.73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With data augmentation, SB-CNN significantly outperforms SKM (p=0.0003)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 Mean accuracy: 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SB-CNN—0.79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90965-4A82-4B68-90F5-446B88EE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8836"/>
            <a:ext cx="5946090" cy="40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F9DC-C2D7-406E-AC88-BA291F2D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Confusion Matrix classification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B140-E69D-4D4C-8E67-A70888F8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559" y="1983997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Off the diagonal,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Negative values (Red) = Confusion reduced with augmentation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Positive values (Blue) = Confusion increased with augmentation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Along Diagonal,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Positive Values (Blue)= Overall classification improved for all classes with augmentation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Augmentation can have detrimental effect on the confusion between specific pairs of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Idle engine and air condition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662AA-1F7C-4784-9F57-FA989950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78" y="1983997"/>
            <a:ext cx="6507415" cy="34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AD750C-26F1-4A0A-B245-4F6C7697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12" y="640080"/>
            <a:ext cx="4657496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BA45A-1F33-4B83-B912-DD53E77B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/>
              <a:t>Results: Audio Data Augmentation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140C-3DEC-4F6C-8355-0436C8CA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084832"/>
            <a:ext cx="5231297" cy="4412974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Most classes are affected positively by most augmentation types but there are exceptions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Air conditioner class is negatively affected by dynamic range compression and  background noise.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Pitch augmentation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/>
              <a:t>Greatest positive impact on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 Only augmentation that did not have a negative impact on any of the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Half of the classes benefit from applying all augmentation than a subset of augmentation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A1E0-F78F-4664-ACF7-2BBEE43E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98" y="551965"/>
            <a:ext cx="9720072" cy="1499616"/>
          </a:xfrm>
        </p:spPr>
        <p:txBody>
          <a:bodyPr/>
          <a:lstStyle/>
          <a:p>
            <a:r>
              <a:rPr lang="en-US" dirty="0"/>
              <a:t>Future Works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EA53-41F2-4933-8A61-0AA47BF01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498" y="1920240"/>
            <a:ext cx="4754880" cy="2452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Future Works: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validation set to identify which argumentations improve the model’s classification accuracy for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 selectively augment the training data accordingly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EEF5-B2B2-49C3-98FF-ABDF55CA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498" y="4351713"/>
            <a:ext cx="4754880" cy="1832956"/>
          </a:xfrm>
        </p:spPr>
        <p:txBody>
          <a:bodyPr/>
          <a:lstStyle/>
          <a:p>
            <a:r>
              <a:rPr lang="en-US" dirty="0"/>
              <a:t>Applications: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Heart Sound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Snoring Sound Classification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645A0-948D-45CC-AD19-921653F5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11" y="1636600"/>
            <a:ext cx="3707478" cy="50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7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5A47F-4845-4F98-B1F8-EF2A4519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67" y="895697"/>
            <a:ext cx="4626466" cy="47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A9D7-1B65-4020-A8A0-54D8475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5E30-7191-4465-A62E-C786FD36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Salamon</a:t>
            </a:r>
            <a:r>
              <a:rPr lang="en-US" dirty="0"/>
              <a:t>, J., &amp; Bello, J. P. (2017). Deep convolutional neural networks and data augmentation for environmental sound classification. </a:t>
            </a:r>
            <a:r>
              <a:rPr lang="en-US" i="1" dirty="0"/>
              <a:t>IEEE Signal Processing Letters</a:t>
            </a:r>
            <a:r>
              <a:rPr lang="en-US" dirty="0"/>
              <a:t>, </a:t>
            </a:r>
            <a:r>
              <a:rPr lang="en-US" i="1" dirty="0"/>
              <a:t>24</a:t>
            </a:r>
            <a:r>
              <a:rPr lang="en-US" dirty="0"/>
              <a:t>(3), 279-283.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Schnupp</a:t>
            </a:r>
            <a:r>
              <a:rPr lang="en-US" dirty="0"/>
              <a:t>, J., </a:t>
            </a:r>
            <a:r>
              <a:rPr lang="en-US" dirty="0" err="1"/>
              <a:t>Nelken</a:t>
            </a:r>
            <a:r>
              <a:rPr lang="en-US" dirty="0"/>
              <a:t>, I., &amp; King, A. (2011). </a:t>
            </a:r>
            <a:r>
              <a:rPr lang="en-US" i="1" dirty="0"/>
              <a:t>Auditory neuroscience: Making sense of sound</a:t>
            </a:r>
            <a:r>
              <a:rPr lang="en-US" dirty="0"/>
              <a:t>. MIT press.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Augmentation: https://www.kaggle.com/CVxTz/audio-data-augmentation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Augmentation: https://github.com/drscotthawley/audio-classifier-keras-cnn/blob/master/augment_data.py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Dokur</a:t>
            </a:r>
            <a:r>
              <a:rPr lang="en-US" dirty="0"/>
              <a:t>, Z., &amp; </a:t>
            </a:r>
            <a:r>
              <a:rPr lang="en-US" dirty="0" err="1"/>
              <a:t>Ölmez</a:t>
            </a:r>
            <a:r>
              <a:rPr lang="en-US" dirty="0"/>
              <a:t>, T. (2008). Heart sound classification using wavelet transform and incremental self-organizing map. </a:t>
            </a:r>
            <a:r>
              <a:rPr lang="en-US" i="1" dirty="0"/>
              <a:t>Digital Signal Processing</a:t>
            </a:r>
            <a:r>
              <a:rPr lang="en-US" dirty="0"/>
              <a:t>, </a:t>
            </a:r>
            <a:r>
              <a:rPr lang="en-US" i="1" dirty="0"/>
              <a:t>18</a:t>
            </a:r>
            <a:r>
              <a:rPr lang="en-US" dirty="0"/>
              <a:t>(6), 951-959.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Amiriparian</a:t>
            </a:r>
            <a:r>
              <a:rPr lang="en-US" dirty="0"/>
              <a:t>, S., </a:t>
            </a:r>
            <a:r>
              <a:rPr lang="en-US" dirty="0" err="1"/>
              <a:t>Gerczuk</a:t>
            </a:r>
            <a:r>
              <a:rPr lang="en-US" dirty="0"/>
              <a:t>, M., </a:t>
            </a:r>
            <a:r>
              <a:rPr lang="en-US" dirty="0" err="1"/>
              <a:t>Ottl</a:t>
            </a:r>
            <a:r>
              <a:rPr lang="en-US" dirty="0"/>
              <a:t>, S., Cummins, N., Freitag, M., </a:t>
            </a:r>
            <a:r>
              <a:rPr lang="en-US" dirty="0" err="1"/>
              <a:t>Pugachevskiy</a:t>
            </a:r>
            <a:r>
              <a:rPr lang="en-US" dirty="0"/>
              <a:t>, S., ... &amp; Schuller, B. (2017, August). Snore sound classification using image-based deep spectrum features. In </a:t>
            </a:r>
            <a:r>
              <a:rPr lang="en-US" i="1" dirty="0"/>
              <a:t>Proc. of INTERSPEECH</a:t>
            </a:r>
            <a:r>
              <a:rPr lang="en-US" dirty="0"/>
              <a:t> (Vol. 17, pp. 2017-434).</a:t>
            </a:r>
          </a:p>
        </p:txBody>
      </p:sp>
    </p:spTree>
    <p:extLst>
      <p:ext uri="{BB962C8B-B14F-4D97-AF65-F5344CB8AC3E}">
        <p14:creationId xmlns:p14="http://schemas.microsoft.com/office/powerpoint/2010/main" val="385577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C026-CD77-4FF0-BA81-0DB5D5A4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064E-612C-4F9C-B4B7-2DDF8723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https://towardsdatascience.com/image-augmentation-for-deep-learning-histogram-equalization-a71387f609b2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https://cycling74.com/tutorials/the-phase-vocoder-%E2%80%93-part-I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https://utkarsh15.files.wordpress.com/2015/03/stft.png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https://simplelivingover50.com/2015/04/18/fine-tuning-and-making-adjustments-to-my-diet-and-workout-routine/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https://en.wikipedia.org/wiki/Heart_sounds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B5CA-6470-4E3D-98AD-58FD03D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6BC2-B261-4EA7-B63C-3CFC8826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452" y="1779728"/>
            <a:ext cx="9781828" cy="149982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way to classify environmental sound given an audio clip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Other methods of sound classification: (1) dictionary  learning and (2) wavelet filter banks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Author solution: Deep Convolutional Neural Network with data augmentation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5979-C75D-4897-AEE6-9FC0E287A428}"/>
              </a:ext>
            </a:extLst>
          </p:cNvPr>
          <p:cNvGrpSpPr/>
          <p:nvPr/>
        </p:nvGrpSpPr>
        <p:grpSpPr>
          <a:xfrm>
            <a:off x="456257" y="3464954"/>
            <a:ext cx="1754156" cy="646331"/>
            <a:chOff x="401215" y="3959057"/>
            <a:chExt cx="1754156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C14AA2-5C97-487D-AEB0-146BA4FDDB9D}"/>
                </a:ext>
              </a:extLst>
            </p:cNvPr>
            <p:cNvSpPr txBox="1"/>
            <p:nvPr/>
          </p:nvSpPr>
          <p:spPr>
            <a:xfrm>
              <a:off x="401215" y="3959057"/>
              <a:ext cx="1754156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/>
                <a:t>Input:</a:t>
              </a:r>
            </a:p>
            <a:p>
              <a:r>
                <a:rPr lang="en-US" dirty="0"/>
                <a:t>Sound Clip</a:t>
              </a:r>
            </a:p>
          </p:txBody>
        </p:sp>
        <p:pic>
          <p:nvPicPr>
            <p:cNvPr id="6" name="7383-3-0-1">
              <a:hlinkClick r:id="" action="ppaction://media"/>
              <a:extLst>
                <a:ext uri="{FF2B5EF4-FFF2-40B4-BE49-F238E27FC236}">
                  <a16:creationId xmlns:a16="http://schemas.microsoft.com/office/drawing/2014/main" id="{5798D550-5D5A-403F-96AB-3BBA071D1056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5"/>
            <a:stretch>
              <a:fillRect/>
            </a:stretch>
          </p:blipFill>
          <p:spPr>
            <a:xfrm>
              <a:off x="1606098" y="4101298"/>
              <a:ext cx="428347" cy="42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DA67CF-75DC-484D-891B-552360DAEF5B}"/>
              </a:ext>
            </a:extLst>
          </p:cNvPr>
          <p:cNvSpPr txBox="1"/>
          <p:nvPr/>
        </p:nvSpPr>
        <p:spPr>
          <a:xfrm>
            <a:off x="6096000" y="3388545"/>
            <a:ext cx="275253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Trained Convolutional Neural Network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86661-E9E5-4009-8995-3F00E167057D}"/>
              </a:ext>
            </a:extLst>
          </p:cNvPr>
          <p:cNvSpPr txBox="1"/>
          <p:nvPr/>
        </p:nvSpPr>
        <p:spPr>
          <a:xfrm>
            <a:off x="3070922" y="3355941"/>
            <a:ext cx="216456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Augmentation &amp; segmentation:</a:t>
            </a:r>
          </a:p>
          <a:p>
            <a:r>
              <a:rPr lang="en-US" dirty="0"/>
              <a:t>Log-</a:t>
            </a:r>
            <a:r>
              <a:rPr lang="en-US" dirty="0" err="1"/>
              <a:t>mel</a:t>
            </a:r>
            <a:r>
              <a:rPr lang="en-US" dirty="0"/>
              <a:t> spectrogram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8BDB60-E2E9-44CD-8CB1-F8C2E77F3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628" y="4697867"/>
            <a:ext cx="3124935" cy="2206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6C7821-22B2-4F83-99F7-099D65858AB8}"/>
              </a:ext>
            </a:extLst>
          </p:cNvPr>
          <p:cNvSpPr txBox="1"/>
          <p:nvPr/>
        </p:nvSpPr>
        <p:spPr>
          <a:xfrm>
            <a:off x="9790547" y="3679126"/>
            <a:ext cx="145934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Dog Bark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701DC9-E2BD-4A8C-9F90-386045DDE157}"/>
              </a:ext>
            </a:extLst>
          </p:cNvPr>
          <p:cNvCxnSpPr>
            <a:cxnSpLocks/>
          </p:cNvCxnSpPr>
          <p:nvPr/>
        </p:nvCxnSpPr>
        <p:spPr>
          <a:xfrm>
            <a:off x="2238121" y="3788120"/>
            <a:ext cx="82109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51860-0C20-4FBE-AC54-8DE764C0FE09}"/>
              </a:ext>
            </a:extLst>
          </p:cNvPr>
          <p:cNvCxnSpPr>
            <a:cxnSpLocks/>
          </p:cNvCxnSpPr>
          <p:nvPr/>
        </p:nvCxnSpPr>
        <p:spPr>
          <a:xfrm flipV="1">
            <a:off x="5281671" y="3956105"/>
            <a:ext cx="75027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40DBDC-B0BC-44E2-A139-05830657933C}"/>
              </a:ext>
            </a:extLst>
          </p:cNvPr>
          <p:cNvCxnSpPr>
            <a:cxnSpLocks/>
          </p:cNvCxnSpPr>
          <p:nvPr/>
        </p:nvCxnSpPr>
        <p:spPr>
          <a:xfrm flipV="1">
            <a:off x="8894710" y="3988709"/>
            <a:ext cx="8404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BF41130-85BC-4F16-83ED-B9EF84139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56" y="4697867"/>
            <a:ext cx="4375272" cy="18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uiExpand="1" build="p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079C-49EA-4522-BC8B-5EED08BC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330B-5791-4177-8975-F6ACF67D7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1920240"/>
            <a:ext cx="475488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Urban Sound 8k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Size: 8732 labeled sound clips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Duration: ~ 4 seconds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10 Classes:</a:t>
            </a:r>
          </a:p>
          <a:p>
            <a:pPr marL="625475" indent="0">
              <a:buNone/>
            </a:pPr>
            <a:r>
              <a:rPr lang="en-US" dirty="0"/>
              <a:t>0 = </a:t>
            </a:r>
            <a:r>
              <a:rPr lang="en-US" dirty="0" err="1"/>
              <a:t>air_conditioner</a:t>
            </a:r>
            <a:br>
              <a:rPr lang="en-US" dirty="0"/>
            </a:br>
            <a:r>
              <a:rPr lang="en-US" dirty="0"/>
              <a:t>1 = </a:t>
            </a:r>
            <a:r>
              <a:rPr lang="en-US" dirty="0" err="1"/>
              <a:t>car_horn</a:t>
            </a:r>
            <a:br>
              <a:rPr lang="en-US" dirty="0"/>
            </a:br>
            <a:r>
              <a:rPr lang="en-US" dirty="0"/>
              <a:t>2 = </a:t>
            </a:r>
            <a:r>
              <a:rPr lang="en-US" dirty="0" err="1"/>
              <a:t>children_playing</a:t>
            </a:r>
            <a:br>
              <a:rPr lang="en-US" dirty="0"/>
            </a:br>
            <a:r>
              <a:rPr lang="en-US" dirty="0"/>
              <a:t>3 = </a:t>
            </a:r>
            <a:r>
              <a:rPr lang="en-US" dirty="0" err="1"/>
              <a:t>dog_bark</a:t>
            </a:r>
            <a:br>
              <a:rPr lang="en-US" dirty="0"/>
            </a:br>
            <a:r>
              <a:rPr lang="en-US" dirty="0"/>
              <a:t>4 = drilling</a:t>
            </a:r>
            <a:br>
              <a:rPr lang="en-US" dirty="0"/>
            </a:br>
            <a:r>
              <a:rPr lang="en-US" dirty="0"/>
              <a:t>5 = </a:t>
            </a:r>
            <a:r>
              <a:rPr lang="en-US" dirty="0" err="1"/>
              <a:t>engine_idling</a:t>
            </a:r>
            <a:br>
              <a:rPr lang="en-US" dirty="0"/>
            </a:br>
            <a:r>
              <a:rPr lang="en-US" dirty="0"/>
              <a:t>6 = </a:t>
            </a:r>
            <a:r>
              <a:rPr lang="en-US" dirty="0" err="1"/>
              <a:t>gun_shot</a:t>
            </a:r>
            <a:br>
              <a:rPr lang="en-US" dirty="0"/>
            </a:br>
            <a:r>
              <a:rPr lang="en-US" dirty="0"/>
              <a:t>7 = jackhammer</a:t>
            </a:r>
            <a:br>
              <a:rPr lang="en-US" dirty="0"/>
            </a:br>
            <a:r>
              <a:rPr lang="en-US" dirty="0"/>
              <a:t>8 = siren</a:t>
            </a:r>
            <a:br>
              <a:rPr lang="en-US" dirty="0"/>
            </a:br>
            <a:r>
              <a:rPr lang="en-US" dirty="0"/>
              <a:t>9 = </a:t>
            </a:r>
            <a:r>
              <a:rPr lang="en-US" dirty="0" err="1"/>
              <a:t>street_music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64087-BA23-4B84-BE55-5CB2AF84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80" y="205384"/>
            <a:ext cx="3759123" cy="2700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F0F21-00B0-4AB2-A795-C17AE783E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746" y="2083337"/>
            <a:ext cx="3883181" cy="280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218AF-7EB4-470C-97A5-6F2CA23CD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794" y="3967239"/>
            <a:ext cx="3794952" cy="26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9151-8D10-4D5A-98F7-D46D5068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2BA6-5E56-4810-B791-469CFDB18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261" y="1981200"/>
            <a:ext cx="4754880" cy="3730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Application of one or more deformation to a collection of annotated training samples which results new, additional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Types of Audio data augmentation:</a:t>
            </a:r>
          </a:p>
          <a:p>
            <a:pPr marL="640080" lvl="4" indent="0">
              <a:buNone/>
            </a:pPr>
            <a:r>
              <a:rPr lang="en-US" sz="2000" dirty="0"/>
              <a:t>(1) Time stretching</a:t>
            </a:r>
          </a:p>
          <a:p>
            <a:pPr marL="640080" lvl="4" indent="0">
              <a:buNone/>
            </a:pPr>
            <a:r>
              <a:rPr lang="en-US" sz="2000" dirty="0"/>
              <a:t>(2) Pitch Shifting</a:t>
            </a:r>
          </a:p>
          <a:p>
            <a:pPr marL="640080" lvl="4" indent="0">
              <a:buNone/>
            </a:pPr>
            <a:r>
              <a:rPr lang="en-US" sz="2000" dirty="0"/>
              <a:t>(3) Dynamic range compression</a:t>
            </a:r>
          </a:p>
          <a:p>
            <a:pPr marL="640080" lvl="4" indent="0">
              <a:buNone/>
            </a:pPr>
            <a:r>
              <a:rPr lang="en-US" sz="2000" dirty="0"/>
              <a:t>(4) Background Noise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A3F75-56ED-4995-BEAC-69F5C4314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54071"/>
            <a:ext cx="5547731" cy="3274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7C5AD-7CA2-48FF-AA48-F45710A42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0081" y="3458019"/>
            <a:ext cx="5759567" cy="3399981"/>
          </a:xfrm>
          <a:prstGeom prst="rect">
            <a:avLst/>
          </a:prstGeom>
        </p:spPr>
      </p:pic>
      <p:pic>
        <p:nvPicPr>
          <p:cNvPr id="9" name="7383-3-1-0">
            <a:hlinkClick r:id="" action="ppaction://media"/>
            <a:extLst>
              <a:ext uri="{FF2B5EF4-FFF2-40B4-BE49-F238E27FC236}">
                <a16:creationId xmlns:a16="http://schemas.microsoft.com/office/drawing/2014/main" id="{3690404D-AB42-41D0-A6F7-5B346DE514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78067" y="571106"/>
            <a:ext cx="487363" cy="487363"/>
          </a:xfrm>
          <a:prstGeom prst="rect">
            <a:avLst/>
          </a:prstGeom>
        </p:spPr>
      </p:pic>
      <p:pic>
        <p:nvPicPr>
          <p:cNvPr id="10" name="Dog2_withNoise">
            <a:hlinkClick r:id="" action="ppaction://media"/>
            <a:extLst>
              <a:ext uri="{FF2B5EF4-FFF2-40B4-BE49-F238E27FC236}">
                <a16:creationId xmlns:a16="http://schemas.microsoft.com/office/drawing/2014/main" id="{09D8CF1E-B25E-46B4-AFCD-9B2F584EEB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89356" y="38752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E939-9B0E-4595-BF26-73B01D09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10" y="418689"/>
            <a:ext cx="9720072" cy="1499616"/>
          </a:xfrm>
        </p:spPr>
        <p:txBody>
          <a:bodyPr/>
          <a:lstStyle/>
          <a:p>
            <a:r>
              <a:rPr lang="en-US" dirty="0"/>
              <a:t>Data processing: Spectrogram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49B7-05CF-4386-96B4-C522C45F5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852" y="5445613"/>
            <a:ext cx="5333328" cy="10494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Sampling Frequency: 44100 sample/sec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Window size: 1024 samples/sec; ~23 </a:t>
            </a:r>
            <a:r>
              <a:rPr lang="en-US" dirty="0" err="1"/>
              <a:t>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3B4151-A2D9-4A39-B869-22B86011B2BC}"/>
              </a:ext>
            </a:extLst>
          </p:cNvPr>
          <p:cNvGrpSpPr/>
          <p:nvPr/>
        </p:nvGrpSpPr>
        <p:grpSpPr>
          <a:xfrm>
            <a:off x="3509294" y="2134346"/>
            <a:ext cx="6588691" cy="2871021"/>
            <a:chOff x="2938013" y="2202584"/>
            <a:chExt cx="7184101" cy="2947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D5BCA7-180F-48A7-A506-8B83D032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013" y="2205270"/>
              <a:ext cx="4455246" cy="29452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F5E4BE-DC15-4632-9325-0B1D756FEB9F}"/>
                </a:ext>
              </a:extLst>
            </p:cNvPr>
            <p:cNvGrpSpPr/>
            <p:nvPr/>
          </p:nvGrpSpPr>
          <p:grpSpPr>
            <a:xfrm>
              <a:off x="7393259" y="2202584"/>
              <a:ext cx="2728855" cy="2947960"/>
              <a:chOff x="7393259" y="2202584"/>
              <a:chExt cx="2728855" cy="294796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B65175A-CAD8-4CA3-9869-7E8D91932ECC}"/>
                  </a:ext>
                </a:extLst>
              </p:cNvPr>
              <p:cNvCxnSpPr/>
              <p:nvPr/>
            </p:nvCxnSpPr>
            <p:spPr>
              <a:xfrm flipV="1">
                <a:off x="7393259" y="3341574"/>
                <a:ext cx="2728854" cy="1808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F3D9B3BB-F2B4-4AE1-9F10-80C2757302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846120" y="3446742"/>
                <a:ext cx="551988" cy="1"/>
              </a:xfrm>
              <a:prstGeom prst="bentConnector3">
                <a:avLst>
                  <a:gd name="adj1" fmla="val 50000"/>
                </a:avLst>
              </a:prstGeom>
              <a:ln w="76200"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AD4929-259C-473A-9E9E-D5B7E61D9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259" y="2202584"/>
                <a:ext cx="2728854" cy="10981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AFB3E7-6D93-4BA0-9A3A-C95860177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26" y="3845619"/>
            <a:ext cx="3762375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E0F7C-391B-4B65-BB99-24F24540E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17"/>
          <a:stretch/>
        </p:blipFill>
        <p:spPr>
          <a:xfrm>
            <a:off x="8313235" y="390525"/>
            <a:ext cx="3617758" cy="2581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B7F5CF-E1F5-40D3-A129-9C841E2A3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05" y="1811127"/>
            <a:ext cx="3642635" cy="363448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789694-9680-434B-A3ED-D20840731A7F}"/>
              </a:ext>
            </a:extLst>
          </p:cNvPr>
          <p:cNvSpPr txBox="1">
            <a:spLocks/>
          </p:cNvSpPr>
          <p:nvPr/>
        </p:nvSpPr>
        <p:spPr>
          <a:xfrm>
            <a:off x="5352905" y="5353765"/>
            <a:ext cx="3732491" cy="115466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Hop Size: 1014 s/s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Fames: 128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Freq. Component: 128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AF01F4-43BC-4C8D-B3E7-889AD234BB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06CA1EFD-9858-44D0-91BA-87238CF94A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5323DC-C2C7-41A7-92D3-2AF72E7E96D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075DF9C-FBFA-4852-9E97-463CCCDEE9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C26B4-C16C-4C86-8146-C48FAC987F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451CD4-E661-4A39-B545-79A6C627366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863163-3516-4E85-99B6-0C920B42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704" y="350169"/>
            <a:ext cx="3452939" cy="287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06EDE-F1EA-49F3-9D36-3B5967DD9B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6842" y="3574909"/>
            <a:ext cx="3560801" cy="2934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E1C2B-5198-4051-BB88-6FA89D9A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813" y="3674937"/>
            <a:ext cx="4086510" cy="2834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CEB7C-305E-48B9-9825-E268B42DF8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917"/>
          <a:stretch/>
        </p:blipFill>
        <p:spPr>
          <a:xfrm>
            <a:off x="4098444" y="264430"/>
            <a:ext cx="4288399" cy="3059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9679D-E7BF-48B7-A285-2EFB49B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spc="200">
                <a:solidFill>
                  <a:srgbClr val="FFFFFF"/>
                </a:solidFill>
              </a:rPr>
              <a:t>Spectrogram: Another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772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5DE8-6454-40D1-8B22-96454C1B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Deep CNN (aka SB-CNN)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53C44-861D-4936-BBDB-D396B6B1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488" y="2145238"/>
            <a:ext cx="5620512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Layer 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Convolutional layer: 24 filters with receptive field (5,5)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Pool layer: Max pooling (4,2)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Rectified linear unit (</a:t>
            </a:r>
            <a:r>
              <a:rPr lang="en-US" sz="2000" dirty="0" err="1"/>
              <a:t>ReLU</a:t>
            </a:r>
            <a:r>
              <a:rPr lang="en-US" sz="20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Layer 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Convolutional layer: 48 filters with receptive field (5,5)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Pool layer: Max pooling (4,2)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Rectified linear unit (</a:t>
            </a:r>
            <a:r>
              <a:rPr lang="en-US" sz="2000" dirty="0" err="1"/>
              <a:t>ReLU</a:t>
            </a:r>
            <a:r>
              <a:rPr lang="en-US" sz="20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10896" lvl="2" indent="0">
              <a:buNone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26493C1-8614-4B3C-B87C-1FA0DB8BA6E2}"/>
              </a:ext>
            </a:extLst>
          </p:cNvPr>
          <p:cNvSpPr txBox="1">
            <a:spLocks/>
          </p:cNvSpPr>
          <p:nvPr/>
        </p:nvSpPr>
        <p:spPr>
          <a:xfrm>
            <a:off x="6249785" y="2145792"/>
            <a:ext cx="5495175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Layer 3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Convolutional layer: 48 filters with receptive field (5,5)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Rectified linear unit (</a:t>
            </a:r>
            <a:r>
              <a:rPr lang="en-US" sz="2200" dirty="0" err="1"/>
              <a:t>ReLU</a:t>
            </a:r>
            <a:r>
              <a:rPr lang="en-US" sz="22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Layer 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Fully Connected Layer: 64 Hidden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Rectified linear unit (</a:t>
            </a:r>
            <a:r>
              <a:rPr lang="en-US" sz="2200" dirty="0" err="1"/>
              <a:t>ReLU</a:t>
            </a:r>
            <a:r>
              <a:rPr lang="en-US" sz="22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Layer 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Fully Connected Layer: 10 Hidden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err="1"/>
              <a:t>Softmax</a:t>
            </a:r>
            <a:r>
              <a:rPr lang="en-US" sz="2200" dirty="0"/>
              <a:t> Activation ~ 0-1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7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3B72-692F-4D2D-9213-26CD9A18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Deep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F3B0-0464-427F-8D1B-22D291C91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007705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CNN is implemented in Python using </a:t>
            </a:r>
            <a:r>
              <a:rPr lang="en-US" dirty="0" err="1"/>
              <a:t>Lasagne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Constant Learning rate of 0.01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Dropout is applied to the input of last 2 layers with probability of 0.5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L2 regularization applied to the last 2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 is trained for 50 epochs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10-fold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18A14-142A-40FD-A3AB-AA2EB9B9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1464366"/>
            <a:ext cx="3727836" cy="37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3A90-8FA9-4731-B94F-B7756EF6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52" y="471909"/>
            <a:ext cx="4830200" cy="164512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deep Convolutional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F2E6-DCF6-418A-97D0-8DFE0779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04" y="2617030"/>
            <a:ext cx="5445096" cy="2302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000" dirty="0"/>
              <a:t>(1) Small receptive fields of convolutional kernels (filters) = Better learning and identification of different sound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(2) Capable of capturing energy modulation patterns across time and frequency of the spectrogram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CB895-A623-4B3E-8A62-53C12987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77" y="197192"/>
            <a:ext cx="4766065" cy="326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90199-020B-4B6A-90B1-2C4C54DB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210" y="3429000"/>
            <a:ext cx="4647532" cy="33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5978</TotalTime>
  <Words>1376</Words>
  <Application>Microsoft Office PowerPoint</Application>
  <PresentationFormat>Widescreen</PresentationFormat>
  <Paragraphs>153</Paragraphs>
  <Slides>16</Slides>
  <Notes>10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Tw Cen MT</vt:lpstr>
      <vt:lpstr>Tw Cen MT Condensed</vt:lpstr>
      <vt:lpstr>Wingdings</vt:lpstr>
      <vt:lpstr>Wingdings 3</vt:lpstr>
      <vt:lpstr>Integral</vt:lpstr>
      <vt:lpstr>Deep Convolutional Neural Networks and Data augmentation for Environmental sound classification</vt:lpstr>
      <vt:lpstr>Overall Goal of Paper</vt:lpstr>
      <vt:lpstr>Data</vt:lpstr>
      <vt:lpstr>Data Augmentation</vt:lpstr>
      <vt:lpstr>Data processing: Spectrogram</vt:lpstr>
      <vt:lpstr>Spectrogram: Another Representation</vt:lpstr>
      <vt:lpstr>Proposed Deep CNN (aka SB-CNN) </vt:lpstr>
      <vt:lpstr>Tuning the Deep CNN</vt:lpstr>
      <vt:lpstr>Why deep Convolutional Neural Networks?</vt:lpstr>
      <vt:lpstr>Results: CNN with and Without Data Augmentation</vt:lpstr>
      <vt:lpstr>Results: Confusion Matrix classification</vt:lpstr>
      <vt:lpstr>Results: Audio Data Augmentation Accuracy</vt:lpstr>
      <vt:lpstr>Future Works and Applications</vt:lpstr>
      <vt:lpstr>PowerPoint Presentation</vt:lpstr>
      <vt:lpstr>Reference </vt:lpstr>
      <vt:lpstr>Image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Article: Deep Convolutional Neural Networks and Data augmentation for Environmental sound classification</dc:title>
  <dc:creator>jrana</dc:creator>
  <cp:lastModifiedBy>jrana</cp:lastModifiedBy>
  <cp:revision>57</cp:revision>
  <dcterms:created xsi:type="dcterms:W3CDTF">2018-02-18T21:48:38Z</dcterms:created>
  <dcterms:modified xsi:type="dcterms:W3CDTF">2018-02-23T01:27:00Z</dcterms:modified>
</cp:coreProperties>
</file>