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56" r:id="rId14"/>
    <p:sldId id="272" r:id="rId15"/>
    <p:sldId id="273" r:id="rId16"/>
    <p:sldId id="257" r:id="rId17"/>
    <p:sldId id="275" r:id="rId18"/>
    <p:sldId id="266" r:id="rId19"/>
    <p:sldId id="274" r:id="rId20"/>
    <p:sldId id="262" r:id="rId21"/>
    <p:sldId id="258" r:id="rId22"/>
    <p:sldId id="260" r:id="rId23"/>
    <p:sldId id="259" r:id="rId24"/>
    <p:sldId id="261" r:id="rId25"/>
    <p:sldId id="270" r:id="rId26"/>
    <p:sldId id="267" r:id="rId27"/>
    <p:sldId id="268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82765"/>
  </p:normalViewPr>
  <p:slideViewPr>
    <p:cSldViewPr snapToGrid="0" snapToObjects="1">
      <p:cViewPr>
        <p:scale>
          <a:sx n="70" d="100"/>
          <a:sy n="70" d="100"/>
        </p:scale>
        <p:origin x="192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5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Accuracy of Different Sounds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Sheet1!$N$1:$N$10</c:f>
              <c:strCache>
                <c:ptCount val="10"/>
                <c:pt idx="0">
                  <c:v>Air conditioner</c:v>
                </c:pt>
                <c:pt idx="1">
                  <c:v>Car horn</c:v>
                </c:pt>
                <c:pt idx="2">
                  <c:v>Children playing</c:v>
                </c:pt>
                <c:pt idx="3">
                  <c:v>Dog bark</c:v>
                </c:pt>
                <c:pt idx="4">
                  <c:v>Drilling</c:v>
                </c:pt>
                <c:pt idx="5">
                  <c:v>Engine Idling</c:v>
                </c:pt>
                <c:pt idx="6">
                  <c:v>Gun Shot</c:v>
                </c:pt>
                <c:pt idx="7">
                  <c:v>Jackhammer</c:v>
                </c:pt>
                <c:pt idx="8">
                  <c:v>Siren</c:v>
                </c:pt>
                <c:pt idx="9">
                  <c:v>Street Music</c:v>
                </c:pt>
              </c:strCache>
            </c:strRef>
          </c:cat>
          <c:val>
            <c:numRef>
              <c:f>Sheet1!$O$1:$O$10</c:f>
              <c:numCache>
                <c:formatCode>General</c:formatCode>
                <c:ptCount val="10"/>
                <c:pt idx="0">
                  <c:v>0.432428571428571</c:v>
                </c:pt>
                <c:pt idx="1">
                  <c:v>0.315142857142857</c:v>
                </c:pt>
                <c:pt idx="2">
                  <c:v>0.630571428571428</c:v>
                </c:pt>
                <c:pt idx="3">
                  <c:v>0.719571428571429</c:v>
                </c:pt>
                <c:pt idx="4">
                  <c:v>0.610285714285714</c:v>
                </c:pt>
                <c:pt idx="5">
                  <c:v>0.537714285714286</c:v>
                </c:pt>
                <c:pt idx="6">
                  <c:v>0.494714285714286</c:v>
                </c:pt>
                <c:pt idx="7">
                  <c:v>0.500714285714286</c:v>
                </c:pt>
                <c:pt idx="8">
                  <c:v>0.541571428571429</c:v>
                </c:pt>
                <c:pt idx="9">
                  <c:v>0.703571428571428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4824240"/>
        <c:axId val="2138152432"/>
      </c:barChart>
      <c:catAx>
        <c:axId val="211482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152432"/>
        <c:crosses val="autoZero"/>
        <c:auto val="1"/>
        <c:lblAlgn val="ctr"/>
        <c:lblOffset val="100"/>
        <c:noMultiLvlLbl val="0"/>
      </c:catAx>
      <c:valAx>
        <c:axId val="213815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824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D929E-9122-2047-9676-FA50EA8B488D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34CDE-C8E3-4C49-9F2D-06C95A3B5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Their sound can be masked by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D4E5B-07C0-4779-8BD4-067ED9F252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6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Grouping several consecutive frames (by concatenating them into a single larger vector prior to PCA whitening), also known as shingling, allows us to learn features that take into account temporal dynamics. This option is particularly interesting for urban noise-like sounds such as idling engines or jackhammers, where the temporal dynamics could potentially improve our ability to distinguish sounds whose instantaneous features (i.e. a single frame) can be very similar.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D4E5B-07C0-4779-8BD4-067ED9F252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92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The assignment takes the value of the inner product or 0, not 1 or 0 as in regular k-means.</a:t>
            </a:r>
          </a:p>
          <a:p>
            <a:r>
              <a:rPr lang="en-US" dirty="0" smtClean="0"/>
              <a:t>(2)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recomputes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  centroids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Normalized the centroids by 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k means: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Euclidean distance</a:t>
            </a:r>
          </a:p>
          <a:p>
            <a:pPr marL="171450" indent="-171450">
              <a:buFontTx/>
              <a:buChar char="-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SKM:</a:t>
            </a:r>
          </a:p>
          <a:p>
            <a:pPr marL="0" indent="0">
              <a:buFontTx/>
              <a:buNone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Cosine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D4E5B-07C0-4779-8BD4-067ED9F252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32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SVM </a:t>
            </a:r>
            <a:r>
              <a:rPr lang="mr-IN" dirty="0" smtClean="0"/>
              <a:t>–</a:t>
            </a:r>
            <a:r>
              <a:rPr lang="en-US" dirty="0" smtClean="0"/>
              <a:t> based on first 193 features using Pearson Correlation</a:t>
            </a:r>
          </a:p>
          <a:p>
            <a:r>
              <a:rPr lang="en-US" dirty="0" err="1" smtClean="0"/>
              <a:t>Avg</a:t>
            </a:r>
            <a:r>
              <a:rPr lang="en-US" baseline="0" dirty="0" smtClean="0"/>
              <a:t> accuracy: 16.25%</a:t>
            </a:r>
          </a:p>
          <a:p>
            <a:r>
              <a:rPr lang="en-US" baseline="0" dirty="0" smtClean="0"/>
              <a:t>Run time: 1 sec</a:t>
            </a:r>
          </a:p>
          <a:p>
            <a:r>
              <a:rPr lang="en-US" baseline="0" dirty="0" smtClean="0"/>
              <a:t>Accuracy on Fold 10: 17.29% (highest </a:t>
            </a:r>
            <a:r>
              <a:rPr lang="en-US" baseline="0" dirty="0" err="1" smtClean="0"/>
              <a:t>acc</a:t>
            </a:r>
            <a:r>
              <a:rPr lang="en-US" baseline="0" dirty="0" smtClean="0"/>
              <a:t> on Fold 3 </a:t>
            </a:r>
            <a:r>
              <a:rPr lang="mr-IN" baseline="0" dirty="0" smtClean="0"/>
              <a:t>–</a:t>
            </a:r>
            <a:r>
              <a:rPr lang="en-US" baseline="0" dirty="0" smtClean="0"/>
              <a:t> 20.98%)</a:t>
            </a:r>
          </a:p>
          <a:p>
            <a:r>
              <a:rPr lang="en-US" baseline="0" dirty="0" smtClean="0"/>
              <a:t>	- highest </a:t>
            </a:r>
            <a:r>
              <a:rPr lang="en-US" baseline="0" dirty="0" err="1" smtClean="0"/>
              <a:t>acc</a:t>
            </a:r>
            <a:r>
              <a:rPr lang="en-US" baseline="0" dirty="0" smtClean="0"/>
              <a:t> class: Dog bark (33%)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RF </a:t>
            </a:r>
            <a:r>
              <a:rPr lang="mr-IN" dirty="0" smtClean="0"/>
              <a:t>–</a:t>
            </a:r>
            <a:r>
              <a:rPr lang="en-US" dirty="0" smtClean="0"/>
              <a:t> based on first 193 features using Pearson Correlation</a:t>
            </a:r>
          </a:p>
          <a:p>
            <a:r>
              <a:rPr lang="en-US" dirty="0" err="1" smtClean="0"/>
              <a:t>Avg</a:t>
            </a:r>
            <a:r>
              <a:rPr lang="en-US" baseline="0" dirty="0" smtClean="0"/>
              <a:t> accuracy: 20.6%</a:t>
            </a:r>
          </a:p>
          <a:p>
            <a:r>
              <a:rPr lang="en-US" baseline="0" dirty="0" smtClean="0"/>
              <a:t>Run time: 4:25</a:t>
            </a:r>
          </a:p>
          <a:p>
            <a:r>
              <a:rPr lang="en-US" baseline="0" dirty="0" smtClean="0"/>
              <a:t>Accuracy on Fold 10: 24.41% (highest </a:t>
            </a:r>
            <a:r>
              <a:rPr lang="en-US" baseline="0" dirty="0" err="1" smtClean="0"/>
              <a:t>acc</a:t>
            </a:r>
            <a:r>
              <a:rPr lang="en-US" baseline="0" dirty="0" smtClean="0"/>
              <a:t> across all fold)</a:t>
            </a:r>
          </a:p>
          <a:p>
            <a:r>
              <a:rPr lang="en-US" baseline="0" dirty="0" smtClean="0"/>
              <a:t>	- highest </a:t>
            </a:r>
            <a:r>
              <a:rPr lang="en-US" baseline="0" dirty="0" err="1" smtClean="0"/>
              <a:t>acc</a:t>
            </a:r>
            <a:r>
              <a:rPr lang="en-US" baseline="0" dirty="0" smtClean="0"/>
              <a:t> class: Dog bark (57%)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34CDE-C8E3-4C49-9F2D-06C95A3B57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20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Least</a:t>
            </a:r>
            <a:r>
              <a:rPr lang="en-US" baseline="0" dirty="0" smtClean="0"/>
              <a:t> predictive classes: Air conditioner (37%) Siren (44%)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Mean accuracy of different test fold: 57.76%</a:t>
            </a:r>
          </a:p>
          <a:p>
            <a:endParaRPr lang="en-US" baseline="0" dirty="0" smtClean="0"/>
          </a:p>
          <a:p>
            <a:r>
              <a:rPr lang="en-US" baseline="0" dirty="0" smtClean="0"/>
              <a:t>2 dense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34CDE-C8E3-4C49-9F2D-06C95A3B57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33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34CDE-C8E3-4C49-9F2D-06C95A3B57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6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(32?)</a:t>
            </a:r>
          </a:p>
          <a:p>
            <a:r>
              <a:rPr lang="en-US" dirty="0" smtClean="0"/>
              <a:t>In</a:t>
            </a:r>
            <a:r>
              <a:rPr lang="en-US" baseline="0" dirty="0" smtClean="0"/>
              <a:t> order to create a 128 frame the window size is 65024 samples/mms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Window size = hop size * (frame -1)  </a:t>
            </a:r>
            <a:r>
              <a:rPr lang="en-US" baseline="0" dirty="0" smtClean="0">
                <a:sym typeface="Wingdings"/>
              </a:rPr>
              <a:t>512 * 127</a:t>
            </a:r>
          </a:p>
          <a:p>
            <a:pPr marL="1543050" lvl="3" indent="-171450">
              <a:buFontTx/>
              <a:buChar char="-"/>
            </a:pPr>
            <a:r>
              <a:rPr lang="en-US" baseline="0" dirty="0" smtClean="0">
                <a:sym typeface="Wingdings"/>
              </a:rPr>
              <a:t># samples between each successive fast </a:t>
            </a:r>
            <a:r>
              <a:rPr lang="en-US" baseline="0" dirty="0" err="1" smtClean="0">
                <a:sym typeface="Wingdings"/>
              </a:rPr>
              <a:t>fourier</a:t>
            </a:r>
            <a:r>
              <a:rPr lang="en-US" baseline="0" dirty="0" smtClean="0">
                <a:sym typeface="Wingdings"/>
              </a:rPr>
              <a:t> transform</a:t>
            </a:r>
          </a:p>
          <a:p>
            <a:r>
              <a:rPr lang="en-US" dirty="0" smtClean="0"/>
              <a:t>Window</a:t>
            </a:r>
            <a:r>
              <a:rPr lang="en-US" baseline="0" dirty="0" smtClean="0"/>
              <a:t> size smaller than this # is not considered.</a:t>
            </a:r>
            <a:endParaRPr lang="en-US" dirty="0" smtClean="0"/>
          </a:p>
          <a:p>
            <a:pPr marL="1543050" lvl="3" indent="-171450">
              <a:buFontTx/>
              <a:buChar char="-"/>
            </a:pPr>
            <a:endParaRPr lang="en-US" baseline="0" dirty="0" smtClean="0">
              <a:sym typeface="Wingdings"/>
            </a:endParaRPr>
          </a:p>
          <a:p>
            <a:pPr marL="1543050" lvl="3" indent="-171450">
              <a:buFontTx/>
              <a:buChar char="-"/>
            </a:pPr>
            <a:endParaRPr lang="en-US" baseline="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34CDE-C8E3-4C49-9F2D-06C95A3B57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Avg</a:t>
            </a:r>
            <a:r>
              <a:rPr lang="en-US" dirty="0" smtClean="0"/>
              <a:t> accuracy</a:t>
            </a:r>
            <a:r>
              <a:rPr lang="en-US" baseline="0" dirty="0" smtClean="0"/>
              <a:t> across all testing fold: 55.4% (test fold 2, 3, and 6 below 50%, test fold 4, 5, 9, and 10 higher than 60%)</a:t>
            </a:r>
          </a:p>
          <a:p>
            <a:endParaRPr lang="en-US" baseline="0" dirty="0" smtClean="0"/>
          </a:p>
          <a:p>
            <a:r>
              <a:rPr lang="en-US" baseline="0" dirty="0" smtClean="0"/>
              <a:t>Gun shot has high% but it also has sig less samples than other class (32)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34CDE-C8E3-4C49-9F2D-06C95A3B57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71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Roshan’s</a:t>
            </a:r>
            <a:r>
              <a:rPr lang="en-US" baseline="0" dirty="0" smtClean="0"/>
              <a:t> variable: tree 100, depth 6</a:t>
            </a:r>
          </a:p>
          <a:p>
            <a:r>
              <a:rPr lang="en-US" baseline="0" dirty="0" err="1" smtClean="0"/>
              <a:t>Avg</a:t>
            </a:r>
            <a:r>
              <a:rPr lang="en-US" baseline="0" dirty="0" smtClean="0"/>
              <a:t> accuracy: 58.89% (100 runs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34CDE-C8E3-4C49-9F2D-06C95A3B57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9A1C-8431-6942-A63E-18AFE84851F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33EA-F2DB-2E4F-A3CD-D2F272DC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9A1C-8431-6942-A63E-18AFE84851F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33EA-F2DB-2E4F-A3CD-D2F272DC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1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9A1C-8431-6942-A63E-18AFE84851F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33EA-F2DB-2E4F-A3CD-D2F272DC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4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9A1C-8431-6942-A63E-18AFE84851F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33EA-F2DB-2E4F-A3CD-D2F272DC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4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9A1C-8431-6942-A63E-18AFE84851F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33EA-F2DB-2E4F-A3CD-D2F272DC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88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9A1C-8431-6942-A63E-18AFE84851F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33EA-F2DB-2E4F-A3CD-D2F272DC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2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9A1C-8431-6942-A63E-18AFE84851F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33EA-F2DB-2E4F-A3CD-D2F272DCF7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5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9A1C-8431-6942-A63E-18AFE84851F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33EA-F2DB-2E4F-A3CD-D2F272DC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4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9A1C-8431-6942-A63E-18AFE84851F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33EA-F2DB-2E4F-A3CD-D2F272DC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1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9A1C-8431-6942-A63E-18AFE84851F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33EA-F2DB-2E4F-A3CD-D2F272DC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EA59A1C-8431-6942-A63E-18AFE84851F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33EA-F2DB-2E4F-A3CD-D2F272DC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2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EA59A1C-8431-6942-A63E-18AFE84851F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0B033EA-F2DB-2E4F-A3CD-D2F272DC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1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Unsupervised Feature Learning For Urban Sound Classification</a:t>
            </a:r>
            <a:endParaRPr lang="en-US" cap="none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Justin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Salamon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Juan Pablo Bello</a:t>
            </a:r>
          </a:p>
          <a:p>
            <a:pPr algn="l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New York University</a:t>
            </a:r>
          </a:p>
          <a:p>
            <a:pPr algn="l"/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Presented by Joseph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Chiou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44068"/>
            <a:ext cx="7729728" cy="1188720"/>
          </a:xfrm>
        </p:spPr>
        <p:txBody>
          <a:bodyPr/>
          <a:lstStyle/>
          <a:p>
            <a:r>
              <a:rPr lang="en-US" dirty="0" smtClean="0"/>
              <a:t>Baseline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dmin\Desktop\confusion matri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3" t="52874" r="58791" b="13613"/>
          <a:stretch/>
        </p:blipFill>
        <p:spPr bwMode="auto">
          <a:xfrm>
            <a:off x="3505200" y="1447800"/>
            <a:ext cx="512357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88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5007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Feature learning approach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C:\Users\Admin\Desktop\confusion matri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92" t="53074" r="34414" b="13148"/>
          <a:stretch/>
        </p:blipFill>
        <p:spPr bwMode="auto">
          <a:xfrm>
            <a:off x="3258532" y="1428260"/>
            <a:ext cx="5352068" cy="521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81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ctr">
              <a:buNone/>
            </a:pPr>
            <a:endParaRPr lang="en-US" dirty="0" smtClean="0"/>
          </a:p>
          <a:p>
            <a:pPr marL="137160" indent="0" algn="ctr">
              <a:buNone/>
            </a:pPr>
            <a:endParaRPr lang="en-US" dirty="0"/>
          </a:p>
          <a:p>
            <a:pPr marL="137160" indent="0" algn="ctr">
              <a:buNone/>
            </a:pPr>
            <a:endParaRPr lang="en-US" dirty="0" smtClean="0"/>
          </a:p>
          <a:p>
            <a:pPr marL="137160" indent="0"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5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Urban Sound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 </a:t>
            </a:r>
            <a:r>
              <a:rPr lang="en-US" dirty="0" err="1" smtClean="0"/>
              <a:t>Chiou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581" y="365125"/>
            <a:ext cx="4185920" cy="31394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4185920" cy="3139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44" y="3504565"/>
            <a:ext cx="4115985" cy="308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Overviews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320" y="2208276"/>
            <a:ext cx="5873496" cy="4405122"/>
          </a:xfrm>
        </p:spPr>
      </p:pic>
    </p:spTree>
    <p:extLst>
      <p:ext uri="{BB962C8B-B14F-4D97-AF65-F5344CB8AC3E}">
        <p14:creationId xmlns:p14="http://schemas.microsoft.com/office/powerpoint/2010/main" val="127490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layer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128 x 128 x 2</a:t>
            </a:r>
          </a:p>
          <a:p>
            <a:r>
              <a:rPr lang="en-US" dirty="0" smtClean="0"/>
              <a:t>Epoch: 20</a:t>
            </a:r>
          </a:p>
          <a:p>
            <a:r>
              <a:rPr lang="en-US" dirty="0" smtClean="0"/>
              <a:t>90/10 validation. Use Fold 10 for testing, and Fold 9 to validate.</a:t>
            </a:r>
          </a:p>
          <a:p>
            <a:r>
              <a:rPr lang="en-US" dirty="0" smtClean="0"/>
              <a:t>10 fold cross validation </a:t>
            </a:r>
          </a:p>
          <a:p>
            <a:r>
              <a:rPr lang="en-US" dirty="0" err="1" smtClean="0"/>
              <a:t>Avg</a:t>
            </a:r>
            <a:r>
              <a:rPr lang="en-US" dirty="0" smtClean="0"/>
              <a:t> accuracy: 60.53%</a:t>
            </a:r>
          </a:p>
          <a:p>
            <a:r>
              <a:rPr lang="en-US" dirty="0" smtClean="0"/>
              <a:t>Most predictive class: Gun shot (100%)</a:t>
            </a:r>
          </a:p>
          <a:p>
            <a:r>
              <a:rPr lang="en-US" dirty="0" smtClean="0"/>
              <a:t>Run time: 1:02:11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Convolutional layer: 24 filters with receptive field (5,5)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 Pool layer: Max pooling (4,2)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 Rectified linear unit (</a:t>
            </a:r>
            <a:r>
              <a:rPr lang="en-US" sz="2600" dirty="0" err="1"/>
              <a:t>ReLU</a:t>
            </a:r>
            <a:r>
              <a:rPr lang="en-US" sz="2600"/>
              <a:t>) activation: h(x)=max(x,0)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65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44" y="163957"/>
            <a:ext cx="7057292" cy="6484580"/>
          </a:xfrm>
        </p:spPr>
      </p:pic>
    </p:spTree>
    <p:extLst>
      <p:ext uri="{BB962C8B-B14F-4D97-AF65-F5344CB8AC3E}">
        <p14:creationId xmlns:p14="http://schemas.microsoft.com/office/powerpoint/2010/main" val="19129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23725"/>
              </p:ext>
            </p:extLst>
          </p:nvPr>
        </p:nvGraphicFramePr>
        <p:xfrm>
          <a:off x="1974406" y="1426465"/>
          <a:ext cx="8833802" cy="427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244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by Justin </a:t>
            </a:r>
            <a:r>
              <a:rPr lang="en-US" dirty="0" err="1"/>
              <a:t>Salamon</a:t>
            </a:r>
            <a:r>
              <a:rPr lang="en-US" dirty="0"/>
              <a:t> &amp; Christopher Jacoby &amp; Juan Pablo Bello</a:t>
            </a:r>
          </a:p>
          <a:p>
            <a:endParaRPr lang="en-US" dirty="0"/>
          </a:p>
          <a:p>
            <a:r>
              <a:rPr lang="en-US" dirty="0"/>
              <a:t>Contains 8732 labeled </a:t>
            </a:r>
            <a:r>
              <a:rPr lang="en-US" dirty="0" smtClean="0"/>
              <a:t>sounds of </a:t>
            </a:r>
            <a:r>
              <a:rPr lang="en-US" dirty="0"/>
              <a:t>real field-recording urban sounds from 10 classes : (1).air conditioner, (2).car horn, (3).children playing, (4). Dog bark, (5). Drilling, (6). Engine idling, (7). Jackhammer, (8) gun shot, (9) siren, and (10.) street music.</a:t>
            </a:r>
          </a:p>
          <a:p>
            <a:endParaRPr lang="en-US" dirty="0"/>
          </a:p>
          <a:p>
            <a:r>
              <a:rPr lang="en-US" dirty="0"/>
              <a:t>The largest free urban sound dataset.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 distribution in Fold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3920" y="2220687"/>
            <a:ext cx="2849880" cy="3956276"/>
          </a:xfrm>
        </p:spPr>
        <p:txBody>
          <a:bodyPr/>
          <a:lstStyle/>
          <a:p>
            <a:r>
              <a:rPr lang="en-US" dirty="0" smtClean="0"/>
              <a:t>GU only has 2 samples being considered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20687"/>
            <a:ext cx="6239257" cy="44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value = 0.01</a:t>
            </a:r>
          </a:p>
          <a:p>
            <a:r>
              <a:rPr lang="en-US" dirty="0" smtClean="0"/>
              <a:t>10 fold cross validation. 90/10 validation on Fold 10</a:t>
            </a:r>
          </a:p>
          <a:p>
            <a:r>
              <a:rPr lang="en-US" dirty="0" smtClean="0"/>
              <a:t>Accuracy: 62.49%</a:t>
            </a:r>
          </a:p>
          <a:p>
            <a:r>
              <a:rPr lang="en-US" dirty="0" smtClean="0"/>
              <a:t>Most predictive classes: Gun shot (85%)</a:t>
            </a:r>
          </a:p>
          <a:p>
            <a:r>
              <a:rPr lang="en-US" dirty="0" smtClean="0"/>
              <a:t>Run time: 2:05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5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5"/>
          <a:stretch/>
        </p:blipFill>
        <p:spPr>
          <a:xfrm>
            <a:off x="2204407" y="165732"/>
            <a:ext cx="7799129" cy="6692268"/>
          </a:xfrm>
        </p:spPr>
      </p:pic>
    </p:spTree>
    <p:extLst>
      <p:ext uri="{BB962C8B-B14F-4D97-AF65-F5344CB8AC3E}">
        <p14:creationId xmlns:p14="http://schemas.microsoft.com/office/powerpoint/2010/main" val="4770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Tree: 500</a:t>
            </a:r>
          </a:p>
          <a:p>
            <a:r>
              <a:rPr lang="en-US" dirty="0" smtClean="0"/>
              <a:t>Depth: 6</a:t>
            </a:r>
          </a:p>
          <a:p>
            <a:r>
              <a:rPr lang="en-US" dirty="0" smtClean="0"/>
              <a:t>90/10 validation on Fold 10</a:t>
            </a:r>
          </a:p>
          <a:p>
            <a:r>
              <a:rPr lang="en-US" dirty="0" smtClean="0"/>
              <a:t>Accuracy: 61.29%</a:t>
            </a:r>
          </a:p>
          <a:p>
            <a:r>
              <a:rPr lang="en-US" dirty="0" smtClean="0"/>
              <a:t>Most predictive class: Children playing (82%)</a:t>
            </a:r>
          </a:p>
          <a:p>
            <a:r>
              <a:rPr lang="en-US" dirty="0" smtClean="0"/>
              <a:t>Run time: 4:54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32" y="145669"/>
            <a:ext cx="7182289" cy="6544900"/>
          </a:xfrm>
        </p:spPr>
      </p:pic>
    </p:spTree>
    <p:extLst>
      <p:ext uri="{BB962C8B-B14F-4D97-AF65-F5344CB8AC3E}">
        <p14:creationId xmlns:p14="http://schemas.microsoft.com/office/powerpoint/2010/main" val="21429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3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183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1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4314"/>
            <a:ext cx="10515600" cy="61546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CNN					RF				SVM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9775"/>
            <a:ext cx="4167554" cy="3829349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53" y="2108037"/>
            <a:ext cx="3868616" cy="352529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5"/>
          <a:stretch/>
        </p:blipFill>
        <p:spPr>
          <a:xfrm>
            <a:off x="8036169" y="1949774"/>
            <a:ext cx="4283039" cy="367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of each sound type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166672"/>
              </p:ext>
            </p:extLst>
          </p:nvPr>
        </p:nvGraphicFramePr>
        <p:xfrm>
          <a:off x="746761" y="2402720"/>
          <a:ext cx="6605015" cy="3639306"/>
        </p:xfrm>
        <a:graphic>
          <a:graphicData uri="http://schemas.openxmlformats.org/drawingml/2006/table">
            <a:tbl>
              <a:tblPr/>
              <a:tblGrid>
                <a:gridCol w="1995632"/>
                <a:gridCol w="1536461"/>
                <a:gridCol w="1536461"/>
                <a:gridCol w="1536461"/>
              </a:tblGrid>
              <a:tr h="330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Sound Type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CNN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RF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SVM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Air Conditioner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0.77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 Horn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Children Playing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0.82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Dog Bark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0.71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Drilling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0.67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Engine Idling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Gun Shot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Jackhammer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Siren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Street Music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0.67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7717536" y="2402720"/>
            <a:ext cx="3910584" cy="3639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CNN performs better on identifying noise sound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accuracy vs epoch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2679"/>
            <a:ext cx="6147816" cy="4393555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772400" y="2035429"/>
            <a:ext cx="3989832" cy="3944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charset="0"/>
              <a:buChar char="•"/>
            </a:pPr>
            <a:r>
              <a:rPr lang="en-US" sz="2800" dirty="0" smtClean="0"/>
              <a:t>Accuracy stays around 0.6 after 10 epoch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16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of urban environmental sound classification</a:t>
            </a:r>
          </a:p>
          <a:p>
            <a:pPr marL="0" indent="0">
              <a:buNone/>
            </a:pPr>
            <a:r>
              <a:rPr lang="en-US" dirty="0" smtClean="0"/>
              <a:t>	(ex. Air conditioner sounds)</a:t>
            </a:r>
          </a:p>
          <a:p>
            <a:r>
              <a:rPr lang="en-US" dirty="0"/>
              <a:t>L</a:t>
            </a:r>
            <a:r>
              <a:rPr lang="en-US" dirty="0" smtClean="0"/>
              <a:t>acking the high-level structure observed in other domains such as speech and 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8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80644"/>
            <a:ext cx="7729728" cy="1188720"/>
          </a:xfrm>
        </p:spPr>
        <p:txBody>
          <a:bodyPr/>
          <a:lstStyle/>
          <a:p>
            <a:r>
              <a:rPr lang="en-US" dirty="0" smtClean="0"/>
              <a:t>Sound distribution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t="32775" r="24057" b="12843"/>
          <a:stretch/>
        </p:blipFill>
        <p:spPr bwMode="auto">
          <a:xfrm>
            <a:off x="2135066" y="1600201"/>
            <a:ext cx="7921868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7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Temporal dynamic can be a key role in classifying urban sound sources</a:t>
            </a:r>
          </a:p>
          <a:p>
            <a:r>
              <a:rPr lang="en-US" dirty="0" smtClean="0"/>
              <a:t>Grouping several consecutive frames in order to learn features that take into account temporal dynamics</a:t>
            </a:r>
          </a:p>
          <a:p>
            <a:pPr lvl="1"/>
            <a:r>
              <a:rPr lang="en-US" dirty="0" smtClean="0"/>
              <a:t>particularly </a:t>
            </a:r>
            <a:r>
              <a:rPr lang="en-US" dirty="0"/>
              <a:t>interesting for urban noise-like sounds such as idling engines or jackhammers, where the temporal dynamics could potentially improve our ability to distinguish sounds whose instantaneous features (i.e. a single frame) can be very similar.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4" t="52106" r="50337" b="30526"/>
          <a:stretch/>
        </p:blipFill>
        <p:spPr bwMode="auto">
          <a:xfrm>
            <a:off x="1905001" y="2371628"/>
            <a:ext cx="8249215" cy="218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8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dmin\Desktop\skm random 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5410200" cy="486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5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Admin\Desktop\classfication accurac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2" t="27632" r="23050" b="30075"/>
          <a:stretch/>
        </p:blipFill>
        <p:spPr bwMode="auto">
          <a:xfrm>
            <a:off x="1676400" y="1505932"/>
            <a:ext cx="8385142" cy="466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61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esktop\confusion matrix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3" t="25259" r="27319" b="54580"/>
          <a:stretch/>
        </p:blipFill>
        <p:spPr bwMode="auto">
          <a:xfrm>
            <a:off x="2438400" y="3962400"/>
            <a:ext cx="7010400" cy="279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0" t="44406" r="49703" b="34868"/>
          <a:stretch/>
        </p:blipFill>
        <p:spPr bwMode="auto">
          <a:xfrm>
            <a:off x="2438400" y="1447801"/>
            <a:ext cx="7010400" cy="262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1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1438</TotalTime>
  <Words>750</Words>
  <Application>Microsoft Macintosh PowerPoint</Application>
  <PresentationFormat>Widescreen</PresentationFormat>
  <Paragraphs>158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Gill Sans MT</vt:lpstr>
      <vt:lpstr>Mangal</vt:lpstr>
      <vt:lpstr>Wingdings</vt:lpstr>
      <vt:lpstr>Arial</vt:lpstr>
      <vt:lpstr>Parcel</vt:lpstr>
      <vt:lpstr>Unsupervised Feature Learning For Urban Sound Classification</vt:lpstr>
      <vt:lpstr>Dataset</vt:lpstr>
      <vt:lpstr>Background</vt:lpstr>
      <vt:lpstr>Sound distribution</vt:lpstr>
      <vt:lpstr>Idea</vt:lpstr>
      <vt:lpstr>PowerPoint Presentation</vt:lpstr>
      <vt:lpstr>PowerPoint Presentation</vt:lpstr>
      <vt:lpstr>PowerPoint Presentation</vt:lpstr>
      <vt:lpstr>PowerPoint Presentation</vt:lpstr>
      <vt:lpstr>Baseline confusion matrix</vt:lpstr>
      <vt:lpstr>Feature learning approach confusion matrix</vt:lpstr>
      <vt:lpstr>PowerPoint Presentation</vt:lpstr>
      <vt:lpstr>Urban Sound Classification</vt:lpstr>
      <vt:lpstr>PowerPoint Presentation</vt:lpstr>
      <vt:lpstr>Accuracy Overviews</vt:lpstr>
      <vt:lpstr>One layer CNN</vt:lpstr>
      <vt:lpstr>CNN Structure</vt:lpstr>
      <vt:lpstr>PowerPoint Presentation</vt:lpstr>
      <vt:lpstr>PowerPoint Presentation</vt:lpstr>
      <vt:lpstr>Samples distribution in Fold 10</vt:lpstr>
      <vt:lpstr>SVM</vt:lpstr>
      <vt:lpstr>PowerPoint Presentation</vt:lpstr>
      <vt:lpstr>Random Forest</vt:lpstr>
      <vt:lpstr>PowerPoint Presentation</vt:lpstr>
      <vt:lpstr>PowerPoint Presentation</vt:lpstr>
      <vt:lpstr>Comparison</vt:lpstr>
      <vt:lpstr>Accuracy of each sound type</vt:lpstr>
      <vt:lpstr>Model accuracy vs epoch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使用者</dc:creator>
  <cp:lastModifiedBy>Microsoft Office 使用者</cp:lastModifiedBy>
  <cp:revision>18</cp:revision>
  <dcterms:created xsi:type="dcterms:W3CDTF">2018-04-18T18:21:03Z</dcterms:created>
  <dcterms:modified xsi:type="dcterms:W3CDTF">2018-04-23T22:07:46Z</dcterms:modified>
</cp:coreProperties>
</file>