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60" r:id="rId6"/>
    <p:sldId id="259" r:id="rId7"/>
    <p:sldId id="263" r:id="rId8"/>
    <p:sldId id="261" r:id="rId9"/>
    <p:sldId id="262" r:id="rId10"/>
    <p:sldId id="264" r:id="rId11"/>
    <p:sldId id="271" r:id="rId12"/>
    <p:sldId id="265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5268" autoAdjust="0"/>
  </p:normalViewPr>
  <p:slideViewPr>
    <p:cSldViewPr snapToGrid="0" showGuides="1">
      <p:cViewPr>
        <p:scale>
          <a:sx n="75" d="100"/>
          <a:sy n="75" d="100"/>
        </p:scale>
        <p:origin x="1056" y="235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48A49-1E19-4CFE-B328-0FF5CC44B37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16CF4-CF1E-4A9A-9FA4-CA10761B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5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0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why there is less class sound in the 128 x 128 x2 is because </a:t>
            </a:r>
          </a:p>
          <a:p>
            <a:r>
              <a:rPr lang="en-US" dirty="0"/>
              <a:t>To create the 128 frame the window size is 65024 sample/sec;  </a:t>
            </a:r>
            <a:r>
              <a:rPr lang="en-US" dirty="0" err="1"/>
              <a:t>window_size</a:t>
            </a:r>
            <a:r>
              <a:rPr lang="en-US" dirty="0"/>
              <a:t>= 512*(frames-1); note 512 is the hop size</a:t>
            </a:r>
          </a:p>
          <a:p>
            <a:r>
              <a:rPr lang="en-US" dirty="0"/>
              <a:t>So if the window size is small it will not consider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5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</a:t>
            </a:r>
            <a:r>
              <a:rPr lang="en-US" dirty="0"/>
              <a:t>—Shows the pitches in a sound</a:t>
            </a:r>
          </a:p>
          <a:p>
            <a:r>
              <a:rPr lang="en-US" dirty="0"/>
              <a:t>Mel-frequency cepstral coefficients—measures to describe </a:t>
            </a:r>
            <a:r>
              <a:rPr lang="en-US" dirty="0" err="1"/>
              <a:t>scpetral</a:t>
            </a:r>
            <a:r>
              <a:rPr lang="en-US" dirty="0"/>
              <a:t> properties of sound; These features give a good representation of information solely about vocal tract filer and cleanly separated from information about the glottal source.</a:t>
            </a:r>
          </a:p>
          <a:p>
            <a:r>
              <a:rPr lang="en-US" dirty="0" err="1"/>
              <a:t>Melspectragram</a:t>
            </a:r>
            <a:r>
              <a:rPr lang="en-US" dirty="0"/>
              <a:t>– creates a </a:t>
            </a:r>
            <a:r>
              <a:rPr lang="en-US" dirty="0" err="1"/>
              <a:t>mel</a:t>
            </a:r>
            <a:r>
              <a:rPr lang="en-US" dirty="0"/>
              <a:t>-scaled spectrogram of 128 components--approximates the mapping of frequencies to patches of nerves in the cochlea</a:t>
            </a:r>
          </a:p>
          <a:p>
            <a:r>
              <a:rPr lang="en-US" dirty="0" err="1"/>
              <a:t>Tonnetz</a:t>
            </a:r>
            <a:r>
              <a:rPr lang="en-US" dirty="0"/>
              <a:t>– arranges sounds according to pitch relationships into independent spatial and </a:t>
            </a:r>
            <a:r>
              <a:rPr lang="en-US" dirty="0" err="1"/>
              <a:t>temportal</a:t>
            </a:r>
            <a:r>
              <a:rPr lang="en-US" dirty="0"/>
              <a:t> structures</a:t>
            </a:r>
          </a:p>
          <a:p>
            <a:endParaRPr lang="en-US" dirty="0"/>
          </a:p>
          <a:p>
            <a:r>
              <a:rPr lang="en-US" dirty="0"/>
              <a:t>Spectral Contrast: the decibel difference between peaks and valleys in the spectrum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Specific Feature dataset performed better, so it will be used to compare with the CNN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10-fold Cross Validation: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dataset is already split into 10 folders with similar distribution of  each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when I did cross fold validation I would train on folders 1-9 and test on 10 and then train on folders 2-10 and test on folder 1;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was also done to validate SVM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Specific Feature dataset performed better, so it will be used to compare with the CNN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architecture is similar to the </a:t>
            </a:r>
            <a:r>
              <a:rPr lang="en-US" dirty="0" err="1"/>
              <a:t>salamon</a:t>
            </a:r>
            <a:r>
              <a:rPr lang="en-US" dirty="0"/>
              <a:t> and bello paper:</a:t>
            </a:r>
          </a:p>
          <a:p>
            <a:endParaRPr lang="en-US" dirty="0"/>
          </a:p>
          <a:p>
            <a:r>
              <a:rPr lang="en-US" dirty="0" err="1"/>
              <a:t>Salamon</a:t>
            </a:r>
            <a:r>
              <a:rPr lang="en-US" dirty="0"/>
              <a:t>, J., &amp; Bello, J. P. (2017). Deep convolutional neural networks and data augmentation for environmental sound classification. </a:t>
            </a:r>
            <a:r>
              <a:rPr lang="en-US" i="1" dirty="0"/>
              <a:t>IEEE Signal Processing Letters</a:t>
            </a:r>
            <a:r>
              <a:rPr lang="en-US" dirty="0"/>
              <a:t>, </a:t>
            </a:r>
            <a:r>
              <a:rPr lang="en-US" i="1" dirty="0"/>
              <a:t>24</a:t>
            </a:r>
            <a:r>
              <a:rPr lang="en-US" dirty="0"/>
              <a:t>(3), 279-283.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10-fold Cross Validation</a:t>
            </a:r>
          </a:p>
          <a:p>
            <a:r>
              <a:rPr lang="en-US" dirty="0" err="1"/>
              <a:t>Exmaple</a:t>
            </a:r>
            <a:r>
              <a:rPr lang="en-US" dirty="0"/>
              <a:t>:</a:t>
            </a:r>
          </a:p>
          <a:p>
            <a:r>
              <a:rPr lang="en-US" dirty="0"/>
              <a:t>Train on folders 1-8</a:t>
            </a:r>
          </a:p>
          <a:p>
            <a:r>
              <a:rPr lang="en-US" dirty="0"/>
              <a:t>Validate on folder 9 </a:t>
            </a:r>
          </a:p>
          <a:p>
            <a:r>
              <a:rPr lang="en-US" dirty="0"/>
              <a:t>Test on folder 10</a:t>
            </a:r>
          </a:p>
          <a:p>
            <a:endParaRPr lang="en-US" dirty="0"/>
          </a:p>
          <a:p>
            <a:r>
              <a:rPr lang="en-US" dirty="0"/>
              <a:t>So the test accuracy on the test folder that was never seen by the CNN during training </a:t>
            </a:r>
          </a:p>
          <a:p>
            <a:endParaRPr lang="en-US" dirty="0"/>
          </a:p>
          <a:p>
            <a:r>
              <a:rPr lang="en-US" dirty="0"/>
              <a:t>To see the training and test accuracy of the CNN  for test on folder 10, which showed the highest accuracy see towards the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are capable of capturing energy modulation patterns across time and frequency when applied to spectrogram like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 of the cross validation that gave the best classification: testing on  10</a:t>
            </a:r>
          </a:p>
          <a:p>
            <a:endParaRPr lang="en-US" dirty="0"/>
          </a:p>
          <a:p>
            <a:r>
              <a:rPr lang="en-US" dirty="0"/>
              <a:t>Classification Accuracy for  Cross fold on testing folder 10</a:t>
            </a:r>
          </a:p>
          <a:p>
            <a:r>
              <a:rPr lang="en-US" dirty="0"/>
              <a:t>Dense CNN: 70.85%</a:t>
            </a:r>
          </a:p>
          <a:p>
            <a:r>
              <a:rPr lang="en-US" dirty="0"/>
              <a:t>Random Forest: 61.29%</a:t>
            </a:r>
          </a:p>
          <a:p>
            <a:r>
              <a:rPr lang="en-US" dirty="0"/>
              <a:t>SVM: 62.49%</a:t>
            </a:r>
          </a:p>
          <a:p>
            <a:endParaRPr lang="en-US" dirty="0"/>
          </a:p>
          <a:p>
            <a:r>
              <a:rPr lang="en-US" dirty="0"/>
              <a:t>See class distribution of testing folder 10: towards the ends of the 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6CF4-CF1E-4A9A-9FA4-CA10761B4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5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5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4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2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88B720-5619-47E8-95B1-C66A1A842EFE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E529F8-C23A-47E0-8432-04794E004A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2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B4F2-8C37-4CE7-B9BD-1C29BA2AE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Urban Sound Classification with a Convolution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9FCAA-C8C0-405F-9BCE-C2377D99C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Dhara Rana</a:t>
            </a:r>
          </a:p>
          <a:p>
            <a:r>
              <a:rPr lang="en-US" dirty="0"/>
              <a:t>Project Members:</a:t>
            </a:r>
          </a:p>
          <a:p>
            <a:r>
              <a:rPr lang="en-US" dirty="0"/>
              <a:t>Joseph </a:t>
            </a:r>
            <a:r>
              <a:rPr lang="en-US" dirty="0" err="1"/>
              <a:t>Chiou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9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5A47F-4845-4F98-B1F8-EF2A4519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67" y="895697"/>
            <a:ext cx="4626466" cy="47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00B4-1116-4A89-A3E3-81CBF0CD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1ED4-5131-45E6-8468-01CE4A54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Salamon</a:t>
            </a:r>
            <a:r>
              <a:rPr lang="en-US" dirty="0"/>
              <a:t>, J., &amp; Bello, J. P. (2017). Deep convolutional neural networks and data augmentation for environmental sound classification. </a:t>
            </a:r>
            <a:r>
              <a:rPr lang="en-US" i="1" dirty="0"/>
              <a:t>IEEE Signal Processing Letters</a:t>
            </a:r>
            <a:r>
              <a:rPr lang="en-US" dirty="0"/>
              <a:t>, </a:t>
            </a:r>
            <a:r>
              <a:rPr lang="en-US" i="1" dirty="0"/>
              <a:t>24</a:t>
            </a:r>
            <a:r>
              <a:rPr lang="en-US" dirty="0"/>
              <a:t>(3), 279-283.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7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C803-B28A-453F-8172-F9FC18B3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64" y="796451"/>
            <a:ext cx="9720072" cy="1021911"/>
          </a:xfrm>
        </p:spPr>
        <p:txBody>
          <a:bodyPr/>
          <a:lstStyle/>
          <a:p>
            <a:r>
              <a:rPr lang="en-US" dirty="0"/>
              <a:t>Appendix: Test 10 Class distribution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9BEE4E-5588-43B3-A8CD-E1E14EE0EA93}"/>
              </a:ext>
            </a:extLst>
          </p:cNvPr>
          <p:cNvGrpSpPr/>
          <p:nvPr/>
        </p:nvGrpSpPr>
        <p:grpSpPr>
          <a:xfrm>
            <a:off x="253279" y="1818362"/>
            <a:ext cx="5749551" cy="4490998"/>
            <a:chOff x="253279" y="1818362"/>
            <a:chExt cx="5749551" cy="44909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6E0AA3-B79F-4DB3-B2B2-2B44DB3E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79" y="2187694"/>
              <a:ext cx="5749551" cy="41216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D6FB8C-7776-4C7D-92FC-5390CA28BE8C}"/>
                </a:ext>
              </a:extLst>
            </p:cNvPr>
            <p:cNvSpPr txBox="1"/>
            <p:nvPr/>
          </p:nvSpPr>
          <p:spPr>
            <a:xfrm>
              <a:off x="901700" y="1818362"/>
              <a:ext cx="482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distribution for 193 domain specific features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F02A7BB-DFB2-402A-A748-CFA29D502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187694"/>
            <a:ext cx="5664632" cy="4060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B085FB-BF8F-4ABA-9C76-15E055ACB207}"/>
              </a:ext>
            </a:extLst>
          </p:cNvPr>
          <p:cNvSpPr txBox="1"/>
          <p:nvPr/>
        </p:nvSpPr>
        <p:spPr>
          <a:xfrm>
            <a:off x="6651251" y="1818362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distribution for 128x 128 x2 features</a:t>
            </a:r>
          </a:p>
        </p:txBody>
      </p:sp>
    </p:spTree>
    <p:extLst>
      <p:ext uri="{BB962C8B-B14F-4D97-AF65-F5344CB8AC3E}">
        <p14:creationId xmlns:p14="http://schemas.microsoft.com/office/powerpoint/2010/main" val="117450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AD3-CED6-43C7-B7E5-7BA7102B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Per class Accuracy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A8D686-515A-42E4-B828-EDBDC884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30543"/>
              </p:ext>
            </p:extLst>
          </p:nvPr>
        </p:nvGraphicFramePr>
        <p:xfrm>
          <a:off x="1295400" y="1701482"/>
          <a:ext cx="9182100" cy="425481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70430">
                  <a:extLst>
                    <a:ext uri="{9D8B030D-6E8A-4147-A177-3AD203B41FA5}">
                      <a16:colId xmlns:a16="http://schemas.microsoft.com/office/drawing/2014/main" val="640159836"/>
                    </a:ext>
                  </a:extLst>
                </a:gridCol>
                <a:gridCol w="2707659">
                  <a:extLst>
                    <a:ext uri="{9D8B030D-6E8A-4147-A177-3AD203B41FA5}">
                      <a16:colId xmlns:a16="http://schemas.microsoft.com/office/drawing/2014/main" val="3391724912"/>
                    </a:ext>
                  </a:extLst>
                </a:gridCol>
                <a:gridCol w="1926922">
                  <a:extLst>
                    <a:ext uri="{9D8B030D-6E8A-4147-A177-3AD203B41FA5}">
                      <a16:colId xmlns:a16="http://schemas.microsoft.com/office/drawing/2014/main" val="3702673144"/>
                    </a:ext>
                  </a:extLst>
                </a:gridCol>
                <a:gridCol w="1877089">
                  <a:extLst>
                    <a:ext uri="{9D8B030D-6E8A-4147-A177-3AD203B41FA5}">
                      <a16:colId xmlns:a16="http://schemas.microsoft.com/office/drawing/2014/main" val="1345665881"/>
                    </a:ext>
                  </a:extLst>
                </a:gridCol>
              </a:tblGrid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Test Fold 10 Accuracy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50576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Sound 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Dense CNN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Random Forest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SVM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331459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Air Conditioner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0.72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0.77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0.61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9460075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Car Horn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9048594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Children Playing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9530777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Dog Bark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2480638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Drilling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1122414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Engine Idling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81582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Gun Shot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2519419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Jackhammer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0.76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9536873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Siren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319176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Street Music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735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77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2CC6-053C-4964-9ABB-367F026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52912" cy="1499616"/>
          </a:xfrm>
        </p:spPr>
        <p:txBody>
          <a:bodyPr/>
          <a:lstStyle/>
          <a:p>
            <a:r>
              <a:rPr lang="en-US" dirty="0"/>
              <a:t>Appendix: CNN Test and Validation Accuracy and loss for Test Folder10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5B934-ADF8-4D6C-92DE-114D9F9BE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1" y="2084832"/>
            <a:ext cx="5783350" cy="4133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47CF6-F2BA-4A27-9C8A-7FD3F2434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24" y="2084832"/>
            <a:ext cx="5669616" cy="40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3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1C5A-1780-425D-8B0C-46FDBE9A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Model Accuracies Across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80315-B54C-4657-B8A3-7E658801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56" y="1771133"/>
            <a:ext cx="6697424" cy="48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7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CE8B-A251-446D-8B29-CCE2AA5C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Overall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535C-0C30-4975-8AB0-BE5BDF68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36" y="1730750"/>
            <a:ext cx="9720073" cy="15752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way to classify environmental sound given an audio clip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Cleaning/Processing: Convert each sound signal into a log-scaled spectrogram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Training Data on Spectrograms (128 frequency bands by 128 frame by 2 channels)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Important libraries/packages: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librosa</a:t>
            </a:r>
            <a:r>
              <a:rPr lang="en-US" dirty="0"/>
              <a:t>, </a:t>
            </a:r>
            <a:r>
              <a:rPr lang="en-US" dirty="0" err="1"/>
              <a:t>sklearn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45F92C-FC35-47DC-8359-1E83F6C4C0B6}"/>
              </a:ext>
            </a:extLst>
          </p:cNvPr>
          <p:cNvGrpSpPr/>
          <p:nvPr/>
        </p:nvGrpSpPr>
        <p:grpSpPr>
          <a:xfrm>
            <a:off x="993970" y="3287338"/>
            <a:ext cx="9632604" cy="3477917"/>
            <a:chOff x="849745" y="3230366"/>
            <a:chExt cx="9517150" cy="34779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52FE3B-FB02-470E-8AA8-522A0D013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873" y="3230366"/>
              <a:ext cx="3846022" cy="34779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11B5FB-05F6-49ED-B9E2-3826B0524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745" y="3271824"/>
              <a:ext cx="3773979" cy="343061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093F7E-A736-49FD-97D9-A15BD7D95C2A}"/>
                </a:ext>
              </a:extLst>
            </p:cNvPr>
            <p:cNvCxnSpPr/>
            <p:nvPr/>
          </p:nvCxnSpPr>
          <p:spPr>
            <a:xfrm>
              <a:off x="4784436" y="5070764"/>
              <a:ext cx="163483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02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FE7F-6B42-4BCA-AE0C-8DB848A5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for baseline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A16B6-C77C-4C9A-A7E4-B8AF39AF1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Specific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3E090-594D-4D06-A216-93654A561F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 Sound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(1) </a:t>
            </a:r>
            <a:r>
              <a:rPr lang="en-US" dirty="0" err="1"/>
              <a:t>Chromagram</a:t>
            </a:r>
            <a:r>
              <a:rPr lang="en-US" dirty="0"/>
              <a:t>—12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(2) Mel-frequency cepstral coefficients—40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(3) </a:t>
            </a:r>
            <a:r>
              <a:rPr lang="en-US" dirty="0" err="1"/>
              <a:t>Melspectrogram</a:t>
            </a:r>
            <a:r>
              <a:rPr lang="en-US" dirty="0"/>
              <a:t>—128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(4) </a:t>
            </a:r>
            <a:r>
              <a:rPr lang="en-US" dirty="0" err="1"/>
              <a:t>Tonnetz</a:t>
            </a:r>
            <a:r>
              <a:rPr lang="en-US" dirty="0"/>
              <a:t>—6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(5) Spectral Contrast—7 features </a:t>
            </a:r>
          </a:p>
          <a:p>
            <a:pPr marL="0" indent="0">
              <a:buNone/>
            </a:pPr>
            <a:r>
              <a:rPr lang="en-US" dirty="0"/>
              <a:t>Total features: 193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828C7-FDB6-4D9F-B5CD-61035B53D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Pearson Correlation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59442-2C29-47C3-9F02-679A65FA6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15626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Basic statistically tool to figure out the relation between two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Highest 193 |r| values were taken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D917D-5DBA-4702-89C5-4F5F3A23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4195918"/>
            <a:ext cx="4298372" cy="22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0C2-FED6-4D92-8B5F-3C558FB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Update~Baseline</a:t>
            </a:r>
            <a:r>
              <a:rPr lang="en-US" dirty="0"/>
              <a:t> 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9BA9-F4FA-4589-99E2-54EFFFFD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4" y="1857830"/>
            <a:ext cx="5625209" cy="46852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Parameters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Number of tree: 500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Max Depth: 20</a:t>
            </a:r>
          </a:p>
          <a:p>
            <a:pPr marL="0" indent="0">
              <a:buNone/>
            </a:pPr>
            <a:r>
              <a:rPr lang="en-US" b="1" dirty="0"/>
              <a:t>Validation Method: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10-Fold Cross Validation</a:t>
            </a:r>
          </a:p>
          <a:p>
            <a:pPr marL="0" indent="0">
              <a:buNone/>
            </a:pPr>
            <a:r>
              <a:rPr lang="en-US" b="1" dirty="0"/>
              <a:t>Average Runtime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With 193 Domain Specific Features: ~5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With 193 Pearson Correlation Selected Features: ~4min 30sec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With All Features: ~51 min</a:t>
            </a:r>
          </a:p>
          <a:p>
            <a:pPr marL="0" indent="0">
              <a:buNone/>
            </a:pPr>
            <a:r>
              <a:rPr lang="en-US" b="1" dirty="0"/>
              <a:t>Average Accuracy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With 193 Domain Specific Features: 58.3%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With 193 Pearson Correlation Selected Features: </a:t>
            </a:r>
          </a:p>
          <a:p>
            <a:pPr marL="128016" lvl="1" indent="0">
              <a:buNone/>
            </a:pPr>
            <a:r>
              <a:rPr lang="en-US" sz="2100" dirty="0"/>
              <a:t>~ 20.6%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With All Features :  38.15%</a:t>
            </a:r>
          </a:p>
          <a:p>
            <a:pPr marL="128016" lvl="1" indent="0">
              <a:buNone/>
            </a:pPr>
            <a:endParaRPr lang="en-US" sz="21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FE90D-321A-46A4-A7A4-B8110A466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47" y="1857830"/>
            <a:ext cx="5726436" cy="414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6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0C2-FED6-4D92-8B5F-3C558FB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Update~Baseline</a:t>
            </a:r>
            <a:r>
              <a:rPr lang="en-US" dirty="0"/>
              <a:t> model: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9BA9-F4FA-4589-99E2-54EFFFFD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830044"/>
            <a:ext cx="5979886" cy="4436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Parameters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C=0.01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Max iteration: 3000</a:t>
            </a:r>
          </a:p>
          <a:p>
            <a:pPr marL="0" indent="0">
              <a:buNone/>
            </a:pPr>
            <a:r>
              <a:rPr lang="en-US" b="1" dirty="0"/>
              <a:t>Validation Method: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10-Fold Cross Validation</a:t>
            </a:r>
          </a:p>
          <a:p>
            <a:pPr marL="0" indent="0">
              <a:buNone/>
            </a:pPr>
            <a:r>
              <a:rPr lang="en-US" b="1" dirty="0"/>
              <a:t>Average Runtime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With 193 Domain Specific Features: ~1.54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With 193 Pearson Correlation Selected Features: &lt; 1sec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With all features: ~37min</a:t>
            </a:r>
          </a:p>
          <a:p>
            <a:pPr marL="0" indent="0">
              <a:buNone/>
            </a:pPr>
            <a:r>
              <a:rPr lang="en-US" b="1" dirty="0"/>
              <a:t>Average Accuracy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With 193 Domain Specific Features: 55.4%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With 193 Pearson Correlation Selected Features: 16.3%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With All Features: 24.66%</a:t>
            </a:r>
            <a:endParaRPr lang="en-US" sz="19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B0510-A25E-48A9-A541-C7E7AA81E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1908085"/>
            <a:ext cx="6018446" cy="43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CC96-F78F-44DB-A662-CCF60616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585216"/>
            <a:ext cx="11351491" cy="1499616"/>
          </a:xfrm>
        </p:spPr>
        <p:txBody>
          <a:bodyPr/>
          <a:lstStyle/>
          <a:p>
            <a:r>
              <a:rPr lang="en-US" dirty="0"/>
              <a:t>Dense Convolutional Neural Network: Architecture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761B6C1-B46F-4DD3-A331-8764B7C7CCA7}"/>
              </a:ext>
            </a:extLst>
          </p:cNvPr>
          <p:cNvSpPr txBox="1">
            <a:spLocks/>
          </p:cNvSpPr>
          <p:nvPr/>
        </p:nvSpPr>
        <p:spPr>
          <a:xfrm>
            <a:off x="629273" y="2013712"/>
            <a:ext cx="5620512" cy="4641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Layer 1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900" dirty="0"/>
              <a:t> </a:t>
            </a:r>
            <a:r>
              <a:rPr lang="en-US" sz="2600" dirty="0"/>
              <a:t>Convolutional layer: 24 filters with receptive field (5,5)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 Pool layer: Max pooling (4,2)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 Rectified linear unit (</a:t>
            </a:r>
            <a:r>
              <a:rPr lang="en-US" sz="2600" dirty="0" err="1"/>
              <a:t>ReLU</a:t>
            </a:r>
            <a:r>
              <a:rPr lang="en-US" sz="2600" dirty="0"/>
              <a:t>) activation: h(x)=max(x,0)</a:t>
            </a:r>
          </a:p>
          <a:p>
            <a:pPr marL="0" indent="0">
              <a:buNone/>
            </a:pPr>
            <a:r>
              <a:rPr lang="en-US" sz="2900" b="1" dirty="0"/>
              <a:t> Layer 2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900" dirty="0"/>
              <a:t> </a:t>
            </a:r>
            <a:r>
              <a:rPr lang="en-US" sz="2600" dirty="0"/>
              <a:t>Convolutional layer: 48 filters with receptive field (5,5)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 Pool layer: Max pooling (4,2)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 Rectified linear unit (</a:t>
            </a:r>
            <a:r>
              <a:rPr lang="en-US" sz="2600" dirty="0" err="1"/>
              <a:t>ReLU</a:t>
            </a:r>
            <a:r>
              <a:rPr lang="en-US" sz="2600" dirty="0"/>
              <a:t>) activation: h(x)=max(x,0)</a:t>
            </a:r>
          </a:p>
          <a:p>
            <a:pPr marL="0" indent="0">
              <a:buNone/>
            </a:pPr>
            <a:r>
              <a:rPr lang="en-US" sz="2900" b="1" dirty="0"/>
              <a:t>Layer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 </a:t>
            </a:r>
            <a:r>
              <a:rPr lang="en-US" sz="2600" dirty="0"/>
              <a:t>Convolutional layer: 48 filters with receptive field (5,5)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 Rectified linear unit (</a:t>
            </a:r>
            <a:r>
              <a:rPr lang="en-US" sz="2600" dirty="0" err="1"/>
              <a:t>ReLU</a:t>
            </a:r>
            <a:r>
              <a:rPr lang="en-US" sz="2600" dirty="0"/>
              <a:t>) activation: h(x)=max(x,0)</a:t>
            </a:r>
          </a:p>
          <a:p>
            <a:pPr marL="128016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10896" lvl="2" indent="0">
              <a:buFont typeface="Wingdings 3" pitchFamily="18" charset="2"/>
              <a:buNone/>
            </a:pPr>
            <a:endParaRPr lang="en-US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B90F830-2475-409D-81F3-0E34AEC41249}"/>
              </a:ext>
            </a:extLst>
          </p:cNvPr>
          <p:cNvSpPr txBox="1">
            <a:spLocks/>
          </p:cNvSpPr>
          <p:nvPr/>
        </p:nvSpPr>
        <p:spPr>
          <a:xfrm>
            <a:off x="6249785" y="2145792"/>
            <a:ext cx="5667895" cy="42245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Layer 4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Fully Connected Layer: 64 Hidden Layer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Rectified linear unit (</a:t>
            </a:r>
            <a:r>
              <a:rPr lang="en-US" dirty="0" err="1"/>
              <a:t>ReLU</a:t>
            </a:r>
            <a:r>
              <a:rPr lang="en-US" dirty="0"/>
              <a:t>) activation: h(x)=max(x,0)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Dropout: 50% probability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L2 </a:t>
            </a:r>
            <a:r>
              <a:rPr lang="en-US" dirty="0" err="1"/>
              <a:t>regularizer</a:t>
            </a:r>
            <a:r>
              <a:rPr lang="en-US" dirty="0"/>
              <a:t>: 0.001</a:t>
            </a:r>
          </a:p>
          <a:p>
            <a:pPr marL="0" indent="0">
              <a:buNone/>
            </a:pPr>
            <a:r>
              <a:rPr lang="en-US" b="1" dirty="0"/>
              <a:t>Layer 5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Fully Connected Layer: 10 Hidden Layer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L2 </a:t>
            </a:r>
            <a:r>
              <a:rPr lang="en-US" dirty="0" err="1"/>
              <a:t>regularizer</a:t>
            </a:r>
            <a:r>
              <a:rPr lang="en-US" dirty="0"/>
              <a:t>: 0.001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en-US" dirty="0"/>
              <a:t> Activation ~ 0-1</a:t>
            </a:r>
          </a:p>
        </p:txBody>
      </p:sp>
    </p:spTree>
    <p:extLst>
      <p:ext uri="{BB962C8B-B14F-4D97-AF65-F5344CB8AC3E}">
        <p14:creationId xmlns:p14="http://schemas.microsoft.com/office/powerpoint/2010/main" val="250776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E894-C177-4F26-B638-4BCE17F7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A634-0B1A-4C91-988F-5284AEF1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5726"/>
            <a:ext cx="3852672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Parameters</a:t>
            </a:r>
            <a:r>
              <a:rPr lang="en-US" sz="28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Epochs: 40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Batch size: 30</a:t>
            </a:r>
          </a:p>
          <a:p>
            <a:pPr marL="0" indent="0">
              <a:buNone/>
            </a:pPr>
            <a:r>
              <a:rPr lang="en-US" sz="2800" b="1" dirty="0"/>
              <a:t>Validation Method: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10-Fold Cross Validation</a:t>
            </a:r>
          </a:p>
          <a:p>
            <a:pPr marL="0" indent="0">
              <a:buNone/>
            </a:pPr>
            <a:r>
              <a:rPr lang="en-US" sz="2800" b="1" dirty="0"/>
              <a:t>Average Runtime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~1hr 50min</a:t>
            </a:r>
          </a:p>
          <a:p>
            <a:pPr marL="0" indent="0">
              <a:buNone/>
            </a:pPr>
            <a:r>
              <a:rPr lang="en-US" sz="2800" b="1" dirty="0"/>
              <a:t>Average Accuracy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66.10%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60CB5-2D2A-47EC-9DB1-84A34FC2C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4" y="1669861"/>
            <a:ext cx="5359399" cy="49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8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EC94EF6-786F-462C-8EC4-87F04E2CE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58" y="3471399"/>
            <a:ext cx="4978231" cy="338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1EBD3-BE49-465B-A2D5-3F09D25E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653929" cy="1499616"/>
          </a:xfrm>
        </p:spPr>
        <p:txBody>
          <a:bodyPr>
            <a:normAutofit/>
          </a:bodyPr>
          <a:lstStyle/>
          <a:p>
            <a:r>
              <a:rPr lang="en-US" sz="4000"/>
              <a:t>Result Comparison</a:t>
            </a:r>
            <a:endParaRPr lang="en-US" sz="4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4A6F48-EC41-4EE3-8FA2-B6DD7C21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0" y="2084832"/>
            <a:ext cx="4886277" cy="4113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Compared to </a:t>
            </a:r>
            <a:r>
              <a:rPr lang="en-US" sz="2000" dirty="0" err="1"/>
              <a:t>Salamon</a:t>
            </a:r>
            <a:r>
              <a:rPr lang="en-US" sz="2000" dirty="0"/>
              <a:t> and Bello Paper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Mean Accuracy: 73%</a:t>
            </a:r>
          </a:p>
          <a:p>
            <a:pPr marL="0" indent="0">
              <a:buNone/>
            </a:pPr>
            <a:r>
              <a:rPr lang="en-US" sz="2000" dirty="0"/>
              <a:t>Dense CNN performs better than </a:t>
            </a:r>
            <a:r>
              <a:rPr lang="en-US" sz="2000" dirty="0" err="1"/>
              <a:t>LinearSVC</a:t>
            </a:r>
            <a:r>
              <a:rPr lang="en-US" sz="2000" dirty="0"/>
              <a:t> and random forest</a:t>
            </a:r>
          </a:p>
          <a:p>
            <a:pPr marL="0" indent="0">
              <a:buNone/>
            </a:pPr>
            <a:r>
              <a:rPr lang="en-US" sz="2000" dirty="0"/>
              <a:t>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 (1) Small receptive fields of convolutional kernels (filters) = Better learning and identification of different sound classes [1]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(2) Capable of capturing energy modulation patterns across time and frequency of the spectrogram[1]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9715B3-1A3D-45F8-8670-6AB1A0FE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88" y="116161"/>
            <a:ext cx="5217459" cy="33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3BBE-01DD-4CDB-A689-9E39585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Confusion Matrix for Test Folder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E44F-74E0-499E-8448-49BFCDB3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6" y="5578194"/>
            <a:ext cx="6027273" cy="12187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/>
              <a:t>RF is better at identifying between engine idling and air conditioner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All models had hard time identifying between children playing and siren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00FDA3-E77F-4D2A-A675-0092B0B232D7}"/>
              </a:ext>
            </a:extLst>
          </p:cNvPr>
          <p:cNvGrpSpPr/>
          <p:nvPr/>
        </p:nvGrpSpPr>
        <p:grpSpPr>
          <a:xfrm>
            <a:off x="106827" y="1556831"/>
            <a:ext cx="4109220" cy="3970209"/>
            <a:chOff x="704815" y="1318878"/>
            <a:chExt cx="4109220" cy="4033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233DD0-A1E3-4399-8B1B-3E2AFD416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29"/>
            <a:stretch/>
          </p:blipFill>
          <p:spPr>
            <a:xfrm>
              <a:off x="704815" y="1683794"/>
              <a:ext cx="4109220" cy="36685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35517C-563C-44C1-907B-57F80075ED3F}"/>
                </a:ext>
              </a:extLst>
            </p:cNvPr>
            <p:cNvSpPr txBox="1"/>
            <p:nvPr/>
          </p:nvSpPr>
          <p:spPr>
            <a:xfrm>
              <a:off x="1622116" y="1318878"/>
              <a:ext cx="2989729" cy="37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(</a:t>
              </a:r>
              <a:r>
                <a:rPr lang="en-US" dirty="0" err="1"/>
                <a:t>Acc</a:t>
              </a:r>
              <a:r>
                <a:rPr lang="en-US" dirty="0"/>
                <a:t>: 61.29%)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493C9-ECFE-4560-9ECD-1D717884F40D}"/>
              </a:ext>
            </a:extLst>
          </p:cNvPr>
          <p:cNvGrpSpPr/>
          <p:nvPr/>
        </p:nvGrpSpPr>
        <p:grpSpPr>
          <a:xfrm>
            <a:off x="7834906" y="1556830"/>
            <a:ext cx="4048772" cy="3999374"/>
            <a:chOff x="7609693" y="1480309"/>
            <a:chExt cx="4048772" cy="39993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8C77777-6602-4A91-A713-6A0C0F1B8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693" y="1759477"/>
              <a:ext cx="4048772" cy="372020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02F5FB-3152-4898-BA61-37414D3CF462}"/>
                </a:ext>
              </a:extLst>
            </p:cNvPr>
            <p:cNvSpPr txBox="1"/>
            <p:nvPr/>
          </p:nvSpPr>
          <p:spPr>
            <a:xfrm>
              <a:off x="9078338" y="1480309"/>
              <a:ext cx="235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CNN (</a:t>
              </a:r>
              <a:r>
                <a:rPr lang="en-US" dirty="0" err="1"/>
                <a:t>Acc</a:t>
              </a:r>
              <a:r>
                <a:rPr lang="en-US" dirty="0"/>
                <a:t>: 70.85%)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AC87A6-C25C-4B77-A2FB-FDFD46C42FD9}"/>
              </a:ext>
            </a:extLst>
          </p:cNvPr>
          <p:cNvGrpSpPr/>
          <p:nvPr/>
        </p:nvGrpSpPr>
        <p:grpSpPr>
          <a:xfrm>
            <a:off x="3799969" y="1463990"/>
            <a:ext cx="4087390" cy="4062897"/>
            <a:chOff x="3892851" y="1757879"/>
            <a:chExt cx="4073110" cy="39484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1A4C09-062F-416B-9C60-10E0743AD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5" r="3943" b="2450"/>
            <a:stretch/>
          </p:blipFill>
          <p:spPr>
            <a:xfrm>
              <a:off x="3892851" y="1988566"/>
              <a:ext cx="4073110" cy="37177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39227-A3EF-4EA0-856E-8ED2DD7EE79A}"/>
                </a:ext>
              </a:extLst>
            </p:cNvPr>
            <p:cNvSpPr txBox="1"/>
            <p:nvPr/>
          </p:nvSpPr>
          <p:spPr>
            <a:xfrm>
              <a:off x="5226792" y="1757879"/>
              <a:ext cx="2023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SVM (</a:t>
              </a:r>
              <a:r>
                <a:rPr lang="en-US" dirty="0" err="1"/>
                <a:t>Acc</a:t>
              </a:r>
              <a:r>
                <a:rPr lang="en-US" dirty="0"/>
                <a:t>: 62.49%)</a:t>
              </a: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32DC8B6-ED45-4D5E-91AF-832EA238C021}"/>
              </a:ext>
            </a:extLst>
          </p:cNvPr>
          <p:cNvSpPr txBox="1">
            <a:spLocks/>
          </p:cNvSpPr>
          <p:nvPr/>
        </p:nvSpPr>
        <p:spPr>
          <a:xfrm>
            <a:off x="6077929" y="5629501"/>
            <a:ext cx="6027273" cy="11161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CNN is must better at identifying noise urban sound such as street 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CNN is better identifying between jackhammer and drilling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C3C0F-D19E-495F-85AA-BCF8488B7AD3}"/>
              </a:ext>
            </a:extLst>
          </p:cNvPr>
          <p:cNvSpPr/>
          <p:nvPr/>
        </p:nvSpPr>
        <p:spPr>
          <a:xfrm>
            <a:off x="2336800" y="2084832"/>
            <a:ext cx="2743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6776A-CF9F-43FE-B9E9-99AF2ADA2B18}"/>
              </a:ext>
            </a:extLst>
          </p:cNvPr>
          <p:cNvSpPr/>
          <p:nvPr/>
        </p:nvSpPr>
        <p:spPr>
          <a:xfrm>
            <a:off x="6077928" y="1966174"/>
            <a:ext cx="242957" cy="263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A81BF-5325-4572-9754-9149E63EE58A}"/>
              </a:ext>
            </a:extLst>
          </p:cNvPr>
          <p:cNvSpPr/>
          <p:nvPr/>
        </p:nvSpPr>
        <p:spPr>
          <a:xfrm>
            <a:off x="10141935" y="2049115"/>
            <a:ext cx="2743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4E567-8D53-4D92-87CD-CB4DD602D1D6}"/>
              </a:ext>
            </a:extLst>
          </p:cNvPr>
          <p:cNvSpPr/>
          <p:nvPr/>
        </p:nvSpPr>
        <p:spPr>
          <a:xfrm>
            <a:off x="1538420" y="4198112"/>
            <a:ext cx="2743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681CC-707C-4B64-A161-DCD28B6EE0DA}"/>
              </a:ext>
            </a:extLst>
          </p:cNvPr>
          <p:cNvSpPr/>
          <p:nvPr/>
        </p:nvSpPr>
        <p:spPr>
          <a:xfrm>
            <a:off x="5404896" y="3832352"/>
            <a:ext cx="2743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879EE-E7C1-409E-A8D2-9518DE2D888F}"/>
              </a:ext>
            </a:extLst>
          </p:cNvPr>
          <p:cNvSpPr/>
          <p:nvPr/>
        </p:nvSpPr>
        <p:spPr>
          <a:xfrm>
            <a:off x="9462558" y="3897637"/>
            <a:ext cx="2743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0B4BB2-28B6-49B3-8649-84A08E551BB6}"/>
              </a:ext>
            </a:extLst>
          </p:cNvPr>
          <p:cNvSpPr/>
          <p:nvPr/>
        </p:nvSpPr>
        <p:spPr>
          <a:xfrm>
            <a:off x="5842170" y="3614125"/>
            <a:ext cx="2743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4F174-A10E-4DE0-B431-A62D519A5744}"/>
              </a:ext>
            </a:extLst>
          </p:cNvPr>
          <p:cNvSpPr/>
          <p:nvPr/>
        </p:nvSpPr>
        <p:spPr>
          <a:xfrm>
            <a:off x="9886554" y="3671595"/>
            <a:ext cx="2743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7C219-2A38-42F7-9676-A966F1FA88BB}"/>
              </a:ext>
            </a:extLst>
          </p:cNvPr>
          <p:cNvSpPr/>
          <p:nvPr/>
        </p:nvSpPr>
        <p:spPr>
          <a:xfrm>
            <a:off x="2087610" y="3933723"/>
            <a:ext cx="2743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10794</TotalTime>
  <Words>1228</Words>
  <Application>Microsoft Office PowerPoint</Application>
  <PresentationFormat>Widescreen</PresentationFormat>
  <Paragraphs>205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Tw Cen MT</vt:lpstr>
      <vt:lpstr>Tw Cen MT Condensed</vt:lpstr>
      <vt:lpstr>Wingdings</vt:lpstr>
      <vt:lpstr>Wingdings 3</vt:lpstr>
      <vt:lpstr>Integral</vt:lpstr>
      <vt:lpstr>Urban Sound Classification with a Convolution Neural Network</vt:lpstr>
      <vt:lpstr>Recap: Overall Goal</vt:lpstr>
      <vt:lpstr>Feature Selection for baseline Model</vt:lpstr>
      <vt:lpstr>Update~Baseline model: random forest</vt:lpstr>
      <vt:lpstr>Update~Baseline model: SVM</vt:lpstr>
      <vt:lpstr>Dense Convolutional Neural Network: Architecture</vt:lpstr>
      <vt:lpstr>Convolutional Neural Network: Results</vt:lpstr>
      <vt:lpstr>Result Comparison</vt:lpstr>
      <vt:lpstr>Confusion Matrix for Test Folder 10</vt:lpstr>
      <vt:lpstr>PowerPoint Presentation</vt:lpstr>
      <vt:lpstr>References</vt:lpstr>
      <vt:lpstr>Appendix: Test 10 Class distribution</vt:lpstr>
      <vt:lpstr>Appendix: Per class Accuracy</vt:lpstr>
      <vt:lpstr>Appendix: CNN Test and Validation Accuracy and loss for Test Folder10</vt:lpstr>
      <vt:lpstr>Appendix: Model Accuracies Across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Sound Classification</dc:title>
  <dc:creator>Dhara Rana</dc:creator>
  <cp:lastModifiedBy>Dhara Rana</cp:lastModifiedBy>
  <cp:revision>43</cp:revision>
  <dcterms:created xsi:type="dcterms:W3CDTF">2018-04-14T16:12:07Z</dcterms:created>
  <dcterms:modified xsi:type="dcterms:W3CDTF">2018-04-22T04:06:40Z</dcterms:modified>
</cp:coreProperties>
</file>