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7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lvl1pPr defTabSz="457200">
      <a:defRPr>
        <a:latin typeface="+mn-lt"/>
        <a:ea typeface="+mn-ea"/>
        <a:cs typeface="+mn-cs"/>
        <a:sym typeface="Helvetica"/>
      </a:defRPr>
    </a:lvl1pPr>
    <a:lvl2pPr defTabSz="457200">
      <a:defRPr>
        <a:latin typeface="+mn-lt"/>
        <a:ea typeface="+mn-ea"/>
        <a:cs typeface="+mn-cs"/>
        <a:sym typeface="Helvetica"/>
      </a:defRPr>
    </a:lvl2pPr>
    <a:lvl3pPr defTabSz="457200">
      <a:defRPr>
        <a:latin typeface="+mn-lt"/>
        <a:ea typeface="+mn-ea"/>
        <a:cs typeface="+mn-cs"/>
        <a:sym typeface="Helvetica"/>
      </a:defRPr>
    </a:lvl3pPr>
    <a:lvl4pPr defTabSz="457200">
      <a:defRPr>
        <a:latin typeface="+mn-lt"/>
        <a:ea typeface="+mn-ea"/>
        <a:cs typeface="+mn-cs"/>
        <a:sym typeface="Helvetica"/>
      </a:defRPr>
    </a:lvl4pPr>
    <a:lvl5pPr defTabSz="457200">
      <a:defRPr>
        <a:latin typeface="+mn-lt"/>
        <a:ea typeface="+mn-ea"/>
        <a:cs typeface="+mn-cs"/>
        <a:sym typeface="Helvetica"/>
      </a:defRPr>
    </a:lvl5pPr>
    <a:lvl6pPr defTabSz="457200">
      <a:defRPr>
        <a:latin typeface="+mn-lt"/>
        <a:ea typeface="+mn-ea"/>
        <a:cs typeface="+mn-cs"/>
        <a:sym typeface="Helvetica"/>
      </a:defRPr>
    </a:lvl6pPr>
    <a:lvl7pPr defTabSz="457200">
      <a:defRPr>
        <a:latin typeface="+mn-lt"/>
        <a:ea typeface="+mn-ea"/>
        <a:cs typeface="+mn-cs"/>
        <a:sym typeface="Helvetica"/>
      </a:defRPr>
    </a:lvl7pPr>
    <a:lvl8pPr defTabSz="457200">
      <a:defRPr>
        <a:latin typeface="+mn-lt"/>
        <a:ea typeface="+mn-ea"/>
        <a:cs typeface="+mn-cs"/>
        <a:sym typeface="Helvetica"/>
      </a:defRPr>
    </a:lvl8pPr>
    <a:lvl9pPr defTabSz="457200">
      <a:defRPr>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CF821DB8-F4EB-4A41-A1BA-3FCAFE7338EE}"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33BA23B1-9221-436E-865A-0063620EA4FD}"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8" name="Shape 48"/>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7" name="Shape 7"/>
          <p:cNvSpPr>
            <a:spLocks noGrp="1"/>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Title Text</a:t>
            </a:r>
          </a:p>
        </p:txBody>
      </p:sp>
      <p:sp>
        <p:nvSpPr>
          <p:cNvPr id="8" name="Shape 8"/>
          <p:cNvSpPr>
            <a:spLocks noGrp="1"/>
          </p:cNvSpPr>
          <p:nvPr>
            <p:ph type="body" idx="1"/>
          </p:nvPr>
        </p:nvSpPr>
        <p:spPr>
          <a:xfrm>
            <a:off x="1524000" y="3602037"/>
            <a:ext cx="9144000" cy="3255963"/>
          </a:xfrm>
          <a:prstGeom prst="rect">
            <a:avLst/>
          </a:prstGeom>
        </p:spPr>
        <p:txBody>
          <a:bodyPr/>
          <a:lstStyle>
            <a:lvl1pPr marL="0" indent="0" algn="ctr">
              <a:buSzTx/>
              <a:buFontTx/>
              <a:buNone/>
              <a:defRPr sz="2400"/>
            </a:lvl1pPr>
            <a:lvl2pPr marL="685800" indent="-228600" algn="ctr">
              <a:buFontTx/>
              <a:defRPr sz="2400"/>
            </a:lvl2pPr>
            <a:lvl3pPr marL="1188718" indent="-274318" algn="ctr">
              <a:buFontTx/>
              <a:defRPr sz="2400"/>
            </a:lvl3pPr>
            <a:lvl4pPr marL="1676400" indent="-304800" algn="ctr">
              <a:buFontTx/>
              <a:defRPr sz="2400"/>
            </a:lvl4pPr>
            <a:lvl5pPr marL="2133600" indent="-304800" algn="ctr">
              <a:buFontTx/>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lstStyle/>
          <a:p>
            <a:pPr lvl="0">
              <a:defRPr sz="1800"/>
            </a:pPr>
            <a:r>
              <a:rPr sz="4400"/>
              <a:t>Title Text</a:t>
            </a:r>
          </a:p>
        </p:txBody>
      </p:sp>
      <p:sp>
        <p:nvSpPr>
          <p:cNvPr id="41" name="Shape 41"/>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42" name="Shape 4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4" name="Shape 44"/>
          <p:cNvSpPr>
            <a:spLocks noGrp="1"/>
          </p:cNvSpPr>
          <p:nvPr>
            <p:ph type="title"/>
          </p:nvPr>
        </p:nvSpPr>
        <p:spPr>
          <a:xfrm>
            <a:off x="8724900" y="0"/>
            <a:ext cx="2628900" cy="6542090"/>
          </a:xfrm>
          <a:prstGeom prst="rect">
            <a:avLst/>
          </a:prstGeom>
        </p:spPr>
        <p:txBody>
          <a:bodyPr/>
          <a:lstStyle/>
          <a:p>
            <a:pPr lvl="0">
              <a:defRPr sz="1800"/>
            </a:pPr>
            <a:r>
              <a:rPr sz="4400"/>
              <a:t>Title Text</a:t>
            </a:r>
          </a:p>
        </p:txBody>
      </p:sp>
      <p:sp>
        <p:nvSpPr>
          <p:cNvPr id="45" name="Shape 45"/>
          <p:cNvSpPr>
            <a:spLocks noGrp="1"/>
          </p:cNvSpPr>
          <p:nvPr>
            <p:ph type="body" idx="1"/>
          </p:nvPr>
        </p:nvSpPr>
        <p:spPr>
          <a:xfrm>
            <a:off x="838200" y="365125"/>
            <a:ext cx="7734300" cy="6492875"/>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46" name="Shape 4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4400"/>
              <a:t>Title Text</a:t>
            </a:r>
          </a:p>
        </p:txBody>
      </p:sp>
      <p:sp>
        <p:nvSpPr>
          <p:cNvPr id="12" name="Shape 12"/>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5" name="Shape 15"/>
          <p:cNvSpPr>
            <a:spLocks noGrp="1"/>
          </p:cNvSpPr>
          <p:nvPr>
            <p:ph type="title"/>
          </p:nvPr>
        </p:nvSpPr>
        <p:spPr>
          <a:xfrm>
            <a:off x="831850" y="0"/>
            <a:ext cx="10515600" cy="4562475"/>
          </a:xfrm>
          <a:prstGeom prst="rect">
            <a:avLst/>
          </a:prstGeom>
        </p:spPr>
        <p:txBody>
          <a:bodyPr anchor="b"/>
          <a:lstStyle>
            <a:lvl1pPr>
              <a:defRPr sz="6000"/>
            </a:lvl1pPr>
          </a:lstStyle>
          <a:p>
            <a:pPr lvl="0">
              <a:defRPr sz="1800"/>
            </a:pPr>
            <a:r>
              <a:rPr sz="6000"/>
              <a:t>Title Text</a:t>
            </a:r>
          </a:p>
        </p:txBody>
      </p:sp>
      <p:sp>
        <p:nvSpPr>
          <p:cNvPr id="16" name="Shape 16"/>
          <p:cNvSpPr>
            <a:spLocks noGrp="1"/>
          </p:cNvSpPr>
          <p:nvPr>
            <p:ph type="body" idx="1"/>
          </p:nvPr>
        </p:nvSpPr>
        <p:spPr>
          <a:xfrm>
            <a:off x="831850" y="4589462"/>
            <a:ext cx="10515600" cy="2268543"/>
          </a:xfrm>
          <a:prstGeom prst="rect">
            <a:avLst/>
          </a:prstGeom>
        </p:spPr>
        <p:txBody>
          <a:bodyPr/>
          <a:lstStyle>
            <a:lvl1pPr marL="0" indent="0">
              <a:buSzTx/>
              <a:buFontTx/>
              <a:buNone/>
              <a:defRPr sz="2400">
                <a:solidFill>
                  <a:srgbClr val="888888"/>
                </a:solidFill>
              </a:defRPr>
            </a:lvl1pPr>
            <a:lvl2pPr marL="685800" indent="-228600">
              <a:buFontTx/>
              <a:defRPr sz="2400">
                <a:solidFill>
                  <a:srgbClr val="888888"/>
                </a:solidFill>
              </a:defRPr>
            </a:lvl2pPr>
            <a:lvl3pPr marL="1188718" indent="-274318">
              <a:buFontTx/>
              <a:defRPr sz="2400">
                <a:solidFill>
                  <a:srgbClr val="888888"/>
                </a:solidFill>
              </a:defRPr>
            </a:lvl3pPr>
            <a:lvl4pPr marL="1676400" indent="-304800">
              <a:buFontTx/>
              <a:defRPr sz="2400">
                <a:solidFill>
                  <a:srgbClr val="888888"/>
                </a:solidFill>
              </a:defRPr>
            </a:lvl4pPr>
            <a:lvl5pPr marL="2133600" indent="-304800">
              <a:buFontTx/>
              <a:defRPr sz="2400">
                <a:solidFill>
                  <a:srgbClr val="888888"/>
                </a:solidFill>
              </a:defRPr>
            </a:lvl5pPr>
          </a:lstStyle>
          <a:p>
            <a:pPr lvl="0">
              <a:defRPr sz="1800">
                <a:solidFill>
                  <a:srgbClr val="000000"/>
                </a:solidFill>
              </a:defRPr>
            </a:pPr>
            <a:r>
              <a:rPr sz="2400">
                <a:solidFill>
                  <a:srgbClr val="888888"/>
                </a:solidFill>
              </a:rPr>
              <a:t>Body Level One</a:t>
            </a:r>
          </a:p>
          <a:p>
            <a:pPr lvl="1">
              <a:defRPr sz="1800">
                <a:solidFill>
                  <a:srgbClr val="000000"/>
                </a:solidFill>
              </a:defRPr>
            </a:pPr>
            <a:r>
              <a:rPr sz="2400">
                <a:solidFill>
                  <a:srgbClr val="888888"/>
                </a:solidFill>
              </a:rPr>
              <a:t>Body Level Two</a:t>
            </a:r>
          </a:p>
          <a:p>
            <a:pPr lvl="2">
              <a:defRPr sz="1800">
                <a:solidFill>
                  <a:srgbClr val="000000"/>
                </a:solidFill>
              </a:defRPr>
            </a:pPr>
            <a:r>
              <a:rPr sz="2400">
                <a:solidFill>
                  <a:srgbClr val="888888"/>
                </a:solidFill>
              </a:rPr>
              <a:t>Body Level Three</a:t>
            </a:r>
          </a:p>
          <a:p>
            <a:pPr lvl="3">
              <a:defRPr sz="1800">
                <a:solidFill>
                  <a:srgbClr val="000000"/>
                </a:solidFill>
              </a:defRPr>
            </a:pPr>
            <a:r>
              <a:rPr sz="2400">
                <a:solidFill>
                  <a:srgbClr val="888888"/>
                </a:solidFill>
              </a:rPr>
              <a:t>Body Level Four</a:t>
            </a:r>
          </a:p>
          <a:p>
            <a:pPr lvl="4">
              <a:defRPr sz="1800">
                <a:solidFill>
                  <a:srgbClr val="000000"/>
                </a:solidFill>
              </a:defRPr>
            </a:pPr>
            <a:r>
              <a:rPr sz="2400">
                <a:solidFill>
                  <a:srgbClr val="888888"/>
                </a:solidFill>
              </a:rPr>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a:pPr>
            <a:r>
              <a:rPr sz="4400"/>
              <a:t>Title Text</a:t>
            </a:r>
          </a:p>
        </p:txBody>
      </p:sp>
      <p:sp>
        <p:nvSpPr>
          <p:cNvPr id="20" name="Shape 20"/>
          <p:cNvSpPr>
            <a:spLocks noGrp="1"/>
          </p:cNvSpPr>
          <p:nvPr>
            <p:ph type="body" idx="1"/>
          </p:nvPr>
        </p:nvSpPr>
        <p:spPr>
          <a:xfrm>
            <a:off x="838200" y="1825625"/>
            <a:ext cx="5181600" cy="5032375"/>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1" name="Shape 2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3" name="Shape 23"/>
          <p:cNvSpPr>
            <a:spLocks noGrp="1"/>
          </p:cNvSpPr>
          <p:nvPr>
            <p:ph type="title"/>
          </p:nvPr>
        </p:nvSpPr>
        <p:spPr>
          <a:xfrm>
            <a:off x="839787" y="365125"/>
            <a:ext cx="10515601" cy="1325563"/>
          </a:xfrm>
          <a:prstGeom prst="rect">
            <a:avLst/>
          </a:prstGeom>
        </p:spPr>
        <p:txBody>
          <a:bodyPr/>
          <a:lstStyle/>
          <a:p>
            <a:pPr lvl="0">
              <a:defRPr sz="1800"/>
            </a:pPr>
            <a:r>
              <a:rPr sz="4400"/>
              <a:t>Title Text</a:t>
            </a:r>
          </a:p>
        </p:txBody>
      </p:sp>
      <p:sp>
        <p:nvSpPr>
          <p:cNvPr id="24" name="Shape 24"/>
          <p:cNvSpPr>
            <a:spLocks noGrp="1"/>
          </p:cNvSpPr>
          <p:nvPr>
            <p:ph type="body" idx="1"/>
          </p:nvPr>
        </p:nvSpPr>
        <p:spPr>
          <a:xfrm>
            <a:off x="839787" y="1681163"/>
            <a:ext cx="5157790" cy="823918"/>
          </a:xfrm>
          <a:prstGeom prst="rect">
            <a:avLst/>
          </a:prstGeom>
        </p:spPr>
        <p:txBody>
          <a:bodyPr anchor="b"/>
          <a:lstStyle>
            <a:lvl1pPr marL="0" indent="0">
              <a:buSzTx/>
              <a:buFontTx/>
              <a:buNone/>
              <a:defRPr sz="2400" b="1"/>
            </a:lvl1pPr>
            <a:lvl2pPr marL="685800" indent="-228600">
              <a:buFontTx/>
              <a:defRPr sz="2400" b="1"/>
            </a:lvl2pPr>
            <a:lvl3pPr marL="1188718" indent="-274318">
              <a:buFontTx/>
              <a:defRPr sz="2400" b="1"/>
            </a:lvl3pPr>
            <a:lvl4pPr marL="1676400" indent="-304800">
              <a:buFontTx/>
              <a:defRPr sz="2400" b="1"/>
            </a:lvl4pPr>
            <a:lvl5pPr marL="2133600" indent="-304800">
              <a:buFontTx/>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5" name="Shape 2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7" name="Shape 27"/>
          <p:cNvSpPr>
            <a:spLocks noGrp="1"/>
          </p:cNvSpPr>
          <p:nvPr>
            <p:ph type="title"/>
          </p:nvPr>
        </p:nvSpPr>
        <p:spPr>
          <a:xfrm>
            <a:off x="838200" y="0"/>
            <a:ext cx="10515600" cy="2055816"/>
          </a:xfrm>
          <a:prstGeom prst="rect">
            <a:avLst/>
          </a:prstGeom>
        </p:spPr>
        <p:txBody>
          <a:bodyPr/>
          <a:lstStyle/>
          <a:p>
            <a:pPr lvl="0">
              <a:defRPr sz="1800"/>
            </a:pPr>
            <a:r>
              <a:rPr sz="4400"/>
              <a:t>Title Text</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2" name="Shape 32"/>
          <p:cNvSpPr>
            <a:spLocks noGrp="1"/>
          </p:cNvSpPr>
          <p:nvPr>
            <p:ph type="title"/>
          </p:nvPr>
        </p:nvSpPr>
        <p:spPr>
          <a:xfrm>
            <a:off x="839787" y="0"/>
            <a:ext cx="3932240" cy="2057400"/>
          </a:xfrm>
          <a:prstGeom prst="rect">
            <a:avLst/>
          </a:prstGeom>
        </p:spPr>
        <p:txBody>
          <a:bodyPr anchor="b"/>
          <a:lstStyle>
            <a:lvl1pPr>
              <a:defRPr sz="3200"/>
            </a:lvl1pPr>
          </a:lstStyle>
          <a:p>
            <a:pPr lvl="0">
              <a:defRPr sz="1800"/>
            </a:pPr>
            <a:r>
              <a:rPr sz="3200"/>
              <a:t>Title Text</a:t>
            </a:r>
          </a:p>
        </p:txBody>
      </p:sp>
      <p:sp>
        <p:nvSpPr>
          <p:cNvPr id="33" name="Shape 33"/>
          <p:cNvSpPr>
            <a:spLocks noGrp="1"/>
          </p:cNvSpPr>
          <p:nvPr>
            <p:ph type="body" idx="1"/>
          </p:nvPr>
        </p:nvSpPr>
        <p:spPr>
          <a:xfrm>
            <a:off x="5183187" y="987425"/>
            <a:ext cx="6172204" cy="587057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4" name="Shape 3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6" name="Shape 36"/>
          <p:cNvSpPr>
            <a:spLocks noGrp="1"/>
          </p:cNvSpPr>
          <p:nvPr>
            <p:ph type="title"/>
          </p:nvPr>
        </p:nvSpPr>
        <p:spPr>
          <a:xfrm>
            <a:off x="839787" y="0"/>
            <a:ext cx="3932240" cy="2057400"/>
          </a:xfrm>
          <a:prstGeom prst="rect">
            <a:avLst/>
          </a:prstGeom>
        </p:spPr>
        <p:txBody>
          <a:bodyPr anchor="b"/>
          <a:lstStyle>
            <a:lvl1pPr>
              <a:defRPr sz="3200"/>
            </a:lvl1pPr>
          </a:lstStyle>
          <a:p>
            <a:pPr lvl="0">
              <a:defRPr sz="1800"/>
            </a:pPr>
            <a:r>
              <a:rPr sz="3200"/>
              <a:t>Title Text</a:t>
            </a:r>
          </a:p>
        </p:txBody>
      </p:sp>
      <p:sp>
        <p:nvSpPr>
          <p:cNvPr id="37" name="Shape 37"/>
          <p:cNvSpPr>
            <a:spLocks noGrp="1"/>
          </p:cNvSpPr>
          <p:nvPr>
            <p:ph type="body" idx="1"/>
          </p:nvPr>
        </p:nvSpPr>
        <p:spPr>
          <a:xfrm>
            <a:off x="839787" y="2057400"/>
            <a:ext cx="3932240" cy="4800600"/>
          </a:xfrm>
          <a:prstGeom prst="rect">
            <a:avLst/>
          </a:prstGeom>
        </p:spPr>
        <p:txBody>
          <a:bodyPr/>
          <a:lstStyle>
            <a:lvl1pPr marL="0" indent="0">
              <a:buSzTx/>
              <a:buFontTx/>
              <a:buNone/>
              <a:defRPr sz="1600"/>
            </a:lvl1pPr>
            <a:lvl2pPr marL="609600" indent="-152400">
              <a:buFontTx/>
              <a:defRPr sz="1600"/>
            </a:lvl2pPr>
            <a:lvl3pPr marL="1097277" indent="-182877">
              <a:buFontTx/>
              <a:defRPr sz="1600"/>
            </a:lvl3pPr>
            <a:lvl4pPr marL="1574800" indent="-203200">
              <a:buFontTx/>
              <a:defRPr sz="1600"/>
            </a:lvl4pPr>
            <a:lvl5pPr marL="2032000" indent="-203200">
              <a:buFontTx/>
              <a:defRPr sz="1600"/>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38" name="Shape 3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13"/>
          <a:stretch>
            <a:fillRect/>
          </a:stretch>
        </p:blipFill>
        <p:spPr>
          <a:xfrm>
            <a:off x="0" y="5153025"/>
            <a:ext cx="12192000" cy="1704975"/>
          </a:xfrm>
          <a:prstGeom prst="rect">
            <a:avLst/>
          </a:prstGeom>
          <a:ln w="12700">
            <a:miter lim="400000"/>
          </a:ln>
        </p:spPr>
      </p:pic>
      <p:sp>
        <p:nvSpPr>
          <p:cNvPr id="3" name="Shape 3"/>
          <p:cNvSpPr>
            <a:spLocks noGrp="1"/>
          </p:cNvSpPr>
          <p:nvPr>
            <p:ph type="title"/>
          </p:nvPr>
        </p:nvSpPr>
        <p:spPr>
          <a:xfrm>
            <a:off x="838200" y="230185"/>
            <a:ext cx="10515600" cy="159544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lstStyle/>
          <a:p>
            <a:pPr lvl="0">
              <a:defRPr sz="1800"/>
            </a:pPr>
            <a:r>
              <a:rPr sz="4400"/>
              <a:t>Title Text</a:t>
            </a:r>
          </a:p>
        </p:txBody>
      </p:sp>
      <p:sp>
        <p:nvSpPr>
          <p:cNvPr id="4" name="Shape 4"/>
          <p:cNvSpPr>
            <a:spLocks noGrp="1"/>
          </p:cNvSpPr>
          <p:nvPr>
            <p:ph type="body" idx="1"/>
          </p:nvPr>
        </p:nvSpPr>
        <p:spPr>
          <a:xfrm>
            <a:off x="838200" y="1825625"/>
            <a:ext cx="10515600" cy="503237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5" name="Shape 5"/>
          <p:cNvSpPr>
            <a:spLocks noGrp="1"/>
          </p:cNvSpPr>
          <p:nvPr>
            <p:ph type="sldNum" sz="quarter" idx="2"/>
          </p:nvPr>
        </p:nvSpPr>
        <p:spPr>
          <a:xfrm>
            <a:off x="8610600" y="6404290"/>
            <a:ext cx="2743200" cy="269237"/>
          </a:xfrm>
          <a:prstGeom prst="rect">
            <a:avLst/>
          </a:prstGeom>
          <a:ln w="12700">
            <a:miter lim="400000"/>
          </a:ln>
        </p:spPr>
        <p:txBody>
          <a:bodyPr lIns="45718" tIns="45718" rIns="45718" bIns="45718" anchor="ctr">
            <a:spAutoFit/>
          </a:bodyPr>
          <a:lstStyle>
            <a:lvl1pPr algn="r">
              <a:defRPr sz="1200">
                <a:solidFill>
                  <a:srgbClr val="898989"/>
                </a:solidFill>
                <a:latin typeface="Calibri"/>
                <a:ea typeface="Calibri"/>
                <a:cs typeface="Calibri"/>
                <a:sym typeface="Calibri"/>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nSpc>
          <a:spcPct val="90000"/>
        </a:lnSpc>
        <a:defRPr sz="4400">
          <a:latin typeface="Calibri Light"/>
          <a:ea typeface="Calibri Light"/>
          <a:cs typeface="Calibri Light"/>
          <a:sym typeface="Calibri Light"/>
        </a:defRPr>
      </a:lvl1pPr>
      <a:lvl2pPr>
        <a:lnSpc>
          <a:spcPct val="90000"/>
        </a:lnSpc>
        <a:defRPr sz="4400">
          <a:latin typeface="Calibri Light"/>
          <a:ea typeface="Calibri Light"/>
          <a:cs typeface="Calibri Light"/>
          <a:sym typeface="Calibri Light"/>
        </a:defRPr>
      </a:lvl2pPr>
      <a:lvl3pPr>
        <a:lnSpc>
          <a:spcPct val="90000"/>
        </a:lnSpc>
        <a:defRPr sz="4400">
          <a:latin typeface="Calibri Light"/>
          <a:ea typeface="Calibri Light"/>
          <a:cs typeface="Calibri Light"/>
          <a:sym typeface="Calibri Light"/>
        </a:defRPr>
      </a:lvl3pPr>
      <a:lvl4pPr>
        <a:lnSpc>
          <a:spcPct val="90000"/>
        </a:lnSpc>
        <a:defRPr sz="4400">
          <a:latin typeface="Calibri Light"/>
          <a:ea typeface="Calibri Light"/>
          <a:cs typeface="Calibri Light"/>
          <a:sym typeface="Calibri Light"/>
        </a:defRPr>
      </a:lvl4pPr>
      <a:lvl5pPr>
        <a:lnSpc>
          <a:spcPct val="90000"/>
        </a:lnSpc>
        <a:defRPr sz="4400">
          <a:latin typeface="Calibri Light"/>
          <a:ea typeface="Calibri Light"/>
          <a:cs typeface="Calibri Light"/>
          <a:sym typeface="Calibri Light"/>
        </a:defRPr>
      </a:lvl5pPr>
      <a:lvl6pPr>
        <a:lnSpc>
          <a:spcPct val="90000"/>
        </a:lnSpc>
        <a:defRPr sz="4400">
          <a:latin typeface="Calibri Light"/>
          <a:ea typeface="Calibri Light"/>
          <a:cs typeface="Calibri Light"/>
          <a:sym typeface="Calibri Light"/>
        </a:defRPr>
      </a:lvl6pPr>
      <a:lvl7pPr>
        <a:lnSpc>
          <a:spcPct val="90000"/>
        </a:lnSpc>
        <a:defRPr sz="4400">
          <a:latin typeface="Calibri Light"/>
          <a:ea typeface="Calibri Light"/>
          <a:cs typeface="Calibri Light"/>
          <a:sym typeface="Calibri Light"/>
        </a:defRPr>
      </a:lvl7pPr>
      <a:lvl8pPr>
        <a:lnSpc>
          <a:spcPct val="90000"/>
        </a:lnSpc>
        <a:defRPr sz="4400">
          <a:latin typeface="Calibri Light"/>
          <a:ea typeface="Calibri Light"/>
          <a:cs typeface="Calibri Light"/>
          <a:sym typeface="Calibri Light"/>
        </a:defRPr>
      </a:lvl8pPr>
      <a:lvl9pPr>
        <a:lnSpc>
          <a:spcPct val="90000"/>
        </a:lnSpc>
        <a:defRPr sz="4400">
          <a:latin typeface="Calibri Light"/>
          <a:ea typeface="Calibri Light"/>
          <a:cs typeface="Calibri Light"/>
          <a:sym typeface="Calibri Light"/>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8" indent="-320038">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defTabSz="457200">
        <a:defRPr sz="1200">
          <a:solidFill>
            <a:schemeClr val="tx1"/>
          </a:solidFill>
          <a:latin typeface="+mn-lt"/>
          <a:ea typeface="+mn-ea"/>
          <a:cs typeface="+mn-cs"/>
          <a:sym typeface="Calibri"/>
        </a:defRPr>
      </a:lvl1pPr>
      <a:lvl2pPr algn="r" defTabSz="457200">
        <a:defRPr sz="1200">
          <a:solidFill>
            <a:schemeClr val="tx1"/>
          </a:solidFill>
          <a:latin typeface="+mn-lt"/>
          <a:ea typeface="+mn-ea"/>
          <a:cs typeface="+mn-cs"/>
          <a:sym typeface="Calibri"/>
        </a:defRPr>
      </a:lvl2pPr>
      <a:lvl3pPr algn="r" defTabSz="457200">
        <a:defRPr sz="1200">
          <a:solidFill>
            <a:schemeClr val="tx1"/>
          </a:solidFill>
          <a:latin typeface="+mn-lt"/>
          <a:ea typeface="+mn-ea"/>
          <a:cs typeface="+mn-cs"/>
          <a:sym typeface="Calibri"/>
        </a:defRPr>
      </a:lvl3pPr>
      <a:lvl4pPr algn="r" defTabSz="457200">
        <a:defRPr sz="1200">
          <a:solidFill>
            <a:schemeClr val="tx1"/>
          </a:solidFill>
          <a:latin typeface="+mn-lt"/>
          <a:ea typeface="+mn-ea"/>
          <a:cs typeface="+mn-cs"/>
          <a:sym typeface="Calibri"/>
        </a:defRPr>
      </a:lvl4pPr>
      <a:lvl5pPr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haram2003/team39_final_year_project_presidency_universit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10863135" TargetMode="External"/><Relationship Id="rId2" Type="http://schemas.openxmlformats.org/officeDocument/2006/relationships/hyperlink" Target="https://ieeexplore.ieee.org/document/1047053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eeexplore.ieee.org/document/868553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eeexplore.ieee.org/document/10593656"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ieeexplore.ieee.org/document/10481626/authors#author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10593656" TargetMode="External"/><Relationship Id="rId2" Type="http://schemas.openxmlformats.org/officeDocument/2006/relationships/hyperlink" Target="https://ieeexplore.ieee.org/document/10470532" TargetMode="External"/><Relationship Id="rId1" Type="http://schemas.openxmlformats.org/officeDocument/2006/relationships/slideLayout" Target="../slideLayouts/slideLayout2.xml"/><Relationship Id="rId5" Type="http://schemas.openxmlformats.org/officeDocument/2006/relationships/hyperlink" Target="https://ieeexplore.ieee.org/document/10673038" TargetMode="External"/><Relationship Id="rId4" Type="http://schemas.openxmlformats.org/officeDocument/2006/relationships/hyperlink" Target="https://ieeexplore.ieee.org/document/1052243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10863135" TargetMode="External"/><Relationship Id="rId2" Type="http://schemas.openxmlformats.org/officeDocument/2006/relationships/hyperlink" Target="https://ieeexplore.ieee.org/document/10842738" TargetMode="External"/><Relationship Id="rId1" Type="http://schemas.openxmlformats.org/officeDocument/2006/relationships/slideLayout" Target="../slideLayouts/slideLayout2.xml"/><Relationship Id="rId4" Type="http://schemas.openxmlformats.org/officeDocument/2006/relationships/hyperlink" Target="https://ieeexplore.ieee.org/document/1086664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xfrm>
            <a:off x="838200" y="130629"/>
            <a:ext cx="10515600" cy="1560061"/>
          </a:xfrm>
          <a:prstGeom prst="rect">
            <a:avLst/>
          </a:prstGeom>
        </p:spPr>
        <p:txBody>
          <a:bodyPr lIns="0" tIns="0" rIns="0" bIns="0">
            <a:normAutofit/>
          </a:bodyPr>
          <a:lstStyle/>
          <a:p>
            <a:pPr lvl="0" algn="ctr">
              <a:defRPr sz="1800"/>
            </a:pPr>
            <a:r>
              <a:rPr sz="2800" b="1">
                <a:solidFill>
                  <a:srgbClr val="FF0000"/>
                </a:solidFill>
                <a:latin typeface="Times New Roman"/>
                <a:ea typeface="Times New Roman"/>
                <a:cs typeface="Times New Roman"/>
                <a:sym typeface="Times New Roman"/>
              </a:rPr>
              <a:t>BCA Final Year Project (Review I)</a:t>
            </a:r>
            <a:br>
              <a:rPr sz="2800" b="1">
                <a:solidFill>
                  <a:srgbClr val="FF0000"/>
                </a:solidFill>
                <a:latin typeface="Times New Roman"/>
                <a:ea typeface="Times New Roman"/>
                <a:cs typeface="Times New Roman"/>
                <a:sym typeface="Times New Roman"/>
              </a:rPr>
            </a:br>
            <a:br>
              <a:rPr sz="2800" b="1">
                <a:solidFill>
                  <a:srgbClr val="FF0000"/>
                </a:solidFill>
                <a:latin typeface="Times New Roman"/>
                <a:ea typeface="Times New Roman"/>
                <a:cs typeface="Times New Roman"/>
                <a:sym typeface="Times New Roman"/>
              </a:rPr>
            </a:br>
            <a:r>
              <a:rPr sz="2400" b="1">
                <a:solidFill>
                  <a:srgbClr val="0070C0"/>
                </a:solidFill>
                <a:latin typeface="Times New Roman"/>
                <a:ea typeface="Times New Roman"/>
                <a:cs typeface="Times New Roman"/>
                <a:sym typeface="Times New Roman"/>
              </a:rPr>
              <a:t>Real time sign language translation </a:t>
            </a:r>
            <a:br>
              <a:rPr sz="2400" b="1">
                <a:solidFill>
                  <a:srgbClr val="0070C0"/>
                </a:solidFill>
                <a:latin typeface="Times New Roman"/>
                <a:ea typeface="Times New Roman"/>
                <a:cs typeface="Times New Roman"/>
                <a:sym typeface="Times New Roman"/>
              </a:rPr>
            </a:br>
            <a:endParaRPr sz="2400" b="1">
              <a:solidFill>
                <a:srgbClr val="0070C0"/>
              </a:solidFill>
              <a:latin typeface="Times New Roman"/>
              <a:ea typeface="Times New Roman"/>
              <a:cs typeface="Times New Roman"/>
              <a:sym typeface="Times New Roman"/>
            </a:endParaRPr>
          </a:p>
        </p:txBody>
      </p:sp>
      <p:sp>
        <p:nvSpPr>
          <p:cNvPr id="51" name="Shape 51"/>
          <p:cNvSpPr>
            <a:spLocks noGrp="1"/>
          </p:cNvSpPr>
          <p:nvPr>
            <p:ph type="body" idx="1"/>
          </p:nvPr>
        </p:nvSpPr>
        <p:spPr>
          <a:xfrm>
            <a:off x="838198" y="1519080"/>
            <a:ext cx="10515604" cy="4661682"/>
          </a:xfrm>
          <a:prstGeom prst="rect">
            <a:avLst/>
          </a:prstGeom>
        </p:spPr>
        <p:txBody>
          <a:bodyPr lIns="0" tIns="0" rIns="0" bIns="0">
            <a:normAutofit/>
          </a:bodyPr>
          <a:lstStyle/>
          <a:p>
            <a:pPr marL="0" lvl="0" indent="0" algn="ctr">
              <a:buSzTx/>
              <a:buNone/>
              <a:defRPr sz="1800"/>
            </a:pPr>
            <a:r>
              <a:rPr sz="1400" b="1">
                <a:solidFill>
                  <a:srgbClr val="A71180"/>
                </a:solidFill>
                <a:latin typeface="Times New Roman"/>
                <a:ea typeface="Times New Roman"/>
                <a:cs typeface="Times New Roman"/>
                <a:sym typeface="Times New Roman"/>
              </a:rPr>
              <a:t>Submitted to the Presidency University, Bengaluru in partial fulfillment  for the award of the degree of  Bachelor of Computer Applications(BCA)</a:t>
            </a:r>
          </a:p>
          <a:p>
            <a:pPr marL="0" lvl="0" indent="0" algn="ctr">
              <a:buSzTx/>
              <a:buNone/>
              <a:defRPr sz="1800"/>
            </a:pPr>
            <a:r>
              <a:rPr b="1">
                <a:solidFill>
                  <a:srgbClr val="FF0000"/>
                </a:solidFill>
                <a:latin typeface="Times New Roman"/>
                <a:ea typeface="Times New Roman"/>
                <a:cs typeface="Times New Roman"/>
                <a:sym typeface="Times New Roman"/>
              </a:rPr>
              <a:t>Project Team No : 39</a:t>
            </a:r>
          </a:p>
          <a:p>
            <a:pPr marL="0" lvl="0" indent="0" algn="ctr">
              <a:buSzTx/>
              <a:buNone/>
              <a:defRPr sz="1800"/>
            </a:pPr>
            <a:endParaRPr sz="1400" b="1">
              <a:solidFill>
                <a:srgbClr val="548235"/>
              </a:solidFill>
              <a:latin typeface="Times New Roman"/>
              <a:ea typeface="Times New Roman"/>
              <a:cs typeface="Times New Roman"/>
              <a:sym typeface="Times New Roman"/>
            </a:endParaRPr>
          </a:p>
          <a:p>
            <a:pPr marL="0" lvl="0" indent="0" algn="ctr">
              <a:buSzTx/>
              <a:buNone/>
              <a:defRPr sz="1800"/>
            </a:pPr>
            <a:endParaRPr b="1">
              <a:solidFill>
                <a:srgbClr val="548235"/>
              </a:solidFill>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marL="0" lvl="0" indent="0" algn="ctr">
              <a:buSzTx/>
              <a:buNone/>
              <a:defRPr sz="1800"/>
            </a:pPr>
            <a:r>
              <a:rPr sz="1400" b="1">
                <a:latin typeface="Times New Roman"/>
                <a:ea typeface="Times New Roman"/>
                <a:cs typeface="Times New Roman"/>
                <a:sym typeface="Times New Roman"/>
              </a:rPr>
              <a:t>Under the supervision of </a:t>
            </a:r>
          </a:p>
          <a:p>
            <a:pPr marL="0" lvl="0" indent="0" algn="ctr">
              <a:buSzTx/>
              <a:buNone/>
              <a:defRPr sz="1800"/>
            </a:pPr>
            <a:r>
              <a:rPr sz="2400" b="1">
                <a:solidFill>
                  <a:srgbClr val="C00000"/>
                </a:solidFill>
                <a:latin typeface="Times New Roman"/>
                <a:ea typeface="Times New Roman"/>
                <a:cs typeface="Times New Roman"/>
                <a:sym typeface="Times New Roman"/>
              </a:rPr>
              <a:t>Mr. Sakthi S</a:t>
            </a:r>
            <a:br>
              <a:rPr sz="2400" b="1">
                <a:solidFill>
                  <a:srgbClr val="C00000"/>
                </a:solidFill>
                <a:latin typeface="Times New Roman"/>
                <a:ea typeface="Times New Roman"/>
                <a:cs typeface="Times New Roman"/>
                <a:sym typeface="Times New Roman"/>
              </a:rPr>
            </a:br>
            <a:r>
              <a:rPr sz="1200" b="1">
                <a:solidFill>
                  <a:srgbClr val="C00000"/>
                </a:solidFill>
                <a:latin typeface="Times New Roman"/>
                <a:ea typeface="Times New Roman"/>
                <a:cs typeface="Times New Roman"/>
                <a:sym typeface="Times New Roman"/>
              </a:rPr>
              <a:t>Assistant Professor Senior Scale, SOCSE &amp; IS</a:t>
            </a:r>
          </a:p>
          <a:p>
            <a:pPr marL="0" lvl="0" indent="0" algn="ctr">
              <a:buSzTx/>
              <a:buNone/>
              <a:defRPr sz="1800"/>
            </a:pPr>
            <a:r>
              <a:rPr sz="1200" b="1">
                <a:solidFill>
                  <a:srgbClr val="C00000"/>
                </a:solidFill>
                <a:latin typeface="Times New Roman"/>
                <a:ea typeface="Times New Roman"/>
                <a:cs typeface="Times New Roman"/>
                <a:sym typeface="Times New Roman"/>
              </a:rPr>
              <a:t> Presidency University</a:t>
            </a:r>
            <a:br>
              <a:rPr sz="1200" b="1">
                <a:solidFill>
                  <a:srgbClr val="C00000"/>
                </a:solidFill>
                <a:latin typeface="Times New Roman"/>
                <a:ea typeface="Times New Roman"/>
                <a:cs typeface="Times New Roman"/>
                <a:sym typeface="Times New Roman"/>
              </a:rPr>
            </a:br>
            <a:br>
              <a:rPr sz="1200" b="1">
                <a:solidFill>
                  <a:srgbClr val="C00000"/>
                </a:solidFill>
                <a:latin typeface="Times New Roman"/>
                <a:ea typeface="Times New Roman"/>
                <a:cs typeface="Times New Roman"/>
                <a:sym typeface="Times New Roman"/>
              </a:rPr>
            </a:br>
            <a:endParaRPr sz="1200" b="1">
              <a:solidFill>
                <a:srgbClr val="C00000"/>
              </a:solidFill>
              <a:latin typeface="Times New Roman"/>
              <a:ea typeface="Times New Roman"/>
              <a:cs typeface="Times New Roman"/>
              <a:sym typeface="Times New Roman"/>
            </a:endParaRPr>
          </a:p>
        </p:txBody>
      </p:sp>
      <p:sp>
        <p:nvSpPr>
          <p:cNvPr id="52" name="Shape 52"/>
          <p:cNvSpPr>
            <a:spLocks noGrp="1"/>
          </p:cNvSpPr>
          <p:nvPr>
            <p:ph type="sldNum" sz="quarter" idx="2"/>
          </p:nvPr>
        </p:nvSpPr>
        <p:spPr>
          <a:xfrm>
            <a:off x="8610600" y="6267448"/>
            <a:ext cx="2743200" cy="177804"/>
          </a:xfrm>
          <a:prstGeom prst="rect">
            <a:avLst/>
          </a:prstGeom>
          <a:extLst>
            <a:ext uri="{C572A759-6A51-4108-AA02-DFA0A04FC94B}">
              <ma14:wrappingTextBoxFlag xmlns="" xmlns:ma14="http://schemas.microsoft.com/office/mac/drawingml/2011/main" val="1"/>
            </a:ext>
          </a:extLst>
        </p:spPr>
        <p:txBody>
          <a:bodyPr lIns="0" tIns="0" rIns="0" bIns="0">
            <a:normAutofit lnSpcReduction="10000"/>
          </a:bodyPr>
          <a:lstStyle/>
          <a:p>
            <a:pPr lvl="0">
              <a:defRPr sz="1800">
                <a:solidFill>
                  <a:srgbClr val="000000"/>
                </a:solidFill>
              </a:defRPr>
            </a:pPr>
            <a:fld id="{86CB4B4D-7CA3-9044-876B-883B54F8677D}" type="slidenum">
              <a:rPr sz="1200">
                <a:solidFill>
                  <a:srgbClr val="898989"/>
                </a:solidFill>
              </a:rPr>
              <a:t>1</a:t>
            </a:fld>
            <a:endParaRPr sz="1200">
              <a:solidFill>
                <a:srgbClr val="898989"/>
              </a:solidFill>
            </a:endParaRPr>
          </a:p>
        </p:txBody>
      </p:sp>
      <p:graphicFrame>
        <p:nvGraphicFramePr>
          <p:cNvPr id="53" name="Table 53"/>
          <p:cNvGraphicFramePr/>
          <p:nvPr>
            <p:extLst>
              <p:ext uri="{D42A27DB-BD31-4B8C-83A1-F6EECF244321}">
                <p14:modId xmlns:p14="http://schemas.microsoft.com/office/powerpoint/2010/main" val="3712277286"/>
              </p:ext>
            </p:extLst>
          </p:nvPr>
        </p:nvGraphicFramePr>
        <p:xfrm>
          <a:off x="3435224" y="2440769"/>
          <a:ext cx="5321552" cy="1962175"/>
        </p:xfrm>
        <a:graphic>
          <a:graphicData uri="http://schemas.openxmlformats.org/drawingml/2006/table">
            <a:tbl>
              <a:tblPr firstRow="1" bandRow="1">
                <a:tableStyleId>{4C3C2611-4C71-4FC5-86AE-919BDF0F9419}</a:tableStyleId>
              </a:tblPr>
              <a:tblGrid>
                <a:gridCol w="2660776">
                  <a:extLst>
                    <a:ext uri="{9D8B030D-6E8A-4147-A177-3AD203B41FA5}">
                      <a16:colId xmlns:a16="http://schemas.microsoft.com/office/drawing/2014/main" val="20000"/>
                    </a:ext>
                  </a:extLst>
                </a:gridCol>
                <a:gridCol w="2660776">
                  <a:extLst>
                    <a:ext uri="{9D8B030D-6E8A-4147-A177-3AD203B41FA5}">
                      <a16:colId xmlns:a16="http://schemas.microsoft.com/office/drawing/2014/main" val="20001"/>
                    </a:ext>
                  </a:extLst>
                </a:gridCol>
              </a:tblGrid>
              <a:tr h="392435">
                <a:tc>
                  <a:txBody>
                    <a:bodyPr/>
                    <a:lstStyle/>
                    <a:p>
                      <a:pPr lvl="0" algn="ctr" defTabSz="914400">
                        <a:defRPr sz="1800" b="0" i="0">
                          <a:solidFill>
                            <a:srgbClr val="000000"/>
                          </a:solidFill>
                        </a:defRPr>
                      </a:pPr>
                      <a:r>
                        <a:rPr b="1">
                          <a:solidFill>
                            <a:srgbClr val="FFFFFF"/>
                          </a:solidFill>
                          <a:latin typeface="Times New Roman"/>
                          <a:ea typeface="Times New Roman"/>
                          <a:cs typeface="Times New Roman"/>
                          <a:sym typeface="Times New Roman"/>
                        </a:rPr>
                        <a:t>Name </a:t>
                      </a:r>
                    </a:p>
                  </a:txBody>
                  <a:tcPr marL="45720" marR="45720" horzOverflow="overflow">
                    <a:lnL w="12700">
                      <a:miter lim="400000"/>
                    </a:lnL>
                    <a:lnR w="12700">
                      <a:miter lim="400000"/>
                    </a:lnR>
                    <a:lnT w="12700">
                      <a:miter lim="400000"/>
                    </a:lnT>
                  </a:tcPr>
                </a:tc>
                <a:tc>
                  <a:txBody>
                    <a:bodyPr/>
                    <a:lstStyle/>
                    <a:p>
                      <a:pPr lvl="0" algn="ctr" defTabSz="914400">
                        <a:defRPr sz="1800" b="0" i="0">
                          <a:solidFill>
                            <a:srgbClr val="000000"/>
                          </a:solidFill>
                        </a:defRPr>
                      </a:pPr>
                      <a:r>
                        <a:rPr b="1">
                          <a:solidFill>
                            <a:srgbClr val="FFFFFF"/>
                          </a:solidFill>
                          <a:latin typeface="Times New Roman"/>
                          <a:ea typeface="Times New Roman"/>
                          <a:cs typeface="Times New Roman"/>
                          <a:sym typeface="Times New Roman"/>
                        </a:rPr>
                        <a:t>Roll Number</a:t>
                      </a:r>
                    </a:p>
                  </a:txBody>
                  <a:tcPr marL="45720" marR="45720" horzOverflow="overflow">
                    <a:lnL w="12700">
                      <a:miter lim="400000"/>
                    </a:lnL>
                    <a:lnR w="12700">
                      <a:miter lim="400000"/>
                    </a:lnR>
                    <a:lnT w="12700">
                      <a:miter lim="400000"/>
                    </a:lnT>
                  </a:tcPr>
                </a:tc>
                <a:extLst>
                  <a:ext uri="{0D108BD9-81ED-4DB2-BD59-A6C34878D82A}">
                    <a16:rowId xmlns:a16="http://schemas.microsoft.com/office/drawing/2014/main" val="10000"/>
                  </a:ext>
                </a:extLst>
              </a:tr>
              <a:tr h="392435">
                <a:tc>
                  <a:txBody>
                    <a:bodyPr/>
                    <a:lstStyle/>
                    <a:p>
                      <a:pPr lvl="0" algn="ctr" defTabSz="914400">
                        <a:defRPr sz="1800" b="0" i="0"/>
                      </a:pPr>
                      <a:r>
                        <a:rPr b="1" i="1">
                          <a:latin typeface="Times New Roman"/>
                          <a:ea typeface="Times New Roman"/>
                          <a:cs typeface="Times New Roman"/>
                          <a:sym typeface="Times New Roman"/>
                        </a:rPr>
                        <a:t>Dharam Vir </a:t>
                      </a:r>
                    </a:p>
                  </a:txBody>
                  <a:tcPr marL="45720" marR="45720" horzOverflow="overflow">
                    <a:lnL w="12700">
                      <a:miter lim="400000"/>
                    </a:lnL>
                    <a:lnR w="12700">
                      <a:miter lim="400000"/>
                    </a:lnR>
                    <a:lnB w="12700">
                      <a:miter lim="400000"/>
                    </a:lnB>
                  </a:tcPr>
                </a:tc>
                <a:tc>
                  <a:txBody>
                    <a:bodyPr/>
                    <a:lstStyle/>
                    <a:p>
                      <a:pPr lvl="0" algn="ctr" defTabSz="914400">
                        <a:defRPr sz="1800" b="0" i="0"/>
                      </a:pPr>
                      <a:r>
                        <a:rPr b="1" i="1">
                          <a:latin typeface="Times New Roman"/>
                          <a:ea typeface="Times New Roman"/>
                          <a:cs typeface="Times New Roman"/>
                          <a:sym typeface="Times New Roman"/>
                        </a:rPr>
                        <a:t>20221BCA0028</a:t>
                      </a:r>
                    </a:p>
                  </a:txBody>
                  <a:tcPr marL="45720" marR="45720" horzOverflow="overflow">
                    <a:lnL w="12700">
                      <a:miter lim="400000"/>
                    </a:lnL>
                    <a:lnR w="12700">
                      <a:miter lim="400000"/>
                    </a:lnR>
                    <a:lnB w="12700">
                      <a:miter lim="400000"/>
                    </a:lnB>
                  </a:tcPr>
                </a:tc>
                <a:extLst>
                  <a:ext uri="{0D108BD9-81ED-4DB2-BD59-A6C34878D82A}">
                    <a16:rowId xmlns:a16="http://schemas.microsoft.com/office/drawing/2014/main" val="10001"/>
                  </a:ext>
                </a:extLst>
              </a:tr>
              <a:tr h="392435">
                <a:tc>
                  <a:txBody>
                    <a:bodyPr/>
                    <a:lstStyle/>
                    <a:p>
                      <a:pPr lvl="0" algn="ctr" defTabSz="914400">
                        <a:defRPr sz="1800" b="0" i="0"/>
                      </a:pPr>
                      <a:r>
                        <a:rPr b="1" i="1" dirty="0">
                          <a:latin typeface="Times New Roman"/>
                          <a:ea typeface="Times New Roman"/>
                          <a:cs typeface="Times New Roman"/>
                          <a:sym typeface="Times New Roman"/>
                        </a:rPr>
                        <a:t>Chah</a:t>
                      </a:r>
                      <a:r>
                        <a:rPr lang="en-IN" b="1" i="1" dirty="0">
                          <a:latin typeface="Times New Roman"/>
                          <a:ea typeface="Times New Roman"/>
                          <a:cs typeface="Times New Roman"/>
                          <a:sym typeface="Times New Roman"/>
                        </a:rPr>
                        <a:t>a</a:t>
                      </a:r>
                      <a:r>
                        <a:rPr b="1" i="1" dirty="0">
                          <a:latin typeface="Times New Roman"/>
                          <a:ea typeface="Times New Roman"/>
                          <a:cs typeface="Times New Roman"/>
                          <a:sym typeface="Times New Roman"/>
                        </a:rPr>
                        <a:t>t Shar</a:t>
                      </a:r>
                      <a:r>
                        <a:rPr lang="en-US" b="1" i="1" dirty="0">
                          <a:latin typeface="Times New Roman"/>
                          <a:ea typeface="Times New Roman"/>
                          <a:cs typeface="Times New Roman"/>
                          <a:sym typeface="Times New Roman"/>
                        </a:rPr>
                        <a:t>ma</a:t>
                      </a:r>
                      <a:endParaRPr b="1" i="1" dirty="0">
                        <a:latin typeface="Times New Roman"/>
                        <a:ea typeface="Times New Roman"/>
                        <a:cs typeface="Times New Roman"/>
                        <a:sym typeface="Times New Roman"/>
                      </a:endParaRPr>
                    </a:p>
                  </a:txBody>
                  <a:tcPr marL="45720" marR="45720" horzOverflow="overflow">
                    <a:lnL w="12700">
                      <a:miter lim="400000"/>
                    </a:lnL>
                    <a:lnR w="12700">
                      <a:miter lim="400000"/>
                    </a:lnR>
                    <a:lnT w="12700">
                      <a:miter lim="400000"/>
                    </a:lnT>
                    <a:lnB w="12700">
                      <a:miter lim="400000"/>
                    </a:lnB>
                  </a:tcPr>
                </a:tc>
                <a:tc>
                  <a:txBody>
                    <a:bodyPr/>
                    <a:lstStyle/>
                    <a:p>
                      <a:pPr lvl="0" algn="ctr" defTabSz="914400">
                        <a:defRPr sz="1800" b="0" i="0"/>
                      </a:pPr>
                      <a:r>
                        <a:rPr b="1" i="1">
                          <a:latin typeface="Times New Roman"/>
                          <a:ea typeface="Times New Roman"/>
                          <a:cs typeface="Times New Roman"/>
                          <a:sym typeface="Times New Roman"/>
                        </a:rPr>
                        <a:t>20221BCA0070</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392435">
                <a:tc>
                  <a:txBody>
                    <a:bodyPr/>
                    <a:lstStyle/>
                    <a:p>
                      <a:pPr lvl="0" algn="ctr" defTabSz="914400">
                        <a:defRPr sz="1800" b="0" i="0"/>
                      </a:pPr>
                      <a:r>
                        <a:rPr b="1" i="1">
                          <a:latin typeface="Times New Roman"/>
                          <a:ea typeface="Times New Roman"/>
                          <a:cs typeface="Times New Roman"/>
                          <a:sym typeface="Times New Roman"/>
                        </a:rPr>
                        <a:t>Ritesh Kumar</a:t>
                      </a:r>
                    </a:p>
                  </a:txBody>
                  <a:tcPr marL="45720" marR="45720" horzOverflow="overflow">
                    <a:lnL w="12700">
                      <a:miter lim="400000"/>
                    </a:lnL>
                    <a:lnR w="12700">
                      <a:miter lim="400000"/>
                    </a:lnR>
                    <a:lnT w="12700">
                      <a:miter lim="400000"/>
                    </a:lnT>
                    <a:lnB w="12700">
                      <a:miter lim="400000"/>
                    </a:lnB>
                  </a:tcPr>
                </a:tc>
                <a:tc>
                  <a:txBody>
                    <a:bodyPr/>
                    <a:lstStyle/>
                    <a:p>
                      <a:pPr lvl="0" algn="ctr" defTabSz="914400">
                        <a:defRPr sz="1800" b="0" i="0"/>
                      </a:pPr>
                      <a:r>
                        <a:rPr b="1" i="1">
                          <a:latin typeface="Times New Roman"/>
                          <a:ea typeface="Times New Roman"/>
                          <a:cs typeface="Times New Roman"/>
                          <a:sym typeface="Times New Roman"/>
                        </a:rPr>
                        <a:t>20221BCA0141</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392435">
                <a:tc>
                  <a:txBody>
                    <a:bodyPr/>
                    <a:lstStyle/>
                    <a:p>
                      <a:pPr lvl="0" algn="ctr" defTabSz="914400">
                        <a:defRPr sz="1800" b="0" i="0"/>
                      </a:pPr>
                      <a:r>
                        <a:rPr b="1" i="1">
                          <a:latin typeface="Times New Roman"/>
                          <a:ea typeface="Times New Roman"/>
                          <a:cs typeface="Times New Roman"/>
                          <a:sym typeface="Times New Roman"/>
                        </a:rPr>
                        <a:t>Shruti Kumari</a:t>
                      </a:r>
                    </a:p>
                  </a:txBody>
                  <a:tcPr marL="45720" marR="45720" horzOverflow="overflow">
                    <a:lnL w="12700">
                      <a:miter lim="400000"/>
                    </a:lnL>
                    <a:lnR w="12700">
                      <a:miter lim="400000"/>
                    </a:lnR>
                    <a:lnT w="12700">
                      <a:miter lim="400000"/>
                    </a:lnT>
                    <a:lnB w="12700">
                      <a:miter lim="400000"/>
                    </a:lnB>
                  </a:tcPr>
                </a:tc>
                <a:tc>
                  <a:txBody>
                    <a:bodyPr/>
                    <a:lstStyle/>
                    <a:p>
                      <a:pPr lvl="0" algn="ctr" defTabSz="914400">
                        <a:defRPr sz="1800" b="0" i="0"/>
                      </a:pPr>
                      <a:r>
                        <a:rPr b="1" i="1" dirty="0">
                          <a:latin typeface="Times New Roman"/>
                          <a:ea typeface="Times New Roman"/>
                          <a:cs typeface="Times New Roman"/>
                          <a:sym typeface="Times New Roman"/>
                        </a:rPr>
                        <a:t>20221BCA0189</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Model Training Module</a:t>
            </a:r>
          </a:p>
        </p:txBody>
      </p:sp>
      <p:sp>
        <p:nvSpPr>
          <p:cNvPr id="77" name="Shape 77"/>
          <p:cNvSpPr/>
          <p:nvPr/>
        </p:nvSpPr>
        <p:spPr>
          <a:xfrm>
            <a:off x="761999" y="2064215"/>
            <a:ext cx="10668002" cy="230832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Trains a machine learning model using labeled hand landmark data from the </a:t>
            </a:r>
            <a:r>
              <a:rPr lang="en-IN" sz="2400" dirty="0">
                <a:latin typeface="Cambria"/>
                <a:ea typeface="Cambria"/>
                <a:cs typeface="Cambria"/>
                <a:sym typeface="Cambria"/>
              </a:rPr>
              <a:t>         	</a:t>
            </a:r>
            <a:r>
              <a:rPr sz="2400" dirty="0">
                <a:latin typeface="Cambria"/>
                <a:ea typeface="Cambria"/>
                <a:cs typeface="Cambria"/>
                <a:sym typeface="Cambria"/>
              </a:rPr>
              <a:t>Data Processing Module.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Learns to recognize various sign language gestures.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Processes input data and adjusts internal parameters during training.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Utilizes algorithms and techniques to optimize performance.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Aims for accurate gesture recognition.</a:t>
            </a:r>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Inference Module</a:t>
            </a:r>
          </a:p>
        </p:txBody>
      </p:sp>
      <p:sp>
        <p:nvSpPr>
          <p:cNvPr id="80" name="Shape 80"/>
          <p:cNvSpPr/>
          <p:nvPr/>
        </p:nvSpPr>
        <p:spPr>
          <a:xfrm>
            <a:off x="813038" y="2089615"/>
            <a:ext cx="10668001" cy="156965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Uses the trained model to predict sign language gestures in real</a:t>
            </a:r>
            <a:r>
              <a:rPr lang="en-IN" sz="2400" dirty="0">
                <a:latin typeface="Cambria"/>
                <a:ea typeface="Cambria"/>
                <a:cs typeface="Cambria"/>
                <a:sym typeface="Cambria"/>
              </a:rPr>
              <a:t> </a:t>
            </a:r>
            <a:r>
              <a:rPr sz="2400" dirty="0">
                <a:latin typeface="Cambria"/>
                <a:ea typeface="Cambria"/>
                <a:cs typeface="Cambria"/>
                <a:sym typeface="Cambria"/>
              </a:rPr>
              <a:t>time.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Takes live input (video or camera feed) for processing.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Processes the data and provides predictions for recognized gestures.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Serves as the core of the system for real</a:t>
            </a:r>
            <a:r>
              <a:rPr lang="en-IN" sz="2400" dirty="0">
                <a:latin typeface="Cambria"/>
                <a:ea typeface="Cambria"/>
                <a:cs typeface="Cambria"/>
                <a:sym typeface="Cambria"/>
              </a:rPr>
              <a:t> </a:t>
            </a:r>
            <a:r>
              <a:rPr sz="2400" dirty="0">
                <a:latin typeface="Cambria"/>
                <a:ea typeface="Cambria"/>
                <a:cs typeface="Cambria"/>
                <a:sym typeface="Cambria"/>
              </a:rPr>
              <a:t>time application.</a:t>
            </a:r>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Flask API Module</a:t>
            </a:r>
          </a:p>
        </p:txBody>
      </p:sp>
      <p:sp>
        <p:nvSpPr>
          <p:cNvPr id="83" name="Shape 83"/>
          <p:cNvSpPr/>
          <p:nvPr/>
        </p:nvSpPr>
        <p:spPr>
          <a:xfrm>
            <a:off x="813038" y="2089615"/>
            <a:ext cx="10668001" cy="193898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Provides a web interface for user interaction and video streaming.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F</a:t>
            </a:r>
            <a:r>
              <a:rPr sz="2400" dirty="0" err="1">
                <a:latin typeface="Cambria"/>
                <a:ea typeface="Cambria"/>
                <a:cs typeface="Cambria"/>
                <a:sym typeface="Cambria"/>
              </a:rPr>
              <a:t>lask</a:t>
            </a:r>
            <a:r>
              <a:rPr sz="2400" dirty="0">
                <a:latin typeface="Cambria"/>
                <a:ea typeface="Cambria"/>
                <a:cs typeface="Cambria"/>
                <a:sym typeface="Cambria"/>
              </a:rPr>
              <a:t> API Module serves as the backend for the web interface.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Facilitates communication between the front</a:t>
            </a:r>
            <a:r>
              <a:rPr lang="en-IN" sz="2400" dirty="0">
                <a:latin typeface="Cambria"/>
                <a:ea typeface="Cambria"/>
                <a:cs typeface="Cambria"/>
                <a:sym typeface="Cambria"/>
              </a:rPr>
              <a:t> </a:t>
            </a:r>
            <a:r>
              <a:rPr sz="2400" dirty="0">
                <a:latin typeface="Cambria"/>
                <a:ea typeface="Cambria"/>
                <a:cs typeface="Cambria"/>
                <a:sym typeface="Cambria"/>
              </a:rPr>
              <a:t>end and the machine learning model.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Enables sign language recognition through the platform.</a:t>
            </a:r>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Camera &amp; Hand Tracking Module</a:t>
            </a:r>
          </a:p>
        </p:txBody>
      </p:sp>
      <p:sp>
        <p:nvSpPr>
          <p:cNvPr id="86" name="Shape 86"/>
          <p:cNvSpPr/>
          <p:nvPr/>
        </p:nvSpPr>
        <p:spPr>
          <a:xfrm>
            <a:off x="813038" y="2089615"/>
            <a:ext cx="10668001" cy="156965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Captures video input from the user.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Detects hand landmarks using </a:t>
            </a:r>
            <a:r>
              <a:rPr sz="2400" dirty="0" err="1">
                <a:latin typeface="Cambria"/>
                <a:ea typeface="Cambria"/>
                <a:cs typeface="Cambria"/>
                <a:sym typeface="Cambria"/>
              </a:rPr>
              <a:t>MediaPipe</a:t>
            </a:r>
            <a:r>
              <a:rPr sz="2400" dirty="0">
                <a:latin typeface="Cambria"/>
                <a:ea typeface="Cambria"/>
                <a:cs typeface="Cambria"/>
                <a:sym typeface="Cambria"/>
              </a:rPr>
              <a:t>, a popular hand tracking library.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Identifies key points on the hand in real time.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Provides necessary input for gesture recognition by the system.</a:t>
            </a: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Sign Storage Module</a:t>
            </a:r>
          </a:p>
        </p:txBody>
      </p:sp>
      <p:sp>
        <p:nvSpPr>
          <p:cNvPr id="89" name="Shape 89"/>
          <p:cNvSpPr/>
          <p:nvPr/>
        </p:nvSpPr>
        <p:spPr>
          <a:xfrm>
            <a:off x="813038" y="2089615"/>
            <a:ext cx="10668001" cy="193898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Enables users to store detected signs for future reference or analysis.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Stores recognized gestures along with corresponding sign labels or translations.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Allows users to review and access previously detected signs.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Useful for educational purposes or improving system accuracy over time.</a:t>
            </a:r>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xfrm>
            <a:off x="747822" y="-17759"/>
            <a:ext cx="10696356" cy="1143001"/>
          </a:xfrm>
          <a:prstGeom prst="rect">
            <a:avLst/>
          </a:prstGeom>
        </p:spPr>
        <p:txBody>
          <a:bodyPr lIns="0" tIns="0" rIns="0" bIns="0">
            <a:normAutofit/>
          </a:bodyPr>
          <a:lstStyle>
            <a:lvl1pPr algn="ctr">
              <a:defRPr>
                <a:latin typeface="Cambria"/>
                <a:ea typeface="Cambria"/>
                <a:cs typeface="Cambria"/>
                <a:sym typeface="Cambria"/>
              </a:defRPr>
            </a:lvl1pPr>
          </a:lstStyle>
          <a:p>
            <a:pPr lvl="0">
              <a:defRPr sz="1800"/>
            </a:pPr>
            <a:r>
              <a:rPr sz="4400"/>
              <a:t>Tools And Technologies To Be Used</a:t>
            </a:r>
          </a:p>
        </p:txBody>
      </p:sp>
      <p:sp>
        <p:nvSpPr>
          <p:cNvPr id="92" name="Shape 92"/>
          <p:cNvSpPr>
            <a:spLocks noGrp="1"/>
          </p:cNvSpPr>
          <p:nvPr>
            <p:ph type="body" idx="1"/>
          </p:nvPr>
        </p:nvSpPr>
        <p:spPr>
          <a:xfrm>
            <a:off x="1013458" y="804541"/>
            <a:ext cx="10164448" cy="4025907"/>
          </a:xfrm>
          <a:prstGeom prst="rect">
            <a:avLst/>
          </a:prstGeom>
        </p:spPr>
        <p:txBody>
          <a:bodyPr lIns="0" tIns="0" rIns="0" bIns="0">
            <a:normAutofit/>
          </a:bodyPr>
          <a:lstStyle/>
          <a:p>
            <a:pPr lvl="0" defTabSz="896111">
              <a:lnSpc>
                <a:spcPct val="110000"/>
              </a:lnSpc>
              <a:spcBef>
                <a:spcPts val="900"/>
              </a:spcBef>
              <a:buSzTx/>
              <a:buFont typeface="Wingdings" panose="05000000000000000000" pitchFamily="2" charset="2"/>
              <a:buChar char="Ø"/>
              <a:defRPr sz="1800"/>
            </a:pPr>
            <a:endParaRPr sz="1900" dirty="0">
              <a:latin typeface="Cambria"/>
              <a:ea typeface="Cambria"/>
              <a:cs typeface="Cambria"/>
              <a:sym typeface="Cambria"/>
            </a:endParaRP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Programming Languages</a:t>
            </a:r>
            <a:r>
              <a:rPr sz="1900" dirty="0">
                <a:latin typeface="Cambria"/>
                <a:ea typeface="Cambria"/>
                <a:cs typeface="Cambria"/>
                <a:sym typeface="Cambria"/>
              </a:rPr>
              <a:t>   – Python (for backend and model development), JavaScript (for web interface if required).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Frameworks &amp; Libraries</a:t>
            </a:r>
            <a:r>
              <a:rPr sz="1900" dirty="0">
                <a:latin typeface="Cambria"/>
                <a:ea typeface="Cambria"/>
                <a:cs typeface="Cambria"/>
                <a:sym typeface="Cambria"/>
              </a:rPr>
              <a:t>   – Flask (for web API), OpenCV (for image processing), </a:t>
            </a:r>
            <a:r>
              <a:rPr sz="1900" dirty="0" err="1">
                <a:latin typeface="Cambria"/>
                <a:ea typeface="Cambria"/>
                <a:cs typeface="Cambria"/>
                <a:sym typeface="Cambria"/>
              </a:rPr>
              <a:t>MediaPipe</a:t>
            </a:r>
            <a:r>
              <a:rPr sz="1900" dirty="0">
                <a:latin typeface="Cambria"/>
                <a:ea typeface="Cambria"/>
                <a:cs typeface="Cambria"/>
                <a:sym typeface="Cambria"/>
              </a:rPr>
              <a:t> (for hand tracking), Scikit</a:t>
            </a:r>
            <a:r>
              <a:rPr lang="en-IN" sz="1900" dirty="0">
                <a:latin typeface="Cambria"/>
                <a:ea typeface="Cambria"/>
                <a:cs typeface="Cambria"/>
                <a:sym typeface="Cambria"/>
              </a:rPr>
              <a:t> </a:t>
            </a:r>
            <a:r>
              <a:rPr sz="1900" dirty="0">
                <a:latin typeface="Cambria"/>
                <a:ea typeface="Cambria"/>
                <a:cs typeface="Cambria"/>
                <a:sym typeface="Cambria"/>
              </a:rPr>
              <a:t>learn (for machine learning).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Machine Learning Model</a:t>
            </a:r>
            <a:r>
              <a:rPr sz="1900" dirty="0">
                <a:latin typeface="Cambria"/>
                <a:ea typeface="Cambria"/>
                <a:cs typeface="Cambria"/>
                <a:sym typeface="Cambria"/>
              </a:rPr>
              <a:t>   – Random Forest Classifier (for sign classification).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Database &amp; Storage </a:t>
            </a:r>
            <a:r>
              <a:rPr sz="1900" dirty="0">
                <a:latin typeface="Cambria"/>
                <a:ea typeface="Cambria"/>
                <a:cs typeface="Cambria"/>
                <a:sym typeface="Cambria"/>
              </a:rPr>
              <a:t>  – Pickle (for storing the trained model and data).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Development Environment</a:t>
            </a:r>
            <a:r>
              <a:rPr sz="1900" dirty="0">
                <a:latin typeface="Cambria"/>
                <a:ea typeface="Cambria"/>
                <a:cs typeface="Cambria"/>
                <a:sym typeface="Cambria"/>
              </a:rPr>
              <a:t>   – Visual Studio Code (VSC) for coding and debugging.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Version Control </a:t>
            </a:r>
            <a:r>
              <a:rPr sz="1900" dirty="0">
                <a:latin typeface="Cambria"/>
                <a:ea typeface="Cambria"/>
                <a:cs typeface="Cambria"/>
                <a:sym typeface="Cambria"/>
              </a:rPr>
              <a:t>  – Git and GitHub for code management.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Hardware </a:t>
            </a:r>
            <a:r>
              <a:rPr sz="1900" dirty="0">
                <a:latin typeface="Cambria"/>
                <a:ea typeface="Cambria"/>
                <a:cs typeface="Cambria"/>
                <a:sym typeface="Cambria"/>
              </a:rPr>
              <a:t>  – Webcam (for real</a:t>
            </a:r>
            <a:r>
              <a:rPr lang="en-IN" sz="1900" dirty="0">
                <a:latin typeface="Cambria"/>
                <a:ea typeface="Cambria"/>
                <a:cs typeface="Cambria"/>
                <a:sym typeface="Cambria"/>
              </a:rPr>
              <a:t> </a:t>
            </a:r>
            <a:r>
              <a:rPr sz="1900" dirty="0">
                <a:latin typeface="Cambria"/>
                <a:ea typeface="Cambria"/>
                <a:cs typeface="Cambria"/>
                <a:sym typeface="Cambria"/>
              </a:rPr>
              <a:t>time gesture recognition).  </a:t>
            </a:r>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xfrm>
            <a:off x="812800" y="274638"/>
            <a:ext cx="10668000" cy="487502"/>
          </a:xfrm>
          <a:prstGeom prst="rect">
            <a:avLst/>
          </a:prstGeom>
        </p:spPr>
        <p:txBody>
          <a:bodyPr lIns="0" tIns="0" rIns="0" bIns="0">
            <a:normAutofit fontScale="90000"/>
          </a:bodyPr>
          <a:lstStyle>
            <a:lvl1pPr indent="94488" algn="ctr" defTabSz="566927">
              <a:lnSpc>
                <a:spcPct val="200000"/>
              </a:lnSpc>
              <a:defRPr sz="2700">
                <a:latin typeface="Cambria"/>
                <a:ea typeface="Cambria"/>
                <a:cs typeface="Cambria"/>
                <a:sym typeface="Cambria"/>
              </a:defRPr>
            </a:lvl1pPr>
          </a:lstStyle>
          <a:p>
            <a:pPr lvl="0">
              <a:defRPr sz="1800"/>
            </a:pPr>
            <a:r>
              <a:rPr sz="2700"/>
              <a:t>Github Link</a:t>
            </a:r>
          </a:p>
        </p:txBody>
      </p:sp>
      <p:sp>
        <p:nvSpPr>
          <p:cNvPr id="96" name="Shape 96"/>
          <p:cNvSpPr/>
          <p:nvPr/>
        </p:nvSpPr>
        <p:spPr>
          <a:xfrm>
            <a:off x="646546" y="1766454"/>
            <a:ext cx="10667999" cy="11222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85000" lnSpcReduction="10000"/>
          </a:bodyPr>
          <a:lstStyle/>
          <a:p>
            <a:pPr lvl="0" indent="152400" algn="just"/>
            <a:r>
              <a:rPr sz="2400" b="1" dirty="0" err="1">
                <a:solidFill>
                  <a:srgbClr val="C55A11"/>
                </a:solidFill>
                <a:latin typeface="Cambria"/>
                <a:ea typeface="Cambria"/>
                <a:cs typeface="Cambria"/>
                <a:sym typeface="Cambria"/>
              </a:rPr>
              <a:t>Github</a:t>
            </a:r>
            <a:r>
              <a:rPr sz="2400" b="1" dirty="0">
                <a:solidFill>
                  <a:srgbClr val="C55A11"/>
                </a:solidFill>
                <a:latin typeface="Cambria"/>
                <a:ea typeface="Cambria"/>
                <a:cs typeface="Cambria"/>
                <a:sym typeface="Cambria"/>
              </a:rPr>
              <a:t> Link:</a:t>
            </a:r>
            <a:endParaRPr lang="en-IN" sz="2400" dirty="0">
              <a:latin typeface="Calibri"/>
              <a:ea typeface="Calibri"/>
              <a:cs typeface="Calibri"/>
              <a:sym typeface="Calibri"/>
            </a:endParaRPr>
          </a:p>
          <a:p>
            <a:pPr lvl="0" indent="152400" algn="just"/>
            <a:endParaRPr lang="en-IN" sz="2400" b="1" dirty="0">
              <a:solidFill>
                <a:srgbClr val="C55A11"/>
              </a:solidFill>
              <a:latin typeface="Cambria"/>
              <a:ea typeface="Cambria"/>
              <a:cs typeface="Cambria"/>
              <a:sym typeface="Cambria"/>
            </a:endParaRPr>
          </a:p>
          <a:p>
            <a:pPr lvl="0" indent="76200">
              <a:spcBef>
                <a:spcPts val="400"/>
              </a:spcBef>
            </a:pPr>
            <a:r>
              <a:rPr sz="2400" b="1" dirty="0">
                <a:latin typeface="Cambria"/>
                <a:ea typeface="Cambria"/>
                <a:cs typeface="Cambria"/>
                <a:sym typeface="Cambria"/>
                <a:hlinkClick r:id="rId2"/>
              </a:rPr>
              <a:t>https://github.com/Dharam2003/team39_final_year_project_presidency_university</a:t>
            </a:r>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xfrm>
            <a:off x="1739900" y="236538"/>
            <a:ext cx="10668000" cy="487502"/>
          </a:xfrm>
          <a:prstGeom prst="rect">
            <a:avLst/>
          </a:prstGeom>
        </p:spPr>
        <p:txBody>
          <a:bodyPr lIns="0" tIns="0" rIns="0" bIns="0">
            <a:normAutofit/>
          </a:bodyPr>
          <a:lstStyle>
            <a:lvl1pPr defTabSz="566927">
              <a:defRPr sz="2700">
                <a:latin typeface="Cambria"/>
                <a:ea typeface="Cambria"/>
                <a:cs typeface="Cambria"/>
                <a:sym typeface="Cambria"/>
              </a:defRPr>
            </a:lvl1pPr>
          </a:lstStyle>
          <a:p>
            <a:pPr lvl="0">
              <a:defRPr sz="1800"/>
            </a:pPr>
            <a:r>
              <a:rPr sz="2700"/>
              <a:t>Timeline of the Project (Gantt Chart)</a:t>
            </a:r>
          </a:p>
        </p:txBody>
      </p:sp>
      <p:graphicFrame>
        <p:nvGraphicFramePr>
          <p:cNvPr id="99" name="Table 99"/>
          <p:cNvGraphicFramePr/>
          <p:nvPr/>
        </p:nvGraphicFramePr>
        <p:xfrm>
          <a:off x="1724704" y="1852784"/>
          <a:ext cx="8295590" cy="2463588"/>
        </p:xfrm>
        <a:graphic>
          <a:graphicData uri="http://schemas.openxmlformats.org/drawingml/2006/table">
            <a:tbl>
              <a:tblPr firstRow="1" bandRow="1">
                <a:tableStyleId>{4C3C2611-4C71-4FC5-86AE-919BDF0F9419}</a:tableStyleId>
              </a:tblPr>
              <a:tblGrid>
                <a:gridCol w="969947">
                  <a:extLst>
                    <a:ext uri="{9D8B030D-6E8A-4147-A177-3AD203B41FA5}">
                      <a16:colId xmlns:a16="http://schemas.microsoft.com/office/drawing/2014/main" val="20000"/>
                    </a:ext>
                  </a:extLst>
                </a:gridCol>
                <a:gridCol w="3498505">
                  <a:extLst>
                    <a:ext uri="{9D8B030D-6E8A-4147-A177-3AD203B41FA5}">
                      <a16:colId xmlns:a16="http://schemas.microsoft.com/office/drawing/2014/main" val="20001"/>
                    </a:ext>
                  </a:extLst>
                </a:gridCol>
                <a:gridCol w="3827138">
                  <a:extLst>
                    <a:ext uri="{9D8B030D-6E8A-4147-A177-3AD203B41FA5}">
                      <a16:colId xmlns:a16="http://schemas.microsoft.com/office/drawing/2014/main" val="20002"/>
                    </a:ext>
                  </a:extLst>
                </a:gridCol>
              </a:tblGrid>
              <a:tr h="410598">
                <a:tc>
                  <a:txBody>
                    <a:bodyPr/>
                    <a:lstStyle/>
                    <a:p>
                      <a:pPr lvl="0" algn="l" defTabSz="914400">
                        <a:defRPr sz="1800" b="0" i="0">
                          <a:solidFill>
                            <a:srgbClr val="000000"/>
                          </a:solidFill>
                        </a:defRPr>
                      </a:pPr>
                      <a:r>
                        <a:rPr b="1" dirty="0">
                          <a:solidFill>
                            <a:srgbClr val="FFFFFF"/>
                          </a:solidFill>
                          <a:latin typeface="Cambria"/>
                          <a:ea typeface="Cambria"/>
                          <a:cs typeface="Cambria"/>
                          <a:sym typeface="Cambria"/>
                        </a:rPr>
                        <a:t>S. No.</a:t>
                      </a:r>
                    </a:p>
                  </a:txBody>
                  <a:tcPr marL="45720" marR="45720" horzOverflow="overflow"/>
                </a:tc>
                <a:tc>
                  <a:txBody>
                    <a:bodyPr/>
                    <a:lstStyle/>
                    <a:p>
                      <a:pPr lvl="0" algn="l" defTabSz="914400">
                        <a:defRPr sz="1800" b="0" i="0">
                          <a:solidFill>
                            <a:srgbClr val="000000"/>
                          </a:solidFill>
                        </a:defRPr>
                      </a:pPr>
                      <a:r>
                        <a:rPr b="1">
                          <a:solidFill>
                            <a:srgbClr val="FFFFFF"/>
                          </a:solidFill>
                          <a:latin typeface="Cambria"/>
                          <a:ea typeface="Cambria"/>
                          <a:cs typeface="Cambria"/>
                          <a:sym typeface="Cambria"/>
                        </a:rPr>
                        <a:t>               Review(Offline)</a:t>
                      </a:r>
                    </a:p>
                  </a:txBody>
                  <a:tcPr marL="45720" marR="45720" horzOverflow="overflow"/>
                </a:tc>
                <a:tc>
                  <a:txBody>
                    <a:bodyPr/>
                    <a:lstStyle/>
                    <a:p>
                      <a:pPr lvl="0" algn="l" defTabSz="914400">
                        <a:defRPr sz="1800" b="0" i="0">
                          <a:solidFill>
                            <a:srgbClr val="000000"/>
                          </a:solidFill>
                        </a:defRPr>
                      </a:pPr>
                      <a:r>
                        <a:rPr b="1">
                          <a:solidFill>
                            <a:srgbClr val="FFFFFF"/>
                          </a:solidFill>
                          <a:latin typeface="Cambria"/>
                          <a:ea typeface="Cambria"/>
                          <a:cs typeface="Cambria"/>
                          <a:sym typeface="Cambria"/>
                        </a:rPr>
                        <a:t>                            Dates</a:t>
                      </a:r>
                    </a:p>
                  </a:txBody>
                  <a:tcPr marL="45720" marR="45720" horzOverflow="overflow"/>
                </a:tc>
                <a:extLst>
                  <a:ext uri="{0D108BD9-81ED-4DB2-BD59-A6C34878D82A}">
                    <a16:rowId xmlns:a16="http://schemas.microsoft.com/office/drawing/2014/main" val="10000"/>
                  </a:ext>
                </a:extLst>
              </a:tr>
              <a:tr h="410598">
                <a:tc>
                  <a:txBody>
                    <a:bodyPr/>
                    <a:lstStyle/>
                    <a:p>
                      <a:pPr lvl="0" algn="l" defTabSz="914400">
                        <a:defRPr sz="1800" b="0" i="0"/>
                      </a:pPr>
                      <a:r>
                        <a:rPr b="1">
                          <a:latin typeface="Cambria"/>
                          <a:ea typeface="Cambria"/>
                          <a:cs typeface="Cambria"/>
                          <a:sym typeface="Cambria"/>
                        </a:rPr>
                        <a:t>     1.</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0</a:t>
                      </a:r>
                    </a:p>
                  </a:txBody>
                  <a:tcPr marL="45720" marR="45720" horzOverflow="overflow"/>
                </a:tc>
                <a:tc>
                  <a:txBody>
                    <a:bodyPr/>
                    <a:lstStyle/>
                    <a:p>
                      <a:pPr lvl="0" algn="ctr" defTabSz="914400">
                        <a:defRPr sz="1800" b="0" i="0"/>
                      </a:pPr>
                      <a:r>
                        <a:rPr b="1" dirty="0">
                          <a:latin typeface="Cambria"/>
                          <a:ea typeface="Cambria"/>
                          <a:cs typeface="Cambria"/>
                          <a:sym typeface="Cambria"/>
                        </a:rPr>
                        <a:t>   07</a:t>
                      </a:r>
                      <a:r>
                        <a:rPr lang="en-IN" b="1" dirty="0">
                          <a:latin typeface="Cambria"/>
                          <a:ea typeface="Cambria"/>
                          <a:cs typeface="Cambria"/>
                          <a:sym typeface="Cambria"/>
                        </a:rPr>
                        <a:t> </a:t>
                      </a:r>
                      <a:r>
                        <a:rPr b="1" dirty="0">
                          <a:latin typeface="Cambria"/>
                          <a:ea typeface="Cambria"/>
                          <a:cs typeface="Cambria"/>
                          <a:sym typeface="Cambria"/>
                        </a:rPr>
                        <a:t>02</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1"/>
                  </a:ext>
                </a:extLst>
              </a:tr>
              <a:tr h="410598">
                <a:tc>
                  <a:txBody>
                    <a:bodyPr/>
                    <a:lstStyle/>
                    <a:p>
                      <a:pPr lvl="0" algn="l" defTabSz="914400">
                        <a:defRPr sz="1800" b="0" i="0"/>
                      </a:pPr>
                      <a:r>
                        <a:rPr b="1">
                          <a:latin typeface="Cambria"/>
                          <a:ea typeface="Cambria"/>
                          <a:cs typeface="Cambria"/>
                          <a:sym typeface="Cambria"/>
                        </a:rPr>
                        <a:t>     2.</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1</a:t>
                      </a:r>
                    </a:p>
                  </a:txBody>
                  <a:tcPr marL="45720" marR="45720" horzOverflow="overflow"/>
                </a:tc>
                <a:tc>
                  <a:txBody>
                    <a:bodyPr/>
                    <a:lstStyle/>
                    <a:p>
                      <a:pPr lvl="0" algn="ctr" defTabSz="914400">
                        <a:defRPr sz="1800" b="0" i="0"/>
                      </a:pPr>
                      <a:r>
                        <a:rPr b="1" dirty="0">
                          <a:latin typeface="Cambria"/>
                          <a:ea typeface="Cambria"/>
                          <a:cs typeface="Cambria"/>
                          <a:sym typeface="Cambria"/>
                        </a:rPr>
                        <a:t>15</a:t>
                      </a:r>
                      <a:r>
                        <a:rPr lang="en-IN" b="1" dirty="0">
                          <a:latin typeface="Cambria"/>
                          <a:ea typeface="Cambria"/>
                          <a:cs typeface="Cambria"/>
                          <a:sym typeface="Cambria"/>
                        </a:rPr>
                        <a:t> </a:t>
                      </a:r>
                      <a:r>
                        <a:rPr b="1" dirty="0">
                          <a:latin typeface="Cambria"/>
                          <a:ea typeface="Cambria"/>
                          <a:cs typeface="Cambria"/>
                          <a:sym typeface="Cambria"/>
                        </a:rPr>
                        <a:t>02</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2"/>
                  </a:ext>
                </a:extLst>
              </a:tr>
              <a:tr h="410598">
                <a:tc>
                  <a:txBody>
                    <a:bodyPr/>
                    <a:lstStyle/>
                    <a:p>
                      <a:pPr lvl="0" algn="l" defTabSz="914400">
                        <a:defRPr sz="1800" b="0" i="0"/>
                      </a:pPr>
                      <a:r>
                        <a:rPr b="1">
                          <a:latin typeface="Cambria"/>
                          <a:ea typeface="Cambria"/>
                          <a:cs typeface="Cambria"/>
                          <a:sym typeface="Cambria"/>
                        </a:rPr>
                        <a:t>     3.</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2</a:t>
                      </a:r>
                    </a:p>
                  </a:txBody>
                  <a:tcPr marL="45720" marR="45720" horzOverflow="overflow"/>
                </a:tc>
                <a:tc>
                  <a:txBody>
                    <a:bodyPr/>
                    <a:lstStyle/>
                    <a:p>
                      <a:pPr lvl="0" algn="ctr" defTabSz="914400">
                        <a:defRPr sz="1800" b="0" i="0"/>
                      </a:pPr>
                      <a:r>
                        <a:rPr b="1" dirty="0">
                          <a:latin typeface="Cambria"/>
                          <a:ea typeface="Cambria"/>
                          <a:cs typeface="Cambria"/>
                          <a:sym typeface="Cambria"/>
                        </a:rPr>
                        <a:t>05</a:t>
                      </a:r>
                      <a:r>
                        <a:rPr lang="en-IN" b="1" dirty="0">
                          <a:latin typeface="Cambria"/>
                          <a:ea typeface="Cambria"/>
                          <a:cs typeface="Cambria"/>
                          <a:sym typeface="Cambria"/>
                        </a:rPr>
                        <a:t> </a:t>
                      </a:r>
                      <a:r>
                        <a:rPr b="1" dirty="0">
                          <a:latin typeface="Cambria"/>
                          <a:ea typeface="Cambria"/>
                          <a:cs typeface="Cambria"/>
                          <a:sym typeface="Cambria"/>
                        </a:rPr>
                        <a:t>03</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3"/>
                  </a:ext>
                </a:extLst>
              </a:tr>
              <a:tr h="410598">
                <a:tc>
                  <a:txBody>
                    <a:bodyPr/>
                    <a:lstStyle/>
                    <a:p>
                      <a:pPr lvl="0" algn="l" defTabSz="914400">
                        <a:defRPr sz="1800" b="0" i="0"/>
                      </a:pPr>
                      <a:r>
                        <a:rPr b="1" i="1">
                          <a:latin typeface="Cambria"/>
                          <a:ea typeface="Cambria"/>
                          <a:cs typeface="Cambria"/>
                          <a:sym typeface="Cambria"/>
                        </a:rPr>
                        <a:t>     4.</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3</a:t>
                      </a:r>
                    </a:p>
                  </a:txBody>
                  <a:tcPr marL="45720" marR="45720" horzOverflow="overflow"/>
                </a:tc>
                <a:tc>
                  <a:txBody>
                    <a:bodyPr/>
                    <a:lstStyle/>
                    <a:p>
                      <a:pPr lvl="0" algn="ctr" defTabSz="914400">
                        <a:defRPr sz="1800" b="0" i="0"/>
                      </a:pPr>
                      <a:r>
                        <a:rPr b="1" dirty="0">
                          <a:latin typeface="Cambria"/>
                          <a:ea typeface="Cambria"/>
                          <a:cs typeface="Cambria"/>
                          <a:sym typeface="Cambria"/>
                        </a:rPr>
                        <a:t>07</a:t>
                      </a:r>
                      <a:r>
                        <a:rPr lang="en-IN" b="1" dirty="0">
                          <a:latin typeface="Cambria"/>
                          <a:ea typeface="Cambria"/>
                          <a:cs typeface="Cambria"/>
                          <a:sym typeface="Cambria"/>
                        </a:rPr>
                        <a:t> </a:t>
                      </a:r>
                      <a:r>
                        <a:rPr b="1" dirty="0">
                          <a:latin typeface="Cambria"/>
                          <a:ea typeface="Cambria"/>
                          <a:cs typeface="Cambria"/>
                          <a:sym typeface="Cambria"/>
                        </a:rPr>
                        <a:t>04</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4"/>
                  </a:ext>
                </a:extLst>
              </a:tr>
              <a:tr h="410598">
                <a:tc>
                  <a:txBody>
                    <a:bodyPr/>
                    <a:lstStyle/>
                    <a:p>
                      <a:pPr lvl="0" algn="l" defTabSz="914400">
                        <a:defRPr sz="1800" b="0" i="0"/>
                      </a:pPr>
                      <a:r>
                        <a:rPr b="1" i="1">
                          <a:latin typeface="Cambria"/>
                          <a:ea typeface="Cambria"/>
                          <a:cs typeface="Cambria"/>
                          <a:sym typeface="Cambria"/>
                        </a:rPr>
                        <a:t>     5.</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4</a:t>
                      </a:r>
                    </a:p>
                  </a:txBody>
                  <a:tcPr marL="45720" marR="45720" horzOverflow="overflow"/>
                </a:tc>
                <a:tc>
                  <a:txBody>
                    <a:bodyPr/>
                    <a:lstStyle/>
                    <a:p>
                      <a:pPr lvl="0" algn="ctr" defTabSz="914400">
                        <a:defRPr sz="1800" b="0" i="0"/>
                      </a:pPr>
                      <a:r>
                        <a:rPr b="1" dirty="0">
                          <a:latin typeface="Cambria"/>
                          <a:ea typeface="Cambria"/>
                          <a:cs typeface="Cambria"/>
                          <a:sym typeface="Cambria"/>
                        </a:rPr>
                        <a:t>26</a:t>
                      </a:r>
                      <a:r>
                        <a:rPr lang="en-IN" b="1" dirty="0">
                          <a:latin typeface="Cambria"/>
                          <a:ea typeface="Cambria"/>
                          <a:cs typeface="Cambria"/>
                          <a:sym typeface="Cambria"/>
                        </a:rPr>
                        <a:t> </a:t>
                      </a:r>
                      <a:r>
                        <a:rPr b="1" dirty="0">
                          <a:latin typeface="Cambria"/>
                          <a:ea typeface="Cambria"/>
                          <a:cs typeface="Cambria"/>
                          <a:sym typeface="Cambria"/>
                        </a:rPr>
                        <a:t>05</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xfrm>
            <a:off x="812800" y="274638"/>
            <a:ext cx="10668000" cy="487502"/>
          </a:xfrm>
          <a:prstGeom prst="rect">
            <a:avLst/>
          </a:prstGeom>
        </p:spPr>
        <p:txBody>
          <a:bodyPr lIns="0" tIns="0" rIns="0" bIns="0">
            <a:normAutofit/>
          </a:bodyPr>
          <a:lstStyle>
            <a:lvl1pPr defTabSz="566927">
              <a:defRPr sz="2700">
                <a:latin typeface="Cambria"/>
                <a:ea typeface="Cambria"/>
                <a:cs typeface="Cambria"/>
                <a:sym typeface="Cambria"/>
              </a:defRPr>
            </a:lvl1pPr>
          </a:lstStyle>
          <a:p>
            <a:pPr lvl="0">
              <a:defRPr sz="1800"/>
            </a:pPr>
            <a:r>
              <a:rPr sz="2700"/>
              <a:t>References (IEEE Paper format)</a:t>
            </a:r>
          </a:p>
        </p:txBody>
      </p:sp>
      <p:sp>
        <p:nvSpPr>
          <p:cNvPr id="102" name="Shape 102"/>
          <p:cNvSpPr>
            <a:spLocks noGrp="1"/>
          </p:cNvSpPr>
          <p:nvPr>
            <p:ph type="body" idx="1"/>
          </p:nvPr>
        </p:nvSpPr>
        <p:spPr>
          <a:xfrm>
            <a:off x="658868" y="1003295"/>
            <a:ext cx="10668001" cy="4641486"/>
          </a:xfrm>
          <a:prstGeom prst="rect">
            <a:avLst/>
          </a:prstGeom>
        </p:spPr>
        <p:txBody>
          <a:bodyPr lIns="0" tIns="0" rIns="0" bIns="0">
            <a:normAutofit/>
          </a:bodyPr>
          <a:lstStyle/>
          <a:p>
            <a:pPr marL="0" lvl="0" indent="0">
              <a:lnSpc>
                <a:spcPct val="100000"/>
              </a:lnSpc>
              <a:spcBef>
                <a:spcPts val="0"/>
              </a:spcBef>
              <a:buSzTx/>
              <a:buNone/>
              <a:defRPr sz="1800"/>
            </a:pPr>
            <a:endParaRPr sz="2000" dirty="0">
              <a:latin typeface="Cambria"/>
              <a:ea typeface="Cambria"/>
              <a:cs typeface="Cambria"/>
              <a:sym typeface="Cambria"/>
            </a:endParaRPr>
          </a:p>
          <a:p>
            <a:pPr lvl="0">
              <a:lnSpc>
                <a:spcPct val="100000"/>
              </a:lnSpc>
              <a:spcBef>
                <a:spcPts val="0"/>
              </a:spcBef>
              <a:buSzTx/>
              <a:buFont typeface="Wingdings" panose="05000000000000000000" pitchFamily="2" charset="2"/>
              <a:buChar char="Ø"/>
              <a:defRPr sz="1800"/>
            </a:pPr>
            <a:r>
              <a:rPr sz="2000" b="1" dirty="0">
                <a:latin typeface="+mn-lt"/>
                <a:ea typeface="+mn-ea"/>
                <a:cs typeface="+mn-cs"/>
                <a:sym typeface="Helvetica"/>
              </a:rPr>
              <a:t>Deepak </a:t>
            </a:r>
            <a:r>
              <a:rPr sz="2000" b="1" dirty="0" err="1">
                <a:latin typeface="+mn-lt"/>
                <a:ea typeface="+mn-ea"/>
                <a:cs typeface="+mn-cs"/>
                <a:sym typeface="Helvetica"/>
              </a:rPr>
              <a:t>Rai,Niharika</a:t>
            </a:r>
            <a:r>
              <a:rPr sz="2000" b="1" dirty="0">
                <a:latin typeface="+mn-lt"/>
                <a:ea typeface="+mn-ea"/>
                <a:cs typeface="+mn-cs"/>
                <a:sym typeface="Helvetica"/>
              </a:rPr>
              <a:t> </a:t>
            </a:r>
            <a:r>
              <a:rPr sz="2000" b="1" dirty="0" err="1">
                <a:latin typeface="+mn-lt"/>
                <a:ea typeface="+mn-ea"/>
                <a:cs typeface="+mn-cs"/>
                <a:sym typeface="Helvetica"/>
              </a:rPr>
              <a:t>Rana,Manya</a:t>
            </a:r>
            <a:r>
              <a:rPr sz="2000" b="1" dirty="0">
                <a:latin typeface="+mn-lt"/>
                <a:ea typeface="+mn-ea"/>
                <a:cs typeface="+mn-cs"/>
                <a:sym typeface="Helvetica"/>
              </a:rPr>
              <a:t> Sharma   </a:t>
            </a:r>
          </a:p>
          <a:p>
            <a:pPr marL="0" lvl="0" indent="0">
              <a:lnSpc>
                <a:spcPct val="100000"/>
              </a:lnSpc>
              <a:spcBef>
                <a:spcPts val="0"/>
              </a:spcBef>
              <a:buSzTx/>
              <a:buNone/>
              <a:defRPr sz="1800"/>
            </a:pPr>
            <a:r>
              <a:rPr sz="2000" dirty="0">
                <a:latin typeface="Cambria"/>
                <a:ea typeface="Cambria"/>
                <a:cs typeface="Cambria"/>
                <a:sym typeface="Cambria"/>
              </a:rPr>
              <a:t>Sign Language to Text Translation with Computer Vision: Bridging the Communication Gap               </a:t>
            </a:r>
          </a:p>
          <a:p>
            <a:pPr marL="0" lvl="0" indent="0">
              <a:lnSpc>
                <a:spcPct val="100000"/>
              </a:lnSpc>
              <a:spcBef>
                <a:spcPts val="0"/>
              </a:spcBef>
              <a:buSzTx/>
              <a:buNone/>
              <a:defRPr sz="1800"/>
            </a:pPr>
            <a:r>
              <a:rPr lang="en-IN" sz="2000" dirty="0">
                <a:latin typeface="Cambria"/>
                <a:ea typeface="Cambria"/>
                <a:cs typeface="Cambria"/>
                <a:sym typeface="Cambria"/>
              </a:rPr>
              <a:t> </a:t>
            </a:r>
            <a:r>
              <a:rPr sz="2000" dirty="0">
                <a:latin typeface="Cambria"/>
                <a:ea typeface="Cambria"/>
                <a:cs typeface="Cambria"/>
                <a:sym typeface="Cambria"/>
              </a:rPr>
              <a:t>Source: IEEE Xplore,  2022.                                                                                                               </a:t>
            </a:r>
          </a:p>
          <a:p>
            <a:pPr marL="0" lvl="0" indent="0">
              <a:lnSpc>
                <a:spcPct val="100000"/>
              </a:lnSpc>
              <a:spcBef>
                <a:spcPts val="0"/>
              </a:spcBef>
              <a:buSzTx/>
              <a:buNone/>
              <a:defRPr sz="1800"/>
            </a:pPr>
            <a:r>
              <a:rPr sz="2000" dirty="0">
                <a:latin typeface="Cambria"/>
                <a:ea typeface="Cambria"/>
                <a:cs typeface="Cambria"/>
                <a:sym typeface="Cambria"/>
              </a:rPr>
              <a:t> </a:t>
            </a:r>
            <a:r>
              <a:rPr lang="en-IN" sz="2000" dirty="0">
                <a:latin typeface="Cambria"/>
                <a:ea typeface="Cambria"/>
                <a:cs typeface="Cambria"/>
                <a:sym typeface="Cambria"/>
              </a:rPr>
              <a:t> </a:t>
            </a:r>
            <a:r>
              <a:rPr sz="2000" dirty="0">
                <a:latin typeface="Cambria"/>
                <a:ea typeface="Cambria"/>
                <a:cs typeface="Cambria"/>
                <a:sym typeface="Cambria"/>
              </a:rPr>
              <a:t>Link: </a:t>
            </a:r>
            <a:r>
              <a:rPr dirty="0">
                <a:latin typeface="+mn-lt"/>
                <a:ea typeface="+mn-ea"/>
                <a:cs typeface="+mn-cs"/>
                <a:sym typeface="Helvetica"/>
                <a:hlinkClick r:id="rId2"/>
              </a:rPr>
              <a:t>https://ieeexplore.ieee.org/document/10470532</a:t>
            </a:r>
            <a:r>
              <a:rPr sz="2000" dirty="0">
                <a:latin typeface="Cambria"/>
                <a:ea typeface="Cambria"/>
                <a:cs typeface="Cambria"/>
                <a:sym typeface="Cambria"/>
              </a:rPr>
              <a:t>                                                                                                 </a:t>
            </a: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152400" lvl="0" indent="0">
              <a:lnSpc>
                <a:spcPct val="100000"/>
              </a:lnSpc>
              <a:spcBef>
                <a:spcPts val="0"/>
              </a:spcBef>
              <a:buNone/>
              <a:defRPr sz="1800"/>
            </a:pPr>
            <a:endParaRPr sz="2000" dirty="0">
              <a:latin typeface="Cambria"/>
              <a:ea typeface="Cambria"/>
              <a:cs typeface="Cambria"/>
              <a:sym typeface="Cambria"/>
            </a:endParaRP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lvl="0">
              <a:lnSpc>
                <a:spcPct val="100000"/>
              </a:lnSpc>
              <a:spcBef>
                <a:spcPts val="0"/>
              </a:spcBef>
              <a:buSzTx/>
              <a:buFont typeface="Wingdings" panose="05000000000000000000" pitchFamily="2" charset="2"/>
              <a:buChar char="Ø"/>
              <a:defRPr sz="1800"/>
            </a:pPr>
            <a:r>
              <a:rPr sz="2000" b="1" dirty="0">
                <a:latin typeface="+mn-lt"/>
                <a:ea typeface="+mn-ea"/>
                <a:cs typeface="+mn-cs"/>
                <a:sym typeface="Helvetica"/>
              </a:rPr>
              <a:t>Deep </a:t>
            </a:r>
            <a:r>
              <a:rPr sz="2000" b="1" dirty="0" err="1">
                <a:latin typeface="+mn-lt"/>
                <a:ea typeface="+mn-ea"/>
                <a:cs typeface="+mn-cs"/>
                <a:sym typeface="Helvetica"/>
              </a:rPr>
              <a:t>Kothadiya,Chintan</a:t>
            </a:r>
            <a:r>
              <a:rPr sz="2000" b="1" dirty="0">
                <a:latin typeface="+mn-lt"/>
                <a:ea typeface="+mn-ea"/>
                <a:cs typeface="+mn-cs"/>
                <a:sym typeface="Helvetica"/>
              </a:rPr>
              <a:t> M. </a:t>
            </a:r>
            <a:r>
              <a:rPr sz="2000" b="1" dirty="0" err="1">
                <a:latin typeface="+mn-lt"/>
                <a:ea typeface="+mn-ea"/>
                <a:cs typeface="+mn-cs"/>
                <a:sym typeface="Helvetica"/>
              </a:rPr>
              <a:t>Bhatt,Hena</a:t>
            </a:r>
            <a:r>
              <a:rPr sz="2000" b="1" dirty="0">
                <a:latin typeface="+mn-lt"/>
                <a:ea typeface="+mn-ea"/>
                <a:cs typeface="+mn-cs"/>
                <a:sym typeface="Helvetica"/>
              </a:rPr>
              <a:t> </a:t>
            </a:r>
            <a:r>
              <a:rPr sz="2000" b="1" dirty="0" err="1">
                <a:latin typeface="+mn-lt"/>
                <a:ea typeface="+mn-ea"/>
                <a:cs typeface="+mn-cs"/>
                <a:sym typeface="Helvetica"/>
              </a:rPr>
              <a:t>Kharwa</a:t>
            </a:r>
            <a:r>
              <a:rPr sz="2000" b="1" dirty="0">
                <a:latin typeface="Cambria"/>
                <a:ea typeface="Cambria"/>
                <a:cs typeface="Cambria"/>
                <a:sym typeface="Cambria"/>
              </a:rPr>
              <a:t>        </a:t>
            </a:r>
          </a:p>
          <a:p>
            <a:pPr marL="0" lvl="0" indent="0">
              <a:lnSpc>
                <a:spcPct val="100000"/>
              </a:lnSpc>
              <a:spcBef>
                <a:spcPts val="0"/>
              </a:spcBef>
              <a:buSzTx/>
              <a:buNone/>
              <a:defRPr sz="1800"/>
            </a:pPr>
            <a:r>
              <a:rPr sz="2000" dirty="0" err="1">
                <a:latin typeface="Cambria"/>
                <a:ea typeface="Cambria"/>
                <a:cs typeface="Cambria"/>
                <a:sym typeface="Cambria"/>
              </a:rPr>
              <a:t>EvSign</a:t>
            </a:r>
            <a:r>
              <a:rPr sz="2000" dirty="0">
                <a:latin typeface="Cambria"/>
                <a:ea typeface="Cambria"/>
                <a:cs typeface="Cambria"/>
                <a:sym typeface="Cambria"/>
              </a:rPr>
              <a:t>: Sign Language Recognition and Translation with Streaming Events,  </a:t>
            </a:r>
          </a:p>
          <a:p>
            <a:pPr marL="0" lvl="1" indent="0">
              <a:lnSpc>
                <a:spcPct val="100000"/>
              </a:lnSpc>
              <a:spcBef>
                <a:spcPts val="0"/>
              </a:spcBef>
              <a:buSzTx/>
              <a:buNone/>
              <a:defRPr sz="1800"/>
            </a:pPr>
            <a:r>
              <a:rPr lang="en-IN" sz="2000" dirty="0">
                <a:latin typeface="Cambria"/>
                <a:ea typeface="Cambria"/>
                <a:cs typeface="Cambria"/>
                <a:sym typeface="Cambria"/>
              </a:rPr>
              <a:t> </a:t>
            </a:r>
            <a:r>
              <a:rPr sz="2000" dirty="0">
                <a:latin typeface="Cambria"/>
                <a:ea typeface="Cambria"/>
                <a:cs typeface="Cambria"/>
                <a:sym typeface="Cambria"/>
              </a:rPr>
              <a:t> Source: IEEE Xplore, 2024.  </a:t>
            </a:r>
            <a:endParaRPr sz="2400" dirty="0"/>
          </a:p>
          <a:p>
            <a:pPr marL="0" lvl="1" indent="0">
              <a:lnSpc>
                <a:spcPct val="100000"/>
              </a:lnSpc>
              <a:spcBef>
                <a:spcPts val="0"/>
              </a:spcBef>
              <a:buSzTx/>
              <a:buNone/>
              <a:defRPr sz="1800"/>
            </a:pPr>
            <a:r>
              <a:rPr lang="en-IN" sz="2000" dirty="0">
                <a:latin typeface="Cambria"/>
                <a:ea typeface="Cambria"/>
                <a:cs typeface="Cambria"/>
                <a:sym typeface="Cambria"/>
              </a:rPr>
              <a:t> </a:t>
            </a:r>
            <a:r>
              <a:rPr sz="2000" dirty="0">
                <a:latin typeface="Cambria"/>
                <a:ea typeface="Cambria"/>
                <a:cs typeface="Cambria"/>
                <a:sym typeface="Cambria"/>
              </a:rPr>
              <a:t> Link: </a:t>
            </a:r>
            <a:r>
              <a:rPr sz="1900" dirty="0">
                <a:hlinkClick r:id="rId3"/>
              </a:rPr>
              <a:t>https://ieeexplore.ieee.org/document/10863135</a:t>
            </a:r>
            <a:r>
              <a:rPr sz="1900" dirty="0">
                <a:latin typeface="Cambria"/>
                <a:ea typeface="Cambria"/>
                <a:cs typeface="Cambria"/>
                <a:sym typeface="Cambria"/>
              </a:rPr>
              <a:t> </a:t>
            </a:r>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sldNum" sz="quarter" idx="2"/>
          </p:nvPr>
        </p:nvSpPr>
        <p:spPr>
          <a:xfrm>
            <a:off x="8610600" y="6404290"/>
            <a:ext cx="2743200" cy="269239"/>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defTabSz="425194">
              <a:defRPr sz="1100"/>
            </a:lvl1pPr>
          </a:lstStyle>
          <a:p>
            <a:pPr lvl="0">
              <a:defRPr sz="1800">
                <a:solidFill>
                  <a:srgbClr val="000000"/>
                </a:solidFill>
              </a:defRPr>
            </a:pPr>
            <a:fld id="{86CB4B4D-7CA3-9044-876B-883B54F8677D}" type="slidenum">
              <a:rPr sz="1100">
                <a:solidFill>
                  <a:srgbClr val="898989"/>
                </a:solidFill>
              </a:rPr>
              <a:t>19</a:t>
            </a:fld>
            <a:endParaRPr sz="1100">
              <a:solidFill>
                <a:srgbClr val="898989"/>
              </a:solidFill>
            </a:endParaRPr>
          </a:p>
        </p:txBody>
      </p:sp>
      <p:sp>
        <p:nvSpPr>
          <p:cNvPr id="105" name="Shape 105"/>
          <p:cNvSpPr/>
          <p:nvPr/>
        </p:nvSpPr>
        <p:spPr>
          <a:xfrm>
            <a:off x="798423" y="209214"/>
            <a:ext cx="4549950" cy="470570"/>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66927">
              <a:lnSpc>
                <a:spcPct val="90000"/>
              </a:lnSpc>
              <a:defRPr sz="2700">
                <a:latin typeface="Cambria"/>
                <a:ea typeface="Cambria"/>
                <a:cs typeface="Cambria"/>
                <a:sym typeface="Cambria"/>
              </a:defRPr>
            </a:lvl1pPr>
          </a:lstStyle>
          <a:p>
            <a:pPr lvl="0">
              <a:defRPr sz="1800"/>
            </a:pPr>
            <a:r>
              <a:rPr sz="2700"/>
              <a:t>References (IEEE Paper format)</a:t>
            </a:r>
          </a:p>
        </p:txBody>
      </p:sp>
      <p:sp>
        <p:nvSpPr>
          <p:cNvPr id="106" name="Shape 106"/>
          <p:cNvSpPr>
            <a:spLocks noGrp="1"/>
          </p:cNvSpPr>
          <p:nvPr>
            <p:ph type="body" idx="4294967295"/>
          </p:nvPr>
        </p:nvSpPr>
        <p:spPr>
          <a:xfrm>
            <a:off x="637768" y="952495"/>
            <a:ext cx="10668001" cy="4953010"/>
          </a:xfrm>
          <a:prstGeom prst="rect">
            <a:avLst/>
          </a:prstGeom>
        </p:spPr>
        <p:txBody>
          <a:bodyPr lIns="0" tIns="0" rIns="0" bIns="0">
            <a:normAutofit/>
          </a:bodyPr>
          <a:lstStyle/>
          <a:p>
            <a:pPr lvl="0">
              <a:lnSpc>
                <a:spcPct val="100000"/>
              </a:lnSpc>
              <a:spcBef>
                <a:spcPts val="0"/>
              </a:spcBef>
              <a:buSzTx/>
              <a:buFont typeface="Wingdings" panose="05000000000000000000" pitchFamily="2" charset="2"/>
              <a:buChar char="Ø"/>
              <a:defRPr sz="1800"/>
            </a:pPr>
            <a:r>
              <a:rPr sz="2400" b="1" dirty="0">
                <a:latin typeface="Cambria"/>
                <a:ea typeface="Cambria"/>
                <a:cs typeface="Cambria"/>
                <a:sym typeface="Cambria"/>
              </a:rPr>
              <a:t> </a:t>
            </a:r>
            <a:r>
              <a:rPr sz="2400" b="1" dirty="0"/>
              <a:t>So Xue Thong, Eng Lip Tan</a:t>
            </a:r>
            <a:r>
              <a:rPr sz="2400" b="1" dirty="0">
                <a:latin typeface="Cambria"/>
                <a:ea typeface="Cambria"/>
                <a:cs typeface="Cambria"/>
                <a:sym typeface="Cambria"/>
              </a:rPr>
              <a:t>                                                                                                                                </a:t>
            </a:r>
            <a:r>
              <a:rPr lang="en-IN" sz="2000" dirty="0">
                <a:latin typeface="Cambria"/>
                <a:ea typeface="Cambria"/>
                <a:cs typeface="Cambria"/>
                <a:sym typeface="Cambria"/>
              </a:rPr>
              <a:t> </a:t>
            </a:r>
            <a:r>
              <a:rPr sz="2000" dirty="0">
                <a:latin typeface="Cambria"/>
                <a:ea typeface="Cambria"/>
                <a:cs typeface="Cambria"/>
                <a:sym typeface="Cambria"/>
              </a:rPr>
              <a:t> Sign Language to Text Conversion in Real Time using Transfer Learning,  </a:t>
            </a:r>
          </a:p>
          <a:p>
            <a:pPr marL="0" lvl="0" indent="0">
              <a:lnSpc>
                <a:spcPct val="100000"/>
              </a:lnSpc>
              <a:spcBef>
                <a:spcPts val="0"/>
              </a:spcBef>
              <a:buSzTx/>
              <a:buNone/>
              <a:defRPr sz="1800"/>
            </a:pPr>
            <a:r>
              <a:rPr lang="en-US" sz="2000" dirty="0">
                <a:latin typeface="Cambria"/>
                <a:ea typeface="Cambria"/>
                <a:cs typeface="Cambria"/>
                <a:sym typeface="Cambria"/>
              </a:rPr>
              <a:t>    </a:t>
            </a:r>
            <a:r>
              <a:rPr sz="2000" dirty="0">
                <a:latin typeface="Cambria"/>
                <a:ea typeface="Cambria"/>
                <a:cs typeface="Cambria"/>
                <a:sym typeface="Cambria"/>
              </a:rPr>
              <a:t>Source: IEEE Xplore,  2022. </a:t>
            </a:r>
          </a:p>
          <a:p>
            <a:pPr marL="152400" lvl="0" indent="0">
              <a:lnSpc>
                <a:spcPct val="100000"/>
              </a:lnSpc>
              <a:spcBef>
                <a:spcPts val="0"/>
              </a:spcBef>
              <a:buNone/>
              <a:defRPr sz="1800"/>
            </a:pPr>
            <a:r>
              <a:rPr sz="2000" dirty="0">
                <a:latin typeface="Cambria"/>
                <a:ea typeface="Cambria"/>
                <a:cs typeface="Cambria"/>
                <a:sym typeface="Cambria"/>
              </a:rPr>
              <a:t>Link: https://ieeexplore.ieee.org/document/9971953</a:t>
            </a: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lvl="0">
              <a:lnSpc>
                <a:spcPct val="100000"/>
              </a:lnSpc>
              <a:spcBef>
                <a:spcPts val="0"/>
              </a:spcBef>
              <a:buSzTx/>
              <a:buFont typeface="Wingdings" panose="05000000000000000000" pitchFamily="2" charset="2"/>
              <a:buChar char="Ø"/>
              <a:defRPr sz="1800"/>
            </a:pPr>
            <a:r>
              <a:rPr sz="2000" b="1" dirty="0">
                <a:latin typeface="+mn-lt"/>
                <a:ea typeface="+mn-ea"/>
                <a:cs typeface="+mn-cs"/>
                <a:sym typeface="Helvetica"/>
              </a:rPr>
              <a:t>Naga </a:t>
            </a:r>
            <a:r>
              <a:rPr sz="2000" b="1" dirty="0" err="1">
                <a:latin typeface="+mn-lt"/>
                <a:ea typeface="+mn-ea"/>
                <a:cs typeface="+mn-cs"/>
                <a:sym typeface="Helvetica"/>
              </a:rPr>
              <a:t>Prasanthi</a:t>
            </a:r>
            <a:r>
              <a:rPr sz="2000" b="1" dirty="0">
                <a:latin typeface="+mn-lt"/>
                <a:ea typeface="+mn-ea"/>
                <a:cs typeface="+mn-cs"/>
                <a:sym typeface="Helvetica"/>
              </a:rPr>
              <a:t> </a:t>
            </a:r>
            <a:r>
              <a:rPr sz="2000" b="1" dirty="0" err="1">
                <a:latin typeface="+mn-lt"/>
                <a:ea typeface="+mn-ea"/>
                <a:cs typeface="+mn-cs"/>
                <a:sym typeface="Helvetica"/>
              </a:rPr>
              <a:t>Kundeti</a:t>
            </a:r>
            <a:r>
              <a:rPr sz="2000" b="1" dirty="0">
                <a:latin typeface="+mn-lt"/>
                <a:ea typeface="+mn-ea"/>
                <a:cs typeface="+mn-cs"/>
                <a:sym typeface="Helvetica"/>
              </a:rPr>
              <a:t>, Surya </a:t>
            </a:r>
            <a:r>
              <a:rPr sz="2000" b="1" dirty="0" err="1">
                <a:latin typeface="+mn-lt"/>
                <a:ea typeface="+mn-ea"/>
                <a:cs typeface="+mn-cs"/>
                <a:sym typeface="Helvetica"/>
              </a:rPr>
              <a:t>Tejaswini</a:t>
            </a:r>
            <a:r>
              <a:rPr sz="2000" b="1" dirty="0">
                <a:latin typeface="+mn-lt"/>
                <a:ea typeface="+mn-ea"/>
                <a:cs typeface="+mn-cs"/>
                <a:sym typeface="Helvetica"/>
              </a:rPr>
              <a:t> </a:t>
            </a:r>
            <a:r>
              <a:rPr sz="2000" b="1" dirty="0" err="1">
                <a:latin typeface="+mn-lt"/>
                <a:ea typeface="+mn-ea"/>
                <a:cs typeface="+mn-cs"/>
                <a:sym typeface="Helvetica"/>
              </a:rPr>
              <a:t>Gonela</a:t>
            </a:r>
            <a:r>
              <a:rPr sz="2000" b="1" dirty="0">
                <a:latin typeface="Cambria"/>
                <a:ea typeface="Cambria"/>
                <a:cs typeface="Cambria"/>
                <a:sym typeface="Cambria"/>
              </a:rPr>
              <a:t>  </a:t>
            </a:r>
            <a:r>
              <a:rPr sz="2000" dirty="0">
                <a:latin typeface="Cambria"/>
                <a:ea typeface="Cambria"/>
                <a:cs typeface="Cambria"/>
                <a:sym typeface="Cambria"/>
              </a:rPr>
              <a:t>      </a:t>
            </a:r>
          </a:p>
          <a:p>
            <a:pPr marL="0" lvl="0" indent="0">
              <a:lnSpc>
                <a:spcPct val="100000"/>
              </a:lnSpc>
              <a:spcBef>
                <a:spcPts val="0"/>
              </a:spcBef>
              <a:buSzTx/>
              <a:buNone/>
              <a:defRPr sz="1800"/>
            </a:pPr>
            <a:r>
              <a:rPr lang="en-US" sz="2000" dirty="0">
                <a:latin typeface="Cambria"/>
                <a:ea typeface="Cambria"/>
                <a:cs typeface="Cambria"/>
                <a:sym typeface="Cambria"/>
              </a:rPr>
              <a:t>  </a:t>
            </a:r>
            <a:r>
              <a:rPr sz="2000" dirty="0">
                <a:latin typeface="Cambria"/>
                <a:ea typeface="Cambria"/>
                <a:cs typeface="Cambria"/>
                <a:sym typeface="Cambria"/>
              </a:rPr>
              <a:t>Fine</a:t>
            </a:r>
            <a:r>
              <a:rPr lang="en-IN" sz="2000" dirty="0">
                <a:latin typeface="Cambria"/>
                <a:ea typeface="Cambria"/>
                <a:cs typeface="Cambria"/>
                <a:sym typeface="Cambria"/>
              </a:rPr>
              <a:t> </a:t>
            </a:r>
            <a:r>
              <a:rPr sz="2000" dirty="0">
                <a:latin typeface="Cambria"/>
                <a:ea typeface="Cambria"/>
                <a:cs typeface="Cambria"/>
                <a:sym typeface="Cambria"/>
              </a:rPr>
              <a:t>tuning a pre</a:t>
            </a:r>
            <a:r>
              <a:rPr lang="en-IN" sz="2000" dirty="0">
                <a:latin typeface="Cambria"/>
                <a:ea typeface="Cambria"/>
                <a:cs typeface="Cambria"/>
                <a:sym typeface="Cambria"/>
              </a:rPr>
              <a:t> </a:t>
            </a:r>
            <a:r>
              <a:rPr sz="2000" dirty="0">
                <a:latin typeface="Cambria"/>
                <a:ea typeface="Cambria"/>
                <a:cs typeface="Cambria"/>
                <a:sym typeface="Cambria"/>
              </a:rPr>
              <a:t>trained Convolutional Neural Network Model to translate American Sign Language  </a:t>
            </a:r>
          </a:p>
          <a:p>
            <a:pPr marL="0" lvl="0" indent="0">
              <a:lnSpc>
                <a:spcPct val="100000"/>
              </a:lnSpc>
              <a:spcBef>
                <a:spcPts val="0"/>
              </a:spcBef>
              <a:buSzTx/>
              <a:buNone/>
              <a:defRPr sz="1800"/>
            </a:pPr>
            <a:r>
              <a:rPr sz="2000" dirty="0">
                <a:latin typeface="Cambria"/>
                <a:ea typeface="Cambria"/>
                <a:cs typeface="Cambria"/>
                <a:sym typeface="Cambria"/>
              </a:rPr>
              <a:t> Source: IEEE Xplore, 2020 </a:t>
            </a:r>
          </a:p>
          <a:p>
            <a:pPr marL="0" lvl="0" indent="0">
              <a:lnSpc>
                <a:spcPct val="100000"/>
              </a:lnSpc>
              <a:spcBef>
                <a:spcPts val="0"/>
              </a:spcBef>
              <a:buSzTx/>
              <a:buNone/>
              <a:defRPr sz="1800"/>
            </a:pPr>
            <a:r>
              <a:rPr dirty="0">
                <a:latin typeface="Cambria"/>
                <a:ea typeface="Cambria"/>
                <a:cs typeface="Cambria"/>
                <a:sym typeface="Cambria"/>
              </a:rPr>
              <a:t> Link: </a:t>
            </a:r>
            <a:r>
              <a:rPr u="sng" dirty="0">
                <a:solidFill>
                  <a:srgbClr val="0000FF"/>
                </a:solidFill>
                <a:uFill>
                  <a:solidFill>
                    <a:srgbClr val="0000FF"/>
                  </a:solidFill>
                </a:uFill>
                <a:hlinkClick r:id="rId2"/>
              </a:rPr>
              <a:t>https://ieeexplore.ieee.org/document/8685536</a:t>
            </a:r>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812800" y="274638"/>
            <a:ext cx="10668000" cy="487502"/>
          </a:xfrm>
          <a:prstGeom prst="rect">
            <a:avLst/>
          </a:prstGeom>
        </p:spPr>
        <p:txBody>
          <a:bodyPr lIns="0" tIns="0" rIns="0" bIns="0">
            <a:normAutofit/>
          </a:bodyPr>
          <a:lstStyle>
            <a:lvl1pPr defTabSz="566927">
              <a:defRPr sz="2700">
                <a:latin typeface="Cambria"/>
                <a:ea typeface="Cambria"/>
                <a:cs typeface="Cambria"/>
                <a:sym typeface="Cambria"/>
              </a:defRPr>
            </a:lvl1pPr>
          </a:lstStyle>
          <a:p>
            <a:pPr lvl="0">
              <a:defRPr sz="1800"/>
            </a:pPr>
            <a:r>
              <a:rPr sz="2700"/>
              <a:t>Content</a:t>
            </a:r>
          </a:p>
        </p:txBody>
      </p:sp>
      <p:sp>
        <p:nvSpPr>
          <p:cNvPr id="56" name="Shape 56"/>
          <p:cNvSpPr>
            <a:spLocks noGrp="1"/>
          </p:cNvSpPr>
          <p:nvPr>
            <p:ph type="body" idx="1"/>
          </p:nvPr>
        </p:nvSpPr>
        <p:spPr>
          <a:xfrm>
            <a:off x="812800" y="1142996"/>
            <a:ext cx="10668000" cy="3924307"/>
          </a:xfrm>
          <a:prstGeom prst="rect">
            <a:avLst/>
          </a:prstGeom>
        </p:spPr>
        <p:txBody>
          <a:bodyPr lIns="0" tIns="0" rIns="0" bIns="0">
            <a:normAutofit/>
          </a:bodyPr>
          <a:lstStyle/>
          <a:p>
            <a:pPr marL="893540" lvl="0" indent="-741140" algn="just">
              <a:lnSpc>
                <a:spcPct val="160000"/>
              </a:lnSpc>
              <a:spcBef>
                <a:spcPts val="0"/>
              </a:spcBef>
              <a:buFont typeface="Wingdings" panose="05000000000000000000" pitchFamily="2" charset="2"/>
              <a:buChar char="Ø"/>
              <a:defRPr sz="1800"/>
            </a:pPr>
            <a:r>
              <a:rPr sz="2100" dirty="0">
                <a:latin typeface="Cambria"/>
                <a:ea typeface="Cambria"/>
                <a:cs typeface="Cambria"/>
                <a:sym typeface="Cambria"/>
              </a:rPr>
              <a:t>Problem Statement</a:t>
            </a:r>
            <a:endParaRPr sz="2100" dirty="0"/>
          </a:p>
          <a:p>
            <a:pPr marL="893540" lvl="0" indent="-741140" algn="just">
              <a:lnSpc>
                <a:spcPct val="160000"/>
              </a:lnSpc>
              <a:spcBef>
                <a:spcPts val="0"/>
              </a:spcBef>
              <a:buFont typeface="Wingdings" panose="05000000000000000000" pitchFamily="2" charset="2"/>
              <a:buChar char="Ø"/>
              <a:defRPr sz="1800"/>
            </a:pPr>
            <a:r>
              <a:rPr sz="2100" dirty="0">
                <a:latin typeface="Cambria"/>
                <a:ea typeface="Cambria"/>
                <a:cs typeface="Cambria"/>
                <a:sym typeface="Cambria"/>
              </a:rPr>
              <a:t>Literature Survey</a:t>
            </a:r>
            <a:endParaRPr sz="2100" dirty="0"/>
          </a:p>
          <a:p>
            <a:pPr marL="893540" lvl="0" indent="-741140" algn="just">
              <a:lnSpc>
                <a:spcPct val="160000"/>
              </a:lnSpc>
              <a:spcBef>
                <a:spcPts val="0"/>
              </a:spcBef>
              <a:buFont typeface="Wingdings" panose="05000000000000000000" pitchFamily="2" charset="2"/>
              <a:buChar char="Ø"/>
              <a:defRPr sz="1800"/>
            </a:pPr>
            <a:r>
              <a:rPr sz="2100" dirty="0">
                <a:latin typeface="Cambria"/>
                <a:ea typeface="Cambria"/>
                <a:cs typeface="Cambria"/>
                <a:sym typeface="Cambria"/>
              </a:rPr>
              <a:t>Tools and Technologies to be used</a:t>
            </a:r>
            <a:endParaRPr sz="2100" dirty="0"/>
          </a:p>
          <a:p>
            <a:pPr marL="893540" lvl="0" indent="-741140" algn="just">
              <a:lnSpc>
                <a:spcPct val="160000"/>
              </a:lnSpc>
              <a:spcBef>
                <a:spcPts val="0"/>
              </a:spcBef>
              <a:buClr>
                <a:srgbClr val="000000"/>
              </a:buClr>
              <a:buSzPts val="2100"/>
              <a:buFont typeface="Wingdings" panose="05000000000000000000" pitchFamily="2" charset="2"/>
              <a:buChar char="Ø"/>
              <a:defRPr sz="1800"/>
            </a:pPr>
            <a:r>
              <a:rPr sz="2100" dirty="0">
                <a:latin typeface="Cambria"/>
                <a:ea typeface="Cambria"/>
                <a:cs typeface="Cambria"/>
                <a:sym typeface="Cambria"/>
              </a:rPr>
              <a:t>Timeline of the Project</a:t>
            </a:r>
            <a:endParaRPr sz="2100" dirty="0"/>
          </a:p>
          <a:p>
            <a:pPr marL="893540" lvl="0" indent="-741140" algn="just">
              <a:lnSpc>
                <a:spcPct val="160000"/>
              </a:lnSpc>
              <a:spcBef>
                <a:spcPts val="0"/>
              </a:spcBef>
              <a:buClr>
                <a:srgbClr val="000000"/>
              </a:buClr>
              <a:buSzPts val="2100"/>
              <a:buFont typeface="Wingdings" panose="05000000000000000000" pitchFamily="2" charset="2"/>
              <a:buChar char="Ø"/>
              <a:defRPr sz="1800"/>
            </a:pPr>
            <a:r>
              <a:rPr sz="2100" dirty="0" err="1">
                <a:latin typeface="Cambria"/>
                <a:ea typeface="Cambria"/>
                <a:cs typeface="Cambria"/>
                <a:sym typeface="Cambria"/>
              </a:rPr>
              <a:t>Github</a:t>
            </a:r>
            <a:r>
              <a:rPr sz="2100" dirty="0">
                <a:latin typeface="Cambria"/>
                <a:ea typeface="Cambria"/>
                <a:cs typeface="Cambria"/>
                <a:sym typeface="Cambria"/>
              </a:rPr>
              <a:t> Link</a:t>
            </a:r>
            <a:endParaRPr sz="2100" dirty="0"/>
          </a:p>
          <a:p>
            <a:pPr marL="893540" lvl="0" indent="-741140" algn="just">
              <a:lnSpc>
                <a:spcPct val="160000"/>
              </a:lnSpc>
              <a:spcBef>
                <a:spcPts val="0"/>
              </a:spcBef>
              <a:buClr>
                <a:srgbClr val="000000"/>
              </a:buClr>
              <a:buSzPts val="2100"/>
              <a:buFont typeface="Wingdings" panose="05000000000000000000" pitchFamily="2" charset="2"/>
              <a:buChar char="Ø"/>
              <a:defRPr sz="1800"/>
            </a:pPr>
            <a:r>
              <a:rPr sz="2100" dirty="0">
                <a:latin typeface="Cambria"/>
                <a:ea typeface="Cambria"/>
                <a:cs typeface="Cambria"/>
                <a:sym typeface="Cambria"/>
              </a:rPr>
              <a:t>References</a:t>
            </a: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sldNum" sz="quarter" idx="2"/>
          </p:nvPr>
        </p:nvSpPr>
        <p:spPr>
          <a:xfrm>
            <a:off x="8610600" y="6404290"/>
            <a:ext cx="2743200" cy="269239"/>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defTabSz="425194">
              <a:defRPr sz="1100"/>
            </a:lvl1pPr>
          </a:lstStyle>
          <a:p>
            <a:pPr lvl="0">
              <a:defRPr sz="1800">
                <a:solidFill>
                  <a:srgbClr val="000000"/>
                </a:solidFill>
              </a:defRPr>
            </a:pPr>
            <a:fld id="{86CB4B4D-7CA3-9044-876B-883B54F8677D}" type="slidenum">
              <a:rPr sz="1100">
                <a:solidFill>
                  <a:srgbClr val="898989"/>
                </a:solidFill>
              </a:rPr>
              <a:t>20</a:t>
            </a:fld>
            <a:endParaRPr sz="1100">
              <a:solidFill>
                <a:srgbClr val="898989"/>
              </a:solidFill>
            </a:endParaRPr>
          </a:p>
        </p:txBody>
      </p:sp>
      <p:sp>
        <p:nvSpPr>
          <p:cNvPr id="109" name="Shape 109"/>
          <p:cNvSpPr/>
          <p:nvPr/>
        </p:nvSpPr>
        <p:spPr>
          <a:xfrm>
            <a:off x="798423" y="209214"/>
            <a:ext cx="4549950" cy="470570"/>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66927">
              <a:lnSpc>
                <a:spcPct val="90000"/>
              </a:lnSpc>
              <a:defRPr sz="2700">
                <a:latin typeface="Cambria"/>
                <a:ea typeface="Cambria"/>
                <a:cs typeface="Cambria"/>
                <a:sym typeface="Cambria"/>
              </a:defRPr>
            </a:lvl1pPr>
          </a:lstStyle>
          <a:p>
            <a:pPr lvl="0">
              <a:defRPr sz="1800"/>
            </a:pPr>
            <a:r>
              <a:rPr sz="2700"/>
              <a:t>References (IEEE Paper format)</a:t>
            </a:r>
          </a:p>
        </p:txBody>
      </p:sp>
      <p:sp>
        <p:nvSpPr>
          <p:cNvPr id="110" name="Shape 110"/>
          <p:cNvSpPr>
            <a:spLocks noGrp="1"/>
          </p:cNvSpPr>
          <p:nvPr>
            <p:ph type="body" idx="4294967295"/>
          </p:nvPr>
        </p:nvSpPr>
        <p:spPr>
          <a:xfrm>
            <a:off x="696968" y="1028695"/>
            <a:ext cx="10668001" cy="4641486"/>
          </a:xfrm>
          <a:prstGeom prst="rect">
            <a:avLst/>
          </a:prstGeom>
        </p:spPr>
        <p:txBody>
          <a:bodyPr lIns="0" tIns="0" rIns="0" bIns="0">
            <a:normAutofit/>
          </a:bodyPr>
          <a:lstStyle/>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lvl="0">
              <a:lnSpc>
                <a:spcPct val="100000"/>
              </a:lnSpc>
              <a:spcBef>
                <a:spcPts val="0"/>
              </a:spcBef>
              <a:buSzTx/>
              <a:buFont typeface="Wingdings" panose="05000000000000000000" pitchFamily="2" charset="2"/>
              <a:buChar char="Ø"/>
              <a:defRPr sz="1800"/>
            </a:pPr>
            <a:r>
              <a:rPr sz="2000" b="1" dirty="0" err="1">
                <a:latin typeface="+mn-lt"/>
                <a:ea typeface="+mn-ea"/>
                <a:cs typeface="+mn-cs"/>
                <a:sym typeface="Helvetica"/>
              </a:rPr>
              <a:t>Jeevanandham</a:t>
            </a:r>
            <a:r>
              <a:rPr sz="2000" b="1" dirty="0">
                <a:latin typeface="+mn-lt"/>
                <a:ea typeface="+mn-ea"/>
                <a:cs typeface="+mn-cs"/>
                <a:sym typeface="Helvetica"/>
              </a:rPr>
              <a:t> </a:t>
            </a:r>
            <a:r>
              <a:rPr sz="2000" b="1" dirty="0" err="1">
                <a:latin typeface="+mn-lt"/>
                <a:ea typeface="+mn-ea"/>
                <a:cs typeface="+mn-cs"/>
                <a:sym typeface="Helvetica"/>
              </a:rPr>
              <a:t>P.,George</a:t>
            </a:r>
            <a:r>
              <a:rPr sz="2000" b="1" dirty="0">
                <a:latin typeface="+mn-lt"/>
                <a:ea typeface="+mn-ea"/>
                <a:cs typeface="+mn-cs"/>
                <a:sym typeface="Helvetica"/>
              </a:rPr>
              <a:t> Britt A.</a:t>
            </a:r>
            <a:r>
              <a:rPr sz="2000" b="1" dirty="0">
                <a:latin typeface="Cambria"/>
                <a:ea typeface="Cambria"/>
                <a:cs typeface="Cambria"/>
                <a:sym typeface="Cambria"/>
              </a:rPr>
              <a:t>   </a:t>
            </a:r>
          </a:p>
          <a:p>
            <a:pPr marL="0" lvl="0" indent="0">
              <a:lnSpc>
                <a:spcPct val="100000"/>
              </a:lnSpc>
              <a:spcBef>
                <a:spcPts val="0"/>
              </a:spcBef>
              <a:buSzTx/>
              <a:buNone/>
              <a:defRPr sz="1800"/>
            </a:pPr>
            <a:r>
              <a:rPr sz="2000" dirty="0" err="1">
                <a:latin typeface="Cambria"/>
                <a:ea typeface="Cambria"/>
                <a:cs typeface="Cambria"/>
                <a:sym typeface="Cambria"/>
              </a:rPr>
              <a:t>SimulSLT</a:t>
            </a:r>
            <a:r>
              <a:rPr sz="2000" dirty="0">
                <a:latin typeface="Cambria"/>
                <a:ea typeface="Cambria"/>
                <a:cs typeface="Cambria"/>
                <a:sym typeface="Cambria"/>
              </a:rPr>
              <a:t>: End</a:t>
            </a:r>
            <a:r>
              <a:rPr lang="en-IN" sz="2000" dirty="0">
                <a:latin typeface="Cambria"/>
                <a:ea typeface="Cambria"/>
                <a:cs typeface="Cambria"/>
                <a:sym typeface="Cambria"/>
              </a:rPr>
              <a:t> </a:t>
            </a:r>
            <a:r>
              <a:rPr sz="2000" dirty="0">
                <a:latin typeface="Cambria"/>
                <a:ea typeface="Cambria"/>
                <a:cs typeface="Cambria"/>
                <a:sym typeface="Cambria"/>
              </a:rPr>
              <a:t>to</a:t>
            </a:r>
            <a:r>
              <a:rPr lang="en-IN" sz="2000" dirty="0">
                <a:latin typeface="Cambria"/>
                <a:ea typeface="Cambria"/>
                <a:cs typeface="Cambria"/>
                <a:sym typeface="Cambria"/>
              </a:rPr>
              <a:t> </a:t>
            </a:r>
            <a:r>
              <a:rPr sz="2000" dirty="0">
                <a:latin typeface="Cambria"/>
                <a:ea typeface="Cambria"/>
                <a:cs typeface="Cambria"/>
                <a:sym typeface="Cambria"/>
              </a:rPr>
              <a:t>End Simultaneous Sign Language Translation,  </a:t>
            </a:r>
          </a:p>
          <a:p>
            <a:pPr marL="0" lvl="1" indent="0">
              <a:lnSpc>
                <a:spcPct val="100000"/>
              </a:lnSpc>
              <a:spcBef>
                <a:spcPts val="0"/>
              </a:spcBef>
              <a:buSzTx/>
              <a:buNone/>
              <a:defRPr sz="1800"/>
            </a:pPr>
            <a:r>
              <a:rPr lang="en-IN" sz="2000" dirty="0">
                <a:latin typeface="Cambria"/>
                <a:ea typeface="Cambria"/>
                <a:cs typeface="Cambria"/>
                <a:sym typeface="Cambria"/>
              </a:rPr>
              <a:t> </a:t>
            </a:r>
            <a:r>
              <a:rPr sz="2000" dirty="0">
                <a:latin typeface="Cambria"/>
                <a:ea typeface="Cambria"/>
                <a:cs typeface="Cambria"/>
                <a:sym typeface="Cambria"/>
              </a:rPr>
              <a:t> Source: IEEE Xplore, 2021                                                                                                                          </a:t>
            </a:r>
            <a:endParaRPr lang="en-US" sz="2000" dirty="0">
              <a:latin typeface="Cambria"/>
              <a:ea typeface="Cambria"/>
              <a:cs typeface="Cambria"/>
              <a:sym typeface="Cambria"/>
            </a:endParaRPr>
          </a:p>
          <a:p>
            <a:pPr marL="0" lvl="1" indent="0">
              <a:lnSpc>
                <a:spcPct val="100000"/>
              </a:lnSpc>
              <a:spcBef>
                <a:spcPts val="0"/>
              </a:spcBef>
              <a:buSzTx/>
              <a:buNone/>
              <a:defRPr sz="1800"/>
            </a:pPr>
            <a:r>
              <a:rPr lang="en-IN" sz="2400" dirty="0">
                <a:latin typeface="Cambria"/>
                <a:ea typeface="Cambria"/>
                <a:cs typeface="Cambria"/>
                <a:sym typeface="Cambria"/>
              </a:rPr>
              <a:t> </a:t>
            </a:r>
            <a:r>
              <a:rPr sz="2000" dirty="0">
                <a:latin typeface="Cambria"/>
                <a:ea typeface="Cambria"/>
                <a:cs typeface="Cambria"/>
                <a:sym typeface="Cambria"/>
              </a:rPr>
              <a:t>Link: https://ieeexplore.ieee.org/document/10470532</a:t>
            </a: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469710" lvl="0" indent="-317310">
              <a:lnSpc>
                <a:spcPct val="100000"/>
              </a:lnSpc>
              <a:spcBef>
                <a:spcPts val="0"/>
              </a:spcBef>
              <a:buFont typeface="Wingdings" panose="05000000000000000000" pitchFamily="2" charset="2"/>
              <a:buChar char="Ø"/>
              <a:defRPr sz="1800"/>
            </a:pPr>
            <a:r>
              <a:rPr sz="2000" b="1" dirty="0"/>
              <a:t>Natsuki </a:t>
            </a:r>
            <a:r>
              <a:rPr sz="2000" b="1" dirty="0" err="1"/>
              <a:t>Takayama,Gibran</a:t>
            </a:r>
            <a:r>
              <a:rPr sz="2000" b="1" dirty="0"/>
              <a:t> Benitez</a:t>
            </a:r>
            <a:r>
              <a:rPr lang="en-IN" sz="2000" b="1" dirty="0"/>
              <a:t> </a:t>
            </a:r>
            <a:r>
              <a:rPr sz="2000" b="1" dirty="0"/>
              <a:t>Garcia</a:t>
            </a:r>
          </a:p>
          <a:p>
            <a:pPr marL="152400" lvl="0" indent="0">
              <a:lnSpc>
                <a:spcPct val="100000"/>
              </a:lnSpc>
              <a:spcBef>
                <a:spcPts val="0"/>
              </a:spcBef>
              <a:buNone/>
              <a:defRPr sz="1800"/>
            </a:pPr>
            <a:r>
              <a:rPr sz="2000" dirty="0">
                <a:latin typeface="Cambria"/>
                <a:ea typeface="Cambria"/>
                <a:cs typeface="Cambria"/>
                <a:sym typeface="Cambria"/>
              </a:rPr>
              <a:t>A Real</a:t>
            </a:r>
            <a:r>
              <a:rPr lang="en-IN" sz="2000" dirty="0">
                <a:latin typeface="Cambria"/>
                <a:ea typeface="Cambria"/>
                <a:cs typeface="Cambria"/>
                <a:sym typeface="Cambria"/>
              </a:rPr>
              <a:t> </a:t>
            </a:r>
            <a:r>
              <a:rPr sz="2000" dirty="0">
                <a:latin typeface="Cambria"/>
                <a:ea typeface="Cambria"/>
                <a:cs typeface="Cambria"/>
                <a:sym typeface="Cambria"/>
              </a:rPr>
              <a:t>Time English Audio to Indian Sign Language Converter for Enhanced Communication Accessibility                                                                                                                                              </a:t>
            </a:r>
            <a:endParaRPr lang="en-US" sz="2000" dirty="0">
              <a:latin typeface="Cambria"/>
              <a:ea typeface="Cambria"/>
              <a:cs typeface="Cambria"/>
              <a:sym typeface="Cambria"/>
            </a:endParaRPr>
          </a:p>
          <a:p>
            <a:pPr marL="152400" lvl="0" indent="0">
              <a:lnSpc>
                <a:spcPct val="100000"/>
              </a:lnSpc>
              <a:spcBef>
                <a:spcPts val="0"/>
              </a:spcBef>
              <a:buNone/>
              <a:defRPr sz="1800"/>
            </a:pPr>
            <a:r>
              <a:rPr sz="2000" dirty="0">
                <a:latin typeface="Cambria"/>
                <a:ea typeface="Cambria"/>
                <a:cs typeface="Cambria"/>
                <a:sym typeface="Cambria"/>
              </a:rPr>
              <a:t>  </a:t>
            </a:r>
            <a:r>
              <a:rPr lang="en-IN" sz="2000" dirty="0">
                <a:latin typeface="Cambria"/>
                <a:ea typeface="Cambria"/>
                <a:cs typeface="Cambria"/>
                <a:sym typeface="Cambria"/>
              </a:rPr>
              <a:t> </a:t>
            </a:r>
            <a:r>
              <a:rPr sz="2000" dirty="0">
                <a:latin typeface="Cambria"/>
                <a:ea typeface="Cambria"/>
                <a:cs typeface="Cambria"/>
                <a:sym typeface="Cambria"/>
              </a:rPr>
              <a:t> Source: IEEE Xplore, 2024                                                                                                                  </a:t>
            </a:r>
            <a:endParaRPr lang="en-US" sz="2000" dirty="0">
              <a:latin typeface="Cambria"/>
              <a:ea typeface="Cambria"/>
              <a:cs typeface="Cambria"/>
              <a:sym typeface="Cambria"/>
            </a:endParaRPr>
          </a:p>
          <a:p>
            <a:pPr marL="152400" lvl="0" indent="0">
              <a:lnSpc>
                <a:spcPct val="100000"/>
              </a:lnSpc>
              <a:spcBef>
                <a:spcPts val="0"/>
              </a:spcBef>
              <a:buNone/>
              <a:defRPr sz="1800"/>
            </a:pPr>
            <a:r>
              <a:rPr lang="en-IN" dirty="0">
                <a:latin typeface="Cambria"/>
                <a:ea typeface="Cambria"/>
                <a:cs typeface="Cambria"/>
                <a:sym typeface="Cambria"/>
              </a:rPr>
              <a:t> </a:t>
            </a:r>
            <a:r>
              <a:rPr dirty="0">
                <a:latin typeface="Cambria"/>
                <a:ea typeface="Cambria"/>
                <a:cs typeface="Cambria"/>
                <a:sym typeface="Cambria"/>
              </a:rPr>
              <a:t>  Link: </a:t>
            </a:r>
            <a:r>
              <a:rPr u="sng" dirty="0">
                <a:solidFill>
                  <a:srgbClr val="0000FF"/>
                </a:solidFill>
                <a:uFill>
                  <a:solidFill>
                    <a:srgbClr val="0000FF"/>
                  </a:solidFill>
                </a:uFill>
                <a:hlinkClick r:id="rId2"/>
              </a:rPr>
              <a:t>https://ieeexplore.ieee.org/document/10593656</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sldNum" sz="quarter" idx="2"/>
          </p:nvPr>
        </p:nvSpPr>
        <p:spPr>
          <a:xfrm>
            <a:off x="8610600" y="6404290"/>
            <a:ext cx="2743200" cy="269238"/>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defTabSz="425195">
              <a:defRPr sz="1116"/>
            </a:lvl1pPr>
          </a:lstStyle>
          <a:p>
            <a:pPr lvl="0">
              <a:defRPr sz="1800">
                <a:solidFill>
                  <a:srgbClr val="000000"/>
                </a:solidFill>
              </a:defRPr>
            </a:pPr>
            <a:fld id="{86CB4B4D-7CA3-9044-876B-883B54F8677D}" type="slidenum">
              <a:rPr sz="1116">
                <a:solidFill>
                  <a:srgbClr val="898989"/>
                </a:solidFill>
              </a:rPr>
              <a:t>21</a:t>
            </a:fld>
            <a:endParaRPr sz="1116">
              <a:solidFill>
                <a:srgbClr val="898989"/>
              </a:solidFill>
            </a:endParaRPr>
          </a:p>
        </p:txBody>
      </p:sp>
      <p:sp>
        <p:nvSpPr>
          <p:cNvPr id="113" name="Shape 113"/>
          <p:cNvSpPr>
            <a:spLocks noGrp="1"/>
          </p:cNvSpPr>
          <p:nvPr>
            <p:ph type="title" idx="4294967295"/>
          </p:nvPr>
        </p:nvSpPr>
        <p:spPr>
          <a:xfrm>
            <a:off x="812800" y="274638"/>
            <a:ext cx="10668000" cy="487502"/>
          </a:xfrm>
          <a:prstGeom prst="rect">
            <a:avLst/>
          </a:prstGeom>
        </p:spPr>
        <p:txBody>
          <a:bodyPr lIns="0" tIns="0" rIns="0" bIns="0">
            <a:normAutofit/>
          </a:bodyPr>
          <a:lstStyle>
            <a:lvl1pPr defTabSz="362832">
              <a:defRPr sz="1700">
                <a:latin typeface="Cambria"/>
                <a:ea typeface="Cambria"/>
                <a:cs typeface="Cambria"/>
                <a:sym typeface="Cambria"/>
              </a:defRPr>
            </a:lvl1pPr>
          </a:lstStyle>
          <a:p>
            <a:pPr lvl="0">
              <a:defRPr sz="1800"/>
            </a:pPr>
            <a:r>
              <a:rPr sz="1700"/>
              <a:t> </a:t>
            </a:r>
          </a:p>
        </p:txBody>
      </p:sp>
      <p:sp>
        <p:nvSpPr>
          <p:cNvPr id="114" name="Shape 114"/>
          <p:cNvSpPr/>
          <p:nvPr/>
        </p:nvSpPr>
        <p:spPr>
          <a:xfrm>
            <a:off x="813410" y="995681"/>
            <a:ext cx="6962799"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914400"/>
          </a:lstStyle>
          <a:p>
            <a:pPr marL="342900" lvl="0" indent="-342900">
              <a:buFont typeface="Wingdings" panose="05000000000000000000" pitchFamily="2" charset="2"/>
              <a:buChar char="Ø"/>
            </a:pPr>
            <a:r>
              <a:rPr sz="2000" b="1" dirty="0"/>
              <a:t>Sonali M. </a:t>
            </a:r>
            <a:r>
              <a:rPr sz="2000" b="1" dirty="0" err="1"/>
              <a:t>Antad</a:t>
            </a:r>
            <a:r>
              <a:rPr sz="2000" b="1" dirty="0"/>
              <a:t>, Siddhartha Chakrabarty, Sneha Bhat</a:t>
            </a:r>
          </a:p>
        </p:txBody>
      </p:sp>
      <p:sp>
        <p:nvSpPr>
          <p:cNvPr id="115" name="Shape 115"/>
          <p:cNvSpPr/>
          <p:nvPr/>
        </p:nvSpPr>
        <p:spPr>
          <a:xfrm>
            <a:off x="798911" y="1396859"/>
            <a:ext cx="7412682" cy="944706"/>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pPr marL="180472" lvl="0" indent="-180472" defTabSz="914400">
              <a:buSzPct val="100000"/>
              <a:buFont typeface="Helvetica"/>
              <a:buChar char="-"/>
            </a:pPr>
            <a:r>
              <a:t>Sign Language Translation Across Multiple Languages</a:t>
            </a:r>
          </a:p>
          <a:p>
            <a:pPr marL="222806" lvl="0" indent="-222806" defTabSz="914400">
              <a:buSzPct val="100000"/>
              <a:buFont typeface="Times New Roman"/>
              <a:buChar char="-"/>
            </a:pPr>
            <a:r>
              <a:rPr sz="2000">
                <a:latin typeface="Cambria"/>
                <a:ea typeface="Cambria"/>
                <a:cs typeface="Cambria"/>
                <a:sym typeface="Cambria"/>
              </a:rPr>
              <a:t>Source: IEEE Xplore, 2024.  </a:t>
            </a:r>
          </a:p>
          <a:p>
            <a:pPr marL="222806" lvl="0" indent="-222806" defTabSz="914400">
              <a:buSzPct val="100000"/>
              <a:buFont typeface="Times New Roman"/>
              <a:buChar char="-"/>
            </a:pPr>
            <a:r>
              <a:rPr sz="2000">
                <a:latin typeface="Cambria"/>
                <a:ea typeface="Cambria"/>
                <a:cs typeface="Cambria"/>
                <a:sym typeface="Cambria"/>
              </a:rPr>
              <a:t>Link: </a:t>
            </a:r>
            <a:r>
              <a:rPr>
                <a:hlinkClick r:id="rId2"/>
              </a:rPr>
              <a:t>https://ieeexplore.ieee.org/document/10481626/authors#authors</a:t>
            </a:r>
          </a:p>
        </p:txBody>
      </p:sp>
      <p:sp>
        <p:nvSpPr>
          <p:cNvPr id="116" name="Shape 116"/>
          <p:cNvSpPr/>
          <p:nvPr/>
        </p:nvSpPr>
        <p:spPr>
          <a:xfrm>
            <a:off x="812800" y="274638"/>
            <a:ext cx="10668000" cy="48750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566927">
              <a:lnSpc>
                <a:spcPct val="90000"/>
              </a:lnSpc>
              <a:defRPr sz="2700">
                <a:latin typeface="Cambria"/>
                <a:ea typeface="Cambria"/>
                <a:cs typeface="Cambria"/>
                <a:sym typeface="Cambria"/>
              </a:defRPr>
            </a:lvl1pPr>
          </a:lstStyle>
          <a:p>
            <a:pPr lvl="0">
              <a:defRPr sz="1800"/>
            </a:pPr>
            <a:r>
              <a:rPr sz="2700"/>
              <a:t>References (IEEE Paper format)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2.png"/>
          <p:cNvPicPr/>
          <p:nvPr/>
        </p:nvPicPr>
        <p:blipFill>
          <a:blip r:embed="rId2"/>
          <a:stretch>
            <a:fillRect/>
          </a:stretch>
        </p:blipFill>
        <p:spPr>
          <a:xfrm>
            <a:off x="4082810" y="1441315"/>
            <a:ext cx="3893309" cy="3935473"/>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812165" y="775651"/>
            <a:ext cx="10668001" cy="487502"/>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a:t>Problem Statement</a:t>
            </a:r>
          </a:p>
        </p:txBody>
      </p:sp>
      <p:sp>
        <p:nvSpPr>
          <p:cNvPr id="59" name="Shape 59"/>
          <p:cNvSpPr>
            <a:spLocks noGrp="1"/>
          </p:cNvSpPr>
          <p:nvPr>
            <p:ph type="body" idx="1"/>
          </p:nvPr>
        </p:nvSpPr>
        <p:spPr>
          <a:xfrm>
            <a:off x="637540" y="605785"/>
            <a:ext cx="10842626" cy="4811405"/>
          </a:xfrm>
          <a:prstGeom prst="rect">
            <a:avLst/>
          </a:prstGeom>
        </p:spPr>
        <p:txBody>
          <a:bodyPr lIns="0" tIns="0" rIns="0" bIns="0" anchor="ctr">
            <a:normAutofit/>
          </a:bodyPr>
          <a:lstStyle/>
          <a:p>
            <a:pPr lvl="0" algn="just">
              <a:lnSpc>
                <a:spcPct val="19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Importance of Sign Language: </a:t>
            </a:r>
            <a:r>
              <a:rPr sz="2000" dirty="0">
                <a:latin typeface="Cambria"/>
                <a:ea typeface="Cambria"/>
                <a:cs typeface="Cambria"/>
                <a:sym typeface="Cambria"/>
              </a:rPr>
              <a:t>Sign language is a crucial communication tool for individuals with hearing impairments, but there is still a gap in accessibility.</a:t>
            </a:r>
          </a:p>
          <a:p>
            <a:pPr lvl="0" algn="just">
              <a:lnSpc>
                <a:spcPct val="19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Challenges with Traditional Methods:</a:t>
            </a:r>
            <a:r>
              <a:rPr sz="2000" dirty="0">
                <a:latin typeface="Cambria"/>
                <a:ea typeface="Cambria"/>
                <a:cs typeface="Cambria"/>
                <a:sym typeface="Cambria"/>
              </a:rPr>
              <a:t> Traditional communication methods can be inefficient, particularly in public spaces or non</a:t>
            </a:r>
            <a:r>
              <a:rPr lang="en-IN" sz="2000" dirty="0">
                <a:latin typeface="Cambria"/>
                <a:ea typeface="Cambria"/>
                <a:cs typeface="Cambria"/>
                <a:sym typeface="Cambria"/>
              </a:rPr>
              <a:t> </a:t>
            </a:r>
            <a:r>
              <a:rPr sz="2000" dirty="0">
                <a:latin typeface="Cambria"/>
                <a:ea typeface="Cambria"/>
                <a:cs typeface="Cambria"/>
                <a:sym typeface="Cambria"/>
              </a:rPr>
              <a:t>specialized settings.</a:t>
            </a:r>
          </a:p>
          <a:p>
            <a:pPr lvl="0" algn="just">
              <a:lnSpc>
                <a:spcPct val="19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Need for Real</a:t>
            </a:r>
            <a:r>
              <a:rPr lang="en-IN" sz="2000" b="1" dirty="0">
                <a:latin typeface="Cambria"/>
                <a:ea typeface="Cambria"/>
                <a:cs typeface="Cambria"/>
                <a:sym typeface="Cambria"/>
              </a:rPr>
              <a:t> </a:t>
            </a:r>
            <a:r>
              <a:rPr sz="2000" b="1" dirty="0">
                <a:latin typeface="Cambria"/>
                <a:ea typeface="Cambria"/>
                <a:cs typeface="Cambria"/>
                <a:sym typeface="Cambria"/>
              </a:rPr>
              <a:t>Time Translation:</a:t>
            </a:r>
            <a:r>
              <a:rPr sz="2000" dirty="0">
                <a:latin typeface="Cambria"/>
                <a:ea typeface="Cambria"/>
                <a:cs typeface="Cambria"/>
                <a:sym typeface="Cambria"/>
              </a:rPr>
              <a:t> A real</a:t>
            </a:r>
            <a:r>
              <a:rPr lang="en-IN" sz="2000" dirty="0">
                <a:latin typeface="Cambria"/>
                <a:ea typeface="Cambria"/>
                <a:cs typeface="Cambria"/>
                <a:sym typeface="Cambria"/>
              </a:rPr>
              <a:t> </a:t>
            </a:r>
            <a:r>
              <a:rPr sz="2000" dirty="0">
                <a:latin typeface="Cambria"/>
                <a:ea typeface="Cambria"/>
                <a:cs typeface="Cambria"/>
                <a:sym typeface="Cambria"/>
              </a:rPr>
              <a:t>time system is needed to recognize and translate sign language gestures into readable text.</a:t>
            </a: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body" idx="1"/>
          </p:nvPr>
        </p:nvSpPr>
        <p:spPr>
          <a:xfrm>
            <a:off x="912495" y="494030"/>
            <a:ext cx="9814560" cy="4925060"/>
          </a:xfrm>
          <a:prstGeom prst="rect">
            <a:avLst/>
          </a:prstGeom>
        </p:spPr>
        <p:txBody>
          <a:bodyPr lIns="0" tIns="0" rIns="0" bIns="0" anchor="ctr">
            <a:normAutofit/>
          </a:bodyPr>
          <a:lstStyle/>
          <a:p>
            <a:pPr lvl="0" algn="just">
              <a:lnSpc>
                <a:spcPct val="16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Project Goal:</a:t>
            </a:r>
            <a:r>
              <a:rPr sz="2000" dirty="0">
                <a:latin typeface="Cambria"/>
                <a:ea typeface="Cambria"/>
                <a:cs typeface="Cambria"/>
                <a:sym typeface="Cambria"/>
              </a:rPr>
              <a:t> Develop a web</a:t>
            </a:r>
            <a:r>
              <a:rPr lang="en-IN" sz="2000" dirty="0">
                <a:latin typeface="Cambria"/>
                <a:ea typeface="Cambria"/>
                <a:cs typeface="Cambria"/>
                <a:sym typeface="Cambria"/>
              </a:rPr>
              <a:t> </a:t>
            </a:r>
            <a:r>
              <a:rPr sz="2000" dirty="0">
                <a:latin typeface="Cambria"/>
                <a:ea typeface="Cambria"/>
                <a:cs typeface="Cambria"/>
                <a:sym typeface="Cambria"/>
              </a:rPr>
              <a:t>based platform that uses gesture recognition via a webcam.</a:t>
            </a:r>
          </a:p>
          <a:p>
            <a:pPr lvl="0" algn="just">
              <a:lnSpc>
                <a:spcPct val="16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Functionality:</a:t>
            </a:r>
            <a:r>
              <a:rPr sz="2000" dirty="0">
                <a:latin typeface="Cambria"/>
                <a:ea typeface="Cambria"/>
                <a:cs typeface="Cambria"/>
                <a:sym typeface="Cambria"/>
              </a:rPr>
              <a:t> The platform will detect sign language gestures and convert them into textual representation.</a:t>
            </a:r>
          </a:p>
          <a:p>
            <a:pPr lvl="0" algn="just">
              <a:lnSpc>
                <a:spcPct val="16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User</a:t>
            </a:r>
            <a:r>
              <a:rPr lang="en-IN" sz="2000" b="1" dirty="0">
                <a:latin typeface="Cambria"/>
                <a:ea typeface="Cambria"/>
                <a:cs typeface="Cambria"/>
                <a:sym typeface="Cambria"/>
              </a:rPr>
              <a:t> </a:t>
            </a:r>
            <a:r>
              <a:rPr sz="2000" b="1" dirty="0">
                <a:latin typeface="Cambria"/>
                <a:ea typeface="Cambria"/>
                <a:cs typeface="Cambria"/>
                <a:sym typeface="Cambria"/>
              </a:rPr>
              <a:t>Friendly Interface:</a:t>
            </a:r>
            <a:r>
              <a:rPr sz="2000" dirty="0">
                <a:latin typeface="Cambria"/>
                <a:ea typeface="Cambria"/>
                <a:cs typeface="Cambria"/>
                <a:sym typeface="Cambria"/>
              </a:rPr>
              <a:t> The system will provide an easy</a:t>
            </a:r>
            <a:r>
              <a:rPr lang="en-IN" sz="2000" dirty="0">
                <a:latin typeface="Cambria"/>
                <a:ea typeface="Cambria"/>
                <a:cs typeface="Cambria"/>
                <a:sym typeface="Cambria"/>
              </a:rPr>
              <a:t> </a:t>
            </a:r>
            <a:r>
              <a:rPr sz="2000" dirty="0">
                <a:latin typeface="Cambria"/>
                <a:ea typeface="Cambria"/>
                <a:cs typeface="Cambria"/>
                <a:sym typeface="Cambria"/>
              </a:rPr>
              <a:t>to</a:t>
            </a:r>
            <a:r>
              <a:rPr lang="en-IN" sz="2000" dirty="0">
                <a:latin typeface="Cambria"/>
                <a:ea typeface="Cambria"/>
                <a:cs typeface="Cambria"/>
                <a:sym typeface="Cambria"/>
              </a:rPr>
              <a:t> </a:t>
            </a:r>
            <a:r>
              <a:rPr sz="2000" dirty="0">
                <a:latin typeface="Cambria"/>
                <a:ea typeface="Cambria"/>
                <a:cs typeface="Cambria"/>
                <a:sym typeface="Cambria"/>
              </a:rPr>
              <a:t>use interface for both sign language learners and the hearing</a:t>
            </a:r>
            <a:r>
              <a:rPr lang="en-IN" sz="2000" dirty="0">
                <a:latin typeface="Cambria"/>
                <a:ea typeface="Cambria"/>
                <a:cs typeface="Cambria"/>
                <a:sym typeface="Cambria"/>
              </a:rPr>
              <a:t> </a:t>
            </a:r>
            <a:r>
              <a:rPr sz="2000" dirty="0">
                <a:latin typeface="Cambria"/>
                <a:ea typeface="Cambria"/>
                <a:cs typeface="Cambria"/>
                <a:sym typeface="Cambria"/>
              </a:rPr>
              <a:t>impaired community.</a:t>
            </a:r>
          </a:p>
          <a:p>
            <a:pPr lvl="0" algn="just">
              <a:lnSpc>
                <a:spcPct val="16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Improved Accessibility:</a:t>
            </a:r>
            <a:r>
              <a:rPr sz="2000" dirty="0">
                <a:latin typeface="Cambria"/>
                <a:ea typeface="Cambria"/>
                <a:cs typeface="Cambria"/>
                <a:sym typeface="Cambria"/>
              </a:rPr>
              <a:t> This system aims to improve communication accessibility for individuals with hearing impairments.</a:t>
            </a: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xfrm>
            <a:off x="762000" y="205812"/>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a:t>Literature Review</a:t>
            </a:r>
          </a:p>
        </p:txBody>
      </p:sp>
      <p:graphicFrame>
        <p:nvGraphicFramePr>
          <p:cNvPr id="64" name="Table 64"/>
          <p:cNvGraphicFramePr/>
          <p:nvPr/>
        </p:nvGraphicFramePr>
        <p:xfrm>
          <a:off x="222751" y="961463"/>
          <a:ext cx="11930216" cy="5653284"/>
        </p:xfrm>
        <a:graphic>
          <a:graphicData uri="http://schemas.openxmlformats.org/drawingml/2006/table">
            <a:tbl>
              <a:tblPr firstRow="1">
                <a:tableStyleId>{4C3C2611-4C71-4FC5-86AE-919BDF0F9419}</a:tableStyleId>
              </a:tblPr>
              <a:tblGrid>
                <a:gridCol w="327184">
                  <a:extLst>
                    <a:ext uri="{9D8B030D-6E8A-4147-A177-3AD203B41FA5}">
                      <a16:colId xmlns:a16="http://schemas.microsoft.com/office/drawing/2014/main" val="20000"/>
                    </a:ext>
                  </a:extLst>
                </a:gridCol>
                <a:gridCol w="2284226">
                  <a:extLst>
                    <a:ext uri="{9D8B030D-6E8A-4147-A177-3AD203B41FA5}">
                      <a16:colId xmlns:a16="http://schemas.microsoft.com/office/drawing/2014/main" val="20001"/>
                    </a:ext>
                  </a:extLst>
                </a:gridCol>
                <a:gridCol w="978097">
                  <a:extLst>
                    <a:ext uri="{9D8B030D-6E8A-4147-A177-3AD203B41FA5}">
                      <a16:colId xmlns:a16="http://schemas.microsoft.com/office/drawing/2014/main" val="20002"/>
                    </a:ext>
                  </a:extLst>
                </a:gridCol>
                <a:gridCol w="713730">
                  <a:extLst>
                    <a:ext uri="{9D8B030D-6E8A-4147-A177-3AD203B41FA5}">
                      <a16:colId xmlns:a16="http://schemas.microsoft.com/office/drawing/2014/main" val="20003"/>
                    </a:ext>
                  </a:extLst>
                </a:gridCol>
                <a:gridCol w="1708426">
                  <a:extLst>
                    <a:ext uri="{9D8B030D-6E8A-4147-A177-3AD203B41FA5}">
                      <a16:colId xmlns:a16="http://schemas.microsoft.com/office/drawing/2014/main" val="20004"/>
                    </a:ext>
                  </a:extLst>
                </a:gridCol>
                <a:gridCol w="1417241">
                  <a:extLst>
                    <a:ext uri="{9D8B030D-6E8A-4147-A177-3AD203B41FA5}">
                      <a16:colId xmlns:a16="http://schemas.microsoft.com/office/drawing/2014/main" val="20005"/>
                    </a:ext>
                  </a:extLst>
                </a:gridCol>
                <a:gridCol w="1476355">
                  <a:extLst>
                    <a:ext uri="{9D8B030D-6E8A-4147-A177-3AD203B41FA5}">
                      <a16:colId xmlns:a16="http://schemas.microsoft.com/office/drawing/2014/main" val="20006"/>
                    </a:ext>
                  </a:extLst>
                </a:gridCol>
                <a:gridCol w="1528899">
                  <a:extLst>
                    <a:ext uri="{9D8B030D-6E8A-4147-A177-3AD203B41FA5}">
                      <a16:colId xmlns:a16="http://schemas.microsoft.com/office/drawing/2014/main" val="20007"/>
                    </a:ext>
                  </a:extLst>
                </a:gridCol>
                <a:gridCol w="1496058">
                  <a:extLst>
                    <a:ext uri="{9D8B030D-6E8A-4147-A177-3AD203B41FA5}">
                      <a16:colId xmlns:a16="http://schemas.microsoft.com/office/drawing/2014/main" val="20008"/>
                    </a:ext>
                  </a:extLst>
                </a:gridCol>
              </a:tblGrid>
              <a:tr h="891628">
                <a:tc>
                  <a:txBody>
                    <a:bodyPr/>
                    <a:lstStyle/>
                    <a:p>
                      <a:pPr lvl="0" algn="l" defTabSz="914400">
                        <a:defRPr sz="1800" b="0" i="0">
                          <a:solidFill>
                            <a:srgbClr val="000000"/>
                          </a:solidFill>
                        </a:defRPr>
                      </a:pPr>
                      <a:r>
                        <a:rPr sz="1400" b="1" dirty="0" err="1">
                          <a:solidFill>
                            <a:srgbClr val="FFFFFF"/>
                          </a:solidFill>
                          <a:sym typeface="Helvetica"/>
                        </a:rPr>
                        <a:t>Sl</a:t>
                      </a:r>
                      <a:r>
                        <a:rPr sz="1400" b="1" dirty="0">
                          <a:solidFill>
                            <a:srgbClr val="FFFFFF"/>
                          </a:solidFill>
                          <a:sym typeface="Helvetica"/>
                        </a:rPr>
                        <a:t> No</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Title</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Author(s)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Publish Year</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Methodology</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Algorithms/Techniques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Advantages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Disadvantages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Challenges</a:t>
                      </a:r>
                    </a:p>
                  </a:txBody>
                  <a:tcPr marL="8467" marR="8467" marT="8467" marB="8467" anchor="ctr" horzOverflow="overflow">
                    <a:lnL w="12700">
                      <a:miter lim="400000"/>
                    </a:lnL>
                    <a:lnR w="12700">
                      <a:miter lim="400000"/>
                    </a:lnR>
                    <a:lnT w="12700">
                      <a:miter lim="400000"/>
                    </a:lnT>
                  </a:tcPr>
                </a:tc>
                <a:extLst>
                  <a:ext uri="{0D108BD9-81ED-4DB2-BD59-A6C34878D82A}">
                    <a16:rowId xmlns:a16="http://schemas.microsoft.com/office/drawing/2014/main" val="10000"/>
                  </a:ext>
                </a:extLst>
              </a:tr>
              <a:tr h="1006829">
                <a:tc>
                  <a:txBody>
                    <a:bodyPr/>
                    <a:lstStyle/>
                    <a:p>
                      <a:pPr lvl="0" algn="l" defTabSz="914400">
                        <a:defRPr sz="1800" b="0" i="0"/>
                      </a:pPr>
                      <a:r>
                        <a:rPr sz="1400">
                          <a:sym typeface="Helvetica"/>
                        </a:rPr>
                        <a:t>1</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hlinkClick r:id="rId2"/>
                        </a:rPr>
                        <a:t>Sign Language to Text Translation with Computer Vision: Bridging the Communication Gap</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So Xue Thong,</a:t>
                      </a:r>
                    </a:p>
                    <a:p>
                      <a:pPr lvl="0" algn="l" defTabSz="914400">
                        <a:defRPr sz="1800" b="0" i="0"/>
                      </a:pPr>
                      <a:r>
                        <a:rPr sz="1400">
                          <a:sym typeface="Helvetica"/>
                        </a:rPr>
                        <a:t>Eng Lip Tan</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2023</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Uses computer vision to detect and translate sign language gestures into text.</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CNN, LSTM for sequential gesture recognition.</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dirty="0">
                          <a:sym typeface="Helvetica"/>
                        </a:rPr>
                        <a:t>Improves accessibility for the hearing</a:t>
                      </a:r>
                      <a:r>
                        <a:rPr lang="en-IN" sz="1400" dirty="0">
                          <a:sym typeface="Helvetica"/>
                        </a:rPr>
                        <a:t> </a:t>
                      </a:r>
                      <a:r>
                        <a:rPr sz="1400" dirty="0">
                          <a:sym typeface="Helvetica"/>
                        </a:rPr>
                        <a:t>impaired community.</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May struggle with variations in signing styles and lighting conditions.</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Requires large labeled datasets for effective training.</a:t>
                      </a:r>
                    </a:p>
                  </a:txBody>
                  <a:tcPr marL="8467" marR="8467" marT="8467" marB="8467" anchor="ctr" horzOverflow="overflow">
                    <a:lnL w="12700">
                      <a:miter lim="400000"/>
                    </a:lnL>
                    <a:lnR w="12700">
                      <a:miter lim="400000"/>
                    </a:lnR>
                    <a:lnB w="12700">
                      <a:miter lim="400000"/>
                    </a:lnB>
                    <a:solidFill>
                      <a:srgbClr val="E9EFF7"/>
                    </a:solidFill>
                  </a:tcPr>
                </a:tc>
                <a:extLst>
                  <a:ext uri="{0D108BD9-81ED-4DB2-BD59-A6C34878D82A}">
                    <a16:rowId xmlns:a16="http://schemas.microsoft.com/office/drawing/2014/main" val="10001"/>
                  </a:ext>
                </a:extLst>
              </a:tr>
              <a:tr h="1203816">
                <a:tc>
                  <a:txBody>
                    <a:bodyPr/>
                    <a:lstStyle/>
                    <a:p>
                      <a:pPr lvl="0" algn="l" defTabSz="914400">
                        <a:defRPr sz="1800" b="0" i="0"/>
                      </a:pPr>
                      <a:r>
                        <a:rPr sz="1400">
                          <a:sym typeface="Helvetica"/>
                        </a:rPr>
                        <a:t>2</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hlinkClick r:id="rId3"/>
                        </a:rPr>
                        <a:t>A Real</a:t>
                      </a:r>
                      <a:r>
                        <a:rPr lang="en-IN" sz="1400" dirty="0">
                          <a:sym typeface="Helvetica"/>
                          <a:hlinkClick r:id="rId3"/>
                        </a:rPr>
                        <a:t> </a:t>
                      </a:r>
                      <a:r>
                        <a:rPr sz="1400" dirty="0">
                          <a:sym typeface="Helvetica"/>
                          <a:hlinkClick r:id="rId3"/>
                        </a:rPr>
                        <a:t>Time English Audio to Indian Sign Language Converter for Enhanced Communication Accessibility</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Naga Prasanthi Kundeti,</a:t>
                      </a:r>
                    </a:p>
                    <a:p>
                      <a:pPr lvl="0" algn="l" defTabSz="914400">
                        <a:defRPr sz="1800" b="0" i="0"/>
                      </a:pPr>
                      <a:r>
                        <a:rPr sz="1400">
                          <a:sym typeface="Helvetica"/>
                        </a:rPr>
                        <a:t>Surya Tejaswini Gonela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2023</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Converts spoken English into corresponding Indian Sign Language (ISL) signs.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NLP</a:t>
                      </a:r>
                      <a:r>
                        <a:rPr lang="en-IN" sz="1400" dirty="0">
                          <a:sym typeface="Helvetica"/>
                        </a:rPr>
                        <a:t> </a:t>
                      </a:r>
                      <a:r>
                        <a:rPr sz="1400" dirty="0">
                          <a:sym typeface="Helvetica"/>
                        </a:rPr>
                        <a:t>based speech recognition, ISL gesture mapping.</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Enables communication between English speakers and ISL users.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Translating complex sentences accurately remains a challenge.</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Handling linguistic differences between spoken and sign languages.</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2"/>
                  </a:ext>
                </a:extLst>
              </a:tr>
              <a:tr h="941168">
                <a:tc>
                  <a:txBody>
                    <a:bodyPr/>
                    <a:lstStyle/>
                    <a:p>
                      <a:pPr lvl="0" algn="l" defTabSz="914400">
                        <a:defRPr sz="1800" b="0" i="0"/>
                      </a:pPr>
                      <a:r>
                        <a:rPr sz="1400">
                          <a:sym typeface="Helvetica"/>
                        </a:rPr>
                        <a:t>3</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hlinkClick r:id="rId4"/>
                        </a:rPr>
                        <a:t>Real</a:t>
                      </a:r>
                      <a:r>
                        <a:rPr lang="en-IN" sz="1400" dirty="0">
                          <a:sym typeface="Helvetica"/>
                          <a:hlinkClick r:id="rId4"/>
                        </a:rPr>
                        <a:t> </a:t>
                      </a:r>
                      <a:r>
                        <a:rPr sz="1400" dirty="0">
                          <a:sym typeface="Helvetica"/>
                          <a:hlinkClick r:id="rId4"/>
                        </a:rPr>
                        <a:t>Time Speech to Sign Language Translation Using Machine and Deep Learning</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Deepak Rai,</a:t>
                      </a:r>
                    </a:p>
                    <a:p>
                      <a:pPr lvl="0" algn="l" defTabSz="914400">
                        <a:defRPr sz="1800" b="0" i="0"/>
                      </a:pPr>
                      <a:r>
                        <a:rPr sz="1400">
                          <a:sym typeface="Helvetica"/>
                        </a:rPr>
                        <a:t>Niharika Rana,</a:t>
                      </a:r>
                    </a:p>
                    <a:p>
                      <a:pPr lvl="0" algn="l" defTabSz="914400">
                        <a:defRPr sz="1800" b="0" i="0"/>
                      </a:pPr>
                      <a:r>
                        <a:rPr sz="1400">
                          <a:sym typeface="Helvetica"/>
                        </a:rPr>
                        <a:t>Manya Sharma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2023</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Uses deep learning to convert spoken language into sign gestures.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Transformer</a:t>
                      </a:r>
                      <a:r>
                        <a:rPr lang="en-IN" sz="1400" dirty="0">
                          <a:sym typeface="Helvetica"/>
                        </a:rPr>
                        <a:t> </a:t>
                      </a:r>
                      <a:r>
                        <a:rPr sz="1400" dirty="0">
                          <a:sym typeface="Helvetica"/>
                        </a:rPr>
                        <a:t>based NLP, RNN, and gesture synthesis models.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Provides real</a:t>
                      </a:r>
                      <a:r>
                        <a:rPr lang="en-IN" sz="1400" dirty="0">
                          <a:sym typeface="Helvetica"/>
                        </a:rPr>
                        <a:t> </a:t>
                      </a:r>
                      <a:r>
                        <a:rPr sz="1400" dirty="0">
                          <a:sym typeface="Helvetica"/>
                        </a:rPr>
                        <a:t>time translation, making conversations more fluid.</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Requires significant computational power for real</a:t>
                      </a:r>
                      <a:r>
                        <a:rPr lang="en-IN" sz="1400" dirty="0">
                          <a:sym typeface="Helvetica"/>
                        </a:rPr>
                        <a:t> </a:t>
                      </a:r>
                      <a:r>
                        <a:rPr sz="1400" dirty="0">
                          <a:sym typeface="Helvetica"/>
                        </a:rPr>
                        <a:t>time performance.</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Ensuring accuracy and natural gesture synthesis in live settings.</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3"/>
                  </a:ext>
                </a:extLst>
              </a:tr>
              <a:tr h="891628">
                <a:tc>
                  <a:txBody>
                    <a:bodyPr/>
                    <a:lstStyle/>
                    <a:p>
                      <a:pPr lvl="0" algn="l" defTabSz="914400">
                        <a:defRPr sz="1800" b="0" i="0"/>
                      </a:pPr>
                      <a:r>
                        <a:rPr sz="1400">
                          <a:sym typeface="Helvetica"/>
                        </a:rPr>
                        <a:t>4</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hlinkClick r:id="rId5"/>
                        </a:rPr>
                        <a:t>Real</a:t>
                      </a:r>
                      <a:r>
                        <a:rPr lang="en-IN" sz="1400" dirty="0">
                          <a:sym typeface="Helvetica"/>
                          <a:hlinkClick r:id="rId5"/>
                        </a:rPr>
                        <a:t> </a:t>
                      </a:r>
                      <a:r>
                        <a:rPr sz="1400" dirty="0">
                          <a:sym typeface="Helvetica"/>
                          <a:hlinkClick r:id="rId5"/>
                        </a:rPr>
                        <a:t>Time Hand Sign Language Translation: Text and Speech Conversion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Jeevanandham P.,</a:t>
                      </a:r>
                    </a:p>
                    <a:p>
                      <a:pPr lvl="0" algn="l" defTabSz="914400">
                        <a:defRPr sz="1800" b="0" i="0"/>
                      </a:pPr>
                      <a:r>
                        <a:rPr sz="1400">
                          <a:sym typeface="Helvetica"/>
                        </a:rPr>
                        <a:t>George Britt 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2023</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Detects hand gestures and converts them into both text and speech.</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Mediapipe for hand tracking, LSTM/CNN hybrid for recognition.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Supports multimodal output (text and speech).</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Limited by occlusions and fast</a:t>
                      </a:r>
                      <a:r>
                        <a:rPr lang="en-IN" sz="1400" dirty="0">
                          <a:sym typeface="Helvetica"/>
                        </a:rPr>
                        <a:t> </a:t>
                      </a:r>
                      <a:r>
                        <a:rPr sz="1400" dirty="0">
                          <a:sym typeface="Helvetica"/>
                        </a:rPr>
                        <a:t>moving hands.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Need for robust real</a:t>
                      </a:r>
                      <a:r>
                        <a:rPr lang="en-IN" sz="1400" dirty="0">
                          <a:sym typeface="Helvetica"/>
                        </a:rPr>
                        <a:t> </a:t>
                      </a:r>
                      <a:r>
                        <a:rPr sz="1400" dirty="0">
                          <a:sym typeface="Helvetica"/>
                        </a:rPr>
                        <a:t>time tracking and gesture segmentation.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4"/>
                  </a:ext>
                </a:extLst>
              </a:tr>
            </a:tbl>
          </a:graphicData>
        </a:graphic>
      </p:graphicFrame>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p:nvPr>
        </p:nvSpPr>
        <p:spPr>
          <a:xfrm>
            <a:off x="762000" y="112202"/>
            <a:ext cx="10668001" cy="487507"/>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a:t>Literature Review</a:t>
            </a:r>
          </a:p>
        </p:txBody>
      </p:sp>
      <p:graphicFrame>
        <p:nvGraphicFramePr>
          <p:cNvPr id="67" name="Table 67"/>
          <p:cNvGraphicFramePr/>
          <p:nvPr/>
        </p:nvGraphicFramePr>
        <p:xfrm>
          <a:off x="59364" y="748581"/>
          <a:ext cx="12073266" cy="5419938"/>
        </p:xfrm>
        <a:graphic>
          <a:graphicData uri="http://schemas.openxmlformats.org/drawingml/2006/table">
            <a:tbl>
              <a:tblPr firstRow="1">
                <a:tableStyleId>{4C3C2611-4C71-4FC5-86AE-919BDF0F9419}</a:tableStyleId>
              </a:tblPr>
              <a:tblGrid>
                <a:gridCol w="331625">
                  <a:extLst>
                    <a:ext uri="{9D8B030D-6E8A-4147-A177-3AD203B41FA5}">
                      <a16:colId xmlns:a16="http://schemas.microsoft.com/office/drawing/2014/main" val="20000"/>
                    </a:ext>
                  </a:extLst>
                </a:gridCol>
                <a:gridCol w="2315227">
                  <a:extLst>
                    <a:ext uri="{9D8B030D-6E8A-4147-A177-3AD203B41FA5}">
                      <a16:colId xmlns:a16="http://schemas.microsoft.com/office/drawing/2014/main" val="20001"/>
                    </a:ext>
                  </a:extLst>
                </a:gridCol>
                <a:gridCol w="869404">
                  <a:extLst>
                    <a:ext uri="{9D8B030D-6E8A-4147-A177-3AD203B41FA5}">
                      <a16:colId xmlns:a16="http://schemas.microsoft.com/office/drawing/2014/main" val="20002"/>
                    </a:ext>
                  </a:extLst>
                </a:gridCol>
                <a:gridCol w="826519">
                  <a:extLst>
                    <a:ext uri="{9D8B030D-6E8A-4147-A177-3AD203B41FA5}">
                      <a16:colId xmlns:a16="http://schemas.microsoft.com/office/drawing/2014/main" val="20003"/>
                    </a:ext>
                  </a:extLst>
                </a:gridCol>
                <a:gridCol w="1731612">
                  <a:extLst>
                    <a:ext uri="{9D8B030D-6E8A-4147-A177-3AD203B41FA5}">
                      <a16:colId xmlns:a16="http://schemas.microsoft.com/office/drawing/2014/main" val="20004"/>
                    </a:ext>
                  </a:extLst>
                </a:gridCol>
                <a:gridCol w="1436476">
                  <a:extLst>
                    <a:ext uri="{9D8B030D-6E8A-4147-A177-3AD203B41FA5}">
                      <a16:colId xmlns:a16="http://schemas.microsoft.com/office/drawing/2014/main" val="20005"/>
                    </a:ext>
                  </a:extLst>
                </a:gridCol>
                <a:gridCol w="1496391">
                  <a:extLst>
                    <a:ext uri="{9D8B030D-6E8A-4147-A177-3AD203B41FA5}">
                      <a16:colId xmlns:a16="http://schemas.microsoft.com/office/drawing/2014/main" val="20006"/>
                    </a:ext>
                  </a:extLst>
                </a:gridCol>
                <a:gridCol w="1549649">
                  <a:extLst>
                    <a:ext uri="{9D8B030D-6E8A-4147-A177-3AD203B41FA5}">
                      <a16:colId xmlns:a16="http://schemas.microsoft.com/office/drawing/2014/main" val="20007"/>
                    </a:ext>
                  </a:extLst>
                </a:gridCol>
                <a:gridCol w="1516363">
                  <a:extLst>
                    <a:ext uri="{9D8B030D-6E8A-4147-A177-3AD203B41FA5}">
                      <a16:colId xmlns:a16="http://schemas.microsoft.com/office/drawing/2014/main" val="20008"/>
                    </a:ext>
                  </a:extLst>
                </a:gridCol>
              </a:tblGrid>
              <a:tr h="1085278">
                <a:tc>
                  <a:txBody>
                    <a:bodyPr/>
                    <a:lstStyle/>
                    <a:p>
                      <a:pPr lvl="0" algn="l" defTabSz="914400">
                        <a:defRPr sz="1800" b="0" i="0">
                          <a:solidFill>
                            <a:srgbClr val="000000"/>
                          </a:solidFill>
                        </a:defRPr>
                      </a:pPr>
                      <a:r>
                        <a:rPr sz="1400" b="1" dirty="0" err="1">
                          <a:solidFill>
                            <a:srgbClr val="FFFFFF"/>
                          </a:solidFill>
                          <a:sym typeface="Helvetica"/>
                        </a:rPr>
                        <a:t>Sl</a:t>
                      </a:r>
                      <a:r>
                        <a:rPr sz="1400" b="1" dirty="0">
                          <a:solidFill>
                            <a:srgbClr val="FFFFFF"/>
                          </a:solidFill>
                          <a:sym typeface="Helvetica"/>
                        </a:rPr>
                        <a:t> No</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Title</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Author(s)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Publish Year</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Methodology</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Algorithms/Techniques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Advantages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Disadvantages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Challenges</a:t>
                      </a:r>
                    </a:p>
                  </a:txBody>
                  <a:tcPr marL="8467" marR="8467" marT="8467" marB="8467" anchor="ctr" horzOverflow="overflow">
                    <a:lnL w="12700">
                      <a:miter lim="400000"/>
                    </a:lnL>
                    <a:lnR w="12700">
                      <a:miter lim="400000"/>
                    </a:lnR>
                    <a:lnT w="12700">
                      <a:miter lim="400000"/>
                    </a:lnT>
                  </a:tcPr>
                </a:tc>
                <a:extLst>
                  <a:ext uri="{0D108BD9-81ED-4DB2-BD59-A6C34878D82A}">
                    <a16:rowId xmlns:a16="http://schemas.microsoft.com/office/drawing/2014/main" val="10000"/>
                  </a:ext>
                </a:extLst>
              </a:tr>
              <a:tr h="1225499">
                <a:tc>
                  <a:txBody>
                    <a:bodyPr/>
                    <a:lstStyle/>
                    <a:p>
                      <a:pPr lvl="0" algn="l" defTabSz="914400">
                        <a:defRPr sz="1800" b="0" i="0"/>
                      </a:pPr>
                      <a:r>
                        <a:rPr sz="1400">
                          <a:sym typeface="Helvetica"/>
                        </a:rPr>
                        <a:t>5</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hlinkClick r:id="rId2"/>
                        </a:rPr>
                        <a:t>Sign Language Recognition Using Deep Learning and Augmented Reality</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Julie Ann B. Susa,</a:t>
                      </a:r>
                    </a:p>
                    <a:p>
                      <a:pPr lvl="0" algn="l" defTabSz="914400">
                        <a:defRPr sz="1800" b="0" i="0"/>
                      </a:pPr>
                      <a:r>
                        <a:rPr sz="1400">
                          <a:sym typeface="Helvetica"/>
                        </a:rPr>
                        <a:t>Jonel R. Macalisang,</a:t>
                      </a:r>
                    </a:p>
                    <a:p>
                      <a:pPr lvl="0" algn="l" defTabSz="914400">
                        <a:defRPr sz="1800" b="0" i="0"/>
                      </a:pPr>
                      <a:r>
                        <a:rPr sz="1400">
                          <a:sym typeface="Helvetica"/>
                        </a:rPr>
                        <a:t>Ryan S. Evangelista</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2024</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Combines deep learning with AR to recognize and visualize sign gestures.</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dirty="0">
                          <a:sym typeface="Helvetica"/>
                        </a:rPr>
                        <a:t>YOLO for real</a:t>
                      </a:r>
                      <a:r>
                        <a:rPr lang="en-IN" sz="1400" dirty="0">
                          <a:sym typeface="Helvetica"/>
                        </a:rPr>
                        <a:t> </a:t>
                      </a:r>
                      <a:r>
                        <a:rPr sz="1400" dirty="0">
                          <a:sym typeface="Helvetica"/>
                        </a:rPr>
                        <a:t>time hand tracking, RNN for sequence modeling.</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Augmented reality improves user engagement and understanding.</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AR requires additional hardware support.</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dirty="0">
                          <a:sym typeface="Helvetica"/>
                        </a:rPr>
                        <a:t>Balancing real</a:t>
                      </a:r>
                      <a:r>
                        <a:rPr lang="en-IN" sz="1400" dirty="0">
                          <a:sym typeface="Helvetica"/>
                        </a:rPr>
                        <a:t> </a:t>
                      </a:r>
                      <a:r>
                        <a:rPr sz="1400" dirty="0">
                          <a:sym typeface="Helvetica"/>
                        </a:rPr>
                        <a:t>time processing with AR rendering.</a:t>
                      </a:r>
                    </a:p>
                  </a:txBody>
                  <a:tcPr marL="8467" marR="8467" marT="8467" marB="8467" anchor="ctr" horzOverflow="overflow">
                    <a:lnL w="12700">
                      <a:miter lim="400000"/>
                    </a:lnL>
                    <a:lnR w="12700">
                      <a:miter lim="400000"/>
                    </a:lnR>
                    <a:lnB w="12700">
                      <a:miter lim="400000"/>
                    </a:lnB>
                    <a:solidFill>
                      <a:srgbClr val="E9EFF7"/>
                    </a:solidFill>
                  </a:tcPr>
                </a:tc>
                <a:extLst>
                  <a:ext uri="{0D108BD9-81ED-4DB2-BD59-A6C34878D82A}">
                    <a16:rowId xmlns:a16="http://schemas.microsoft.com/office/drawing/2014/main" val="10001"/>
                  </a:ext>
                </a:extLst>
              </a:tr>
              <a:tr h="1465269">
                <a:tc>
                  <a:txBody>
                    <a:bodyPr/>
                    <a:lstStyle/>
                    <a:p>
                      <a:pPr lvl="0" algn="l" defTabSz="914400">
                        <a:defRPr sz="1800" b="0" i="0"/>
                      </a:pPr>
                      <a:r>
                        <a:rPr sz="1400">
                          <a:sym typeface="Helvetica"/>
                        </a:rPr>
                        <a:t>6</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hlinkClick r:id="rId3"/>
                        </a:rPr>
                        <a:t>A Hybrid Deep Learning Approach for Sign Language Recognition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Deep Kothadiya,Chintan M. Bhatt,</a:t>
                      </a:r>
                    </a:p>
                    <a:p>
                      <a:pPr lvl="0" algn="l" defTabSz="914400">
                        <a:defRPr sz="1800" b="0" i="0"/>
                      </a:pPr>
                      <a:r>
                        <a:rPr sz="1400">
                          <a:sym typeface="Helvetica"/>
                        </a:rPr>
                        <a:t>Hena Kharwa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2024</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Uses a combination of CNNs and RNNs to improve recognition accuracy.</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CNN + BiLSTM hybrid architecture.</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Achieves higher accuracy than traditional CNN</a:t>
                      </a:r>
                      <a:r>
                        <a:rPr lang="en-IN" sz="1400" dirty="0">
                          <a:sym typeface="Helvetica"/>
                        </a:rPr>
                        <a:t> </a:t>
                      </a:r>
                      <a:r>
                        <a:rPr sz="1400" dirty="0">
                          <a:sym typeface="Helvetica"/>
                        </a:rPr>
                        <a:t>only models.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Training is computationally expensive.</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Requires diverse datasets to generalize across different signers.</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2"/>
                  </a:ext>
                </a:extLst>
              </a:tr>
              <a:tr h="1145577">
                <a:tc>
                  <a:txBody>
                    <a:bodyPr/>
                    <a:lstStyle/>
                    <a:p>
                      <a:pPr lvl="0" algn="l" defTabSz="914400">
                        <a:defRPr sz="1800" b="0" i="0"/>
                      </a:pPr>
                      <a:r>
                        <a:rPr sz="1400">
                          <a:sym typeface="Helvetica"/>
                        </a:rPr>
                        <a:t>7</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hlinkClick r:id="rId4"/>
                        </a:rPr>
                        <a:t>Optimized Deep Learning Model for Continuous Sign Language Recognition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Natsuki </a:t>
                      </a:r>
                      <a:r>
                        <a:rPr sz="1400" dirty="0" err="1">
                          <a:sym typeface="Helvetica"/>
                        </a:rPr>
                        <a:t>Takayama,Gibran</a:t>
                      </a:r>
                      <a:r>
                        <a:rPr sz="1400" dirty="0">
                          <a:sym typeface="Helvetica"/>
                        </a:rPr>
                        <a:t> Benitez</a:t>
                      </a:r>
                      <a:r>
                        <a:rPr lang="en-IN" sz="1400" dirty="0">
                          <a:sym typeface="Helvetica"/>
                        </a:rPr>
                        <a:t> </a:t>
                      </a:r>
                      <a:r>
                        <a:rPr sz="1400" dirty="0">
                          <a:sym typeface="Helvetica"/>
                        </a:rPr>
                        <a:t>Garcia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2024</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Focuses on continuous sign language recognition (not isolated signs).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Attention</a:t>
                      </a:r>
                      <a:r>
                        <a:rPr lang="en-IN" sz="1400" dirty="0">
                          <a:sym typeface="Helvetica"/>
                        </a:rPr>
                        <a:t> </a:t>
                      </a:r>
                      <a:r>
                        <a:rPr sz="1400" dirty="0">
                          <a:sym typeface="Helvetica"/>
                        </a:rPr>
                        <a:t>based LSTM, Transformer models.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Handles fluid, natural sign language instead of isolated words.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More complex to train and requires high</a:t>
                      </a:r>
                      <a:r>
                        <a:rPr lang="en-IN" sz="1400" dirty="0">
                          <a:sym typeface="Helvetica"/>
                        </a:rPr>
                        <a:t> </a:t>
                      </a:r>
                      <a:r>
                        <a:rPr sz="1400" dirty="0">
                          <a:sym typeface="Helvetica"/>
                        </a:rPr>
                        <a:t>quality video input.</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Dealing with coarticulation effects in continuous signing.</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3"/>
                  </a:ext>
                </a:extLst>
              </a:tr>
            </a:tbl>
          </a:graphicData>
        </a:graphic>
      </p:graphicFrame>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48ED-C0C5-9552-A1C9-34B0C1E759D3}"/>
              </a:ext>
            </a:extLst>
          </p:cNvPr>
          <p:cNvSpPr>
            <a:spLocks noGrp="1"/>
          </p:cNvSpPr>
          <p:nvPr>
            <p:ph type="title"/>
          </p:nvPr>
        </p:nvSpPr>
        <p:spPr>
          <a:xfrm>
            <a:off x="838200" y="230185"/>
            <a:ext cx="3164832" cy="1595442"/>
          </a:xfrm>
        </p:spPr>
        <p:txBody>
          <a:bodyPr/>
          <a:lstStyle/>
          <a:p>
            <a:r>
              <a:rPr lang="en-IN" dirty="0"/>
              <a:t>Architecture </a:t>
            </a:r>
          </a:p>
        </p:txBody>
      </p:sp>
      <p:sp>
        <p:nvSpPr>
          <p:cNvPr id="12" name="Rectangle 11">
            <a:extLst>
              <a:ext uri="{FF2B5EF4-FFF2-40B4-BE49-F238E27FC236}">
                <a16:creationId xmlns:a16="http://schemas.microsoft.com/office/drawing/2014/main" id="{F3055AC0-C575-62F0-9EAE-74414EDD1272}"/>
              </a:ext>
            </a:extLst>
          </p:cNvPr>
          <p:cNvSpPr/>
          <p:nvPr/>
        </p:nvSpPr>
        <p:spPr>
          <a:xfrm>
            <a:off x="750473" y="1917290"/>
            <a:ext cx="369328" cy="2812026"/>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START</a:t>
            </a:r>
          </a:p>
        </p:txBody>
      </p:sp>
      <p:sp>
        <p:nvSpPr>
          <p:cNvPr id="13" name="Rectangle 12">
            <a:extLst>
              <a:ext uri="{FF2B5EF4-FFF2-40B4-BE49-F238E27FC236}">
                <a16:creationId xmlns:a16="http://schemas.microsoft.com/office/drawing/2014/main" id="{DABE0F18-2DAD-A88A-E0BF-96A6A72B9260}"/>
              </a:ext>
            </a:extLst>
          </p:cNvPr>
          <p:cNvSpPr/>
          <p:nvPr/>
        </p:nvSpPr>
        <p:spPr>
          <a:xfrm>
            <a:off x="1806368" y="1917290"/>
            <a:ext cx="369328" cy="2812026"/>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lang="en-IN" dirty="0">
                <a:solidFill>
                  <a:srgbClr val="000000"/>
                </a:solidFill>
              </a:rPr>
              <a:t>CAMERA INPUT</a:t>
            </a:r>
            <a:endParaRPr kumimoji="0" lang="en-IN" sz="1800" b="0" i="0" u="none" strike="noStrike" cap="none" spc="0" normalizeH="0" baseline="0" dirty="0">
              <a:ln>
                <a:noFill/>
              </a:ln>
              <a:solidFill>
                <a:srgbClr val="000000"/>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3CF3D217-E970-5E11-1347-817F21126B49}"/>
              </a:ext>
            </a:extLst>
          </p:cNvPr>
          <p:cNvSpPr/>
          <p:nvPr/>
        </p:nvSpPr>
        <p:spPr>
          <a:xfrm>
            <a:off x="5187820" y="1917290"/>
            <a:ext cx="646327" cy="2812024"/>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IS </a:t>
            </a:r>
          </a:p>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RECOGNIZED</a:t>
            </a:r>
          </a:p>
        </p:txBody>
      </p:sp>
      <p:sp>
        <p:nvSpPr>
          <p:cNvPr id="15" name="Rectangle 14">
            <a:extLst>
              <a:ext uri="{FF2B5EF4-FFF2-40B4-BE49-F238E27FC236}">
                <a16:creationId xmlns:a16="http://schemas.microsoft.com/office/drawing/2014/main" id="{2A18BD46-18E6-645D-7DEE-D9EBF94CFF11}"/>
              </a:ext>
            </a:extLst>
          </p:cNvPr>
          <p:cNvSpPr/>
          <p:nvPr/>
        </p:nvSpPr>
        <p:spPr>
          <a:xfrm>
            <a:off x="4003032" y="1917289"/>
            <a:ext cx="646327" cy="2812025"/>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GESTURE </a:t>
            </a:r>
          </a:p>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RECOGINATION</a:t>
            </a:r>
          </a:p>
        </p:txBody>
      </p:sp>
      <p:sp>
        <p:nvSpPr>
          <p:cNvPr id="16" name="Rectangle 15">
            <a:extLst>
              <a:ext uri="{FF2B5EF4-FFF2-40B4-BE49-F238E27FC236}">
                <a16:creationId xmlns:a16="http://schemas.microsoft.com/office/drawing/2014/main" id="{2737EF02-233C-D00D-92C7-7249E91C55C1}"/>
              </a:ext>
            </a:extLst>
          </p:cNvPr>
          <p:cNvSpPr/>
          <p:nvPr/>
        </p:nvSpPr>
        <p:spPr>
          <a:xfrm>
            <a:off x="2818244" y="1917289"/>
            <a:ext cx="646327" cy="2812025"/>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HAND &amp; FACE                 DETECTION</a:t>
            </a:r>
          </a:p>
        </p:txBody>
      </p:sp>
      <p:cxnSp>
        <p:nvCxnSpPr>
          <p:cNvPr id="18" name="Straight Arrow Connector 17">
            <a:extLst>
              <a:ext uri="{FF2B5EF4-FFF2-40B4-BE49-F238E27FC236}">
                <a16:creationId xmlns:a16="http://schemas.microsoft.com/office/drawing/2014/main" id="{9C7B8109-5809-EE03-54C5-2B17281A6D7D}"/>
              </a:ext>
            </a:extLst>
          </p:cNvPr>
          <p:cNvCxnSpPr>
            <a:cxnSpLocks/>
            <a:stCxn id="14" idx="3"/>
            <a:endCxn id="21" idx="1"/>
          </p:cNvCxnSpPr>
          <p:nvPr/>
        </p:nvCxnSpPr>
        <p:spPr>
          <a:xfrm flipV="1">
            <a:off x="5834147" y="2445045"/>
            <a:ext cx="1215271" cy="878257"/>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EFE99F2D-7FFA-17E8-1C98-BC6A0A4841B8}"/>
              </a:ext>
            </a:extLst>
          </p:cNvPr>
          <p:cNvCxnSpPr>
            <a:cxnSpLocks/>
            <a:stCxn id="14" idx="3"/>
            <a:endCxn id="22" idx="1"/>
          </p:cNvCxnSpPr>
          <p:nvPr/>
        </p:nvCxnSpPr>
        <p:spPr>
          <a:xfrm>
            <a:off x="5834147" y="3323302"/>
            <a:ext cx="1215272" cy="763168"/>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sp>
        <p:nvSpPr>
          <p:cNvPr id="21" name="Rectangle 20">
            <a:extLst>
              <a:ext uri="{FF2B5EF4-FFF2-40B4-BE49-F238E27FC236}">
                <a16:creationId xmlns:a16="http://schemas.microsoft.com/office/drawing/2014/main" id="{40E54621-A9C8-BC89-DCC0-8974DC0E42BC}"/>
              </a:ext>
            </a:extLst>
          </p:cNvPr>
          <p:cNvSpPr/>
          <p:nvPr/>
        </p:nvSpPr>
        <p:spPr>
          <a:xfrm>
            <a:off x="7049418" y="1953852"/>
            <a:ext cx="369328" cy="982385"/>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lang="en-IN" dirty="0">
                <a:solidFill>
                  <a:srgbClr val="000000"/>
                </a:solidFill>
              </a:rPr>
              <a:t>NO</a:t>
            </a:r>
            <a:endParaRPr kumimoji="0" lang="en-IN" sz="1800" b="0" i="0" u="none" strike="noStrike" cap="none" spc="0" normalizeH="0" baseline="0" dirty="0">
              <a:ln>
                <a:noFill/>
              </a:ln>
              <a:solidFill>
                <a:srgbClr val="000000"/>
              </a:solidFill>
              <a:effectLst/>
              <a:uFillTx/>
              <a:latin typeface="+mn-lt"/>
              <a:ea typeface="+mn-ea"/>
              <a:cs typeface="+mn-cs"/>
              <a:sym typeface="Helvetica"/>
            </a:endParaRPr>
          </a:p>
        </p:txBody>
      </p:sp>
      <p:sp>
        <p:nvSpPr>
          <p:cNvPr id="22" name="Rectangle 21">
            <a:extLst>
              <a:ext uri="{FF2B5EF4-FFF2-40B4-BE49-F238E27FC236}">
                <a16:creationId xmlns:a16="http://schemas.microsoft.com/office/drawing/2014/main" id="{710AB14D-1FF4-E1C7-C0E3-1DF436BB7FA7}"/>
              </a:ext>
            </a:extLst>
          </p:cNvPr>
          <p:cNvSpPr/>
          <p:nvPr/>
        </p:nvSpPr>
        <p:spPr>
          <a:xfrm>
            <a:off x="7049419" y="3646025"/>
            <a:ext cx="369328" cy="880889"/>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YES</a:t>
            </a:r>
          </a:p>
        </p:txBody>
      </p:sp>
      <p:sp>
        <p:nvSpPr>
          <p:cNvPr id="27" name="Rectangle 26">
            <a:extLst>
              <a:ext uri="{FF2B5EF4-FFF2-40B4-BE49-F238E27FC236}">
                <a16:creationId xmlns:a16="http://schemas.microsoft.com/office/drawing/2014/main" id="{A65A3066-4B92-42CF-98B4-32EEBC07BC41}"/>
              </a:ext>
            </a:extLst>
          </p:cNvPr>
          <p:cNvSpPr/>
          <p:nvPr/>
        </p:nvSpPr>
        <p:spPr>
          <a:xfrm>
            <a:off x="8117319" y="3323301"/>
            <a:ext cx="646327" cy="2176065"/>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TEXT</a:t>
            </a:r>
          </a:p>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 GENERATION</a:t>
            </a:r>
          </a:p>
        </p:txBody>
      </p:sp>
      <p:sp>
        <p:nvSpPr>
          <p:cNvPr id="28" name="Rectangle 27">
            <a:extLst>
              <a:ext uri="{FF2B5EF4-FFF2-40B4-BE49-F238E27FC236}">
                <a16:creationId xmlns:a16="http://schemas.microsoft.com/office/drawing/2014/main" id="{C5CE5D5E-C881-722C-F153-FDFA2D3639BA}"/>
              </a:ext>
            </a:extLst>
          </p:cNvPr>
          <p:cNvSpPr/>
          <p:nvPr/>
        </p:nvSpPr>
        <p:spPr>
          <a:xfrm>
            <a:off x="9523785" y="4000465"/>
            <a:ext cx="369328" cy="1342113"/>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OUTPUT</a:t>
            </a:r>
          </a:p>
        </p:txBody>
      </p:sp>
      <p:sp>
        <p:nvSpPr>
          <p:cNvPr id="29" name="Rectangle 28">
            <a:extLst>
              <a:ext uri="{FF2B5EF4-FFF2-40B4-BE49-F238E27FC236}">
                <a16:creationId xmlns:a16="http://schemas.microsoft.com/office/drawing/2014/main" id="{E2FC92DC-D39B-AA46-B873-E48F4EABDCBE}"/>
              </a:ext>
            </a:extLst>
          </p:cNvPr>
          <p:cNvSpPr/>
          <p:nvPr/>
        </p:nvSpPr>
        <p:spPr>
          <a:xfrm>
            <a:off x="10517379" y="4215378"/>
            <a:ext cx="369328" cy="1027872"/>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Helvetica"/>
              </a:rPr>
              <a:t>END</a:t>
            </a:r>
          </a:p>
        </p:txBody>
      </p:sp>
      <p:sp>
        <p:nvSpPr>
          <p:cNvPr id="30" name="Rectangle 29">
            <a:extLst>
              <a:ext uri="{FF2B5EF4-FFF2-40B4-BE49-F238E27FC236}">
                <a16:creationId xmlns:a16="http://schemas.microsoft.com/office/drawing/2014/main" id="{C1B4D55F-0116-9CDE-6F66-5C0C86635FD2}"/>
              </a:ext>
            </a:extLst>
          </p:cNvPr>
          <p:cNvSpPr/>
          <p:nvPr/>
        </p:nvSpPr>
        <p:spPr>
          <a:xfrm>
            <a:off x="10355724" y="1391209"/>
            <a:ext cx="646327" cy="2107670"/>
          </a:xfrm>
          <a:prstGeom prst="rect">
            <a:avLst/>
          </a:prstGeom>
          <a:solidFill>
            <a:srgbClr val="FFFFFF"/>
          </a:solidFill>
          <a:ln w="25400" cap="flat">
            <a:solidFill>
              <a:srgbClr val="5B9BD5"/>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vert270" wrap="square" lIns="45718" tIns="45718" rIns="45718" bIns="45718"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lang="en-IN" dirty="0">
                <a:solidFill>
                  <a:srgbClr val="000000"/>
                </a:solidFill>
              </a:rPr>
              <a:t>BACK TO</a:t>
            </a:r>
          </a:p>
          <a:p>
            <a:pPr marL="0" marR="0" indent="0" algn="ctr" defTabSz="457200" rtl="0" fontAlgn="auto" latinLnBrk="1" hangingPunct="0">
              <a:lnSpc>
                <a:spcPct val="100000"/>
              </a:lnSpc>
              <a:spcBef>
                <a:spcPts val="0"/>
              </a:spcBef>
              <a:spcAft>
                <a:spcPts val="0"/>
              </a:spcAft>
              <a:buClrTx/>
              <a:buSzTx/>
              <a:buFontTx/>
              <a:buNone/>
              <a:tabLst/>
            </a:pPr>
            <a:r>
              <a:rPr lang="en-IN" dirty="0">
                <a:solidFill>
                  <a:srgbClr val="000000"/>
                </a:solidFill>
              </a:rPr>
              <a:t> RECOGINATION</a:t>
            </a:r>
            <a:endParaRPr kumimoji="0" lang="en-IN" sz="1800" b="0" i="0" u="none" strike="noStrike" cap="none" spc="0" normalizeH="0" baseline="0" dirty="0">
              <a:ln>
                <a:noFill/>
              </a:ln>
              <a:solidFill>
                <a:srgbClr val="000000"/>
              </a:solidFill>
              <a:effectLst/>
              <a:uFillTx/>
              <a:latin typeface="+mn-lt"/>
              <a:ea typeface="+mn-ea"/>
              <a:cs typeface="+mn-cs"/>
              <a:sym typeface="Helvetica"/>
            </a:endParaRPr>
          </a:p>
        </p:txBody>
      </p:sp>
      <p:cxnSp>
        <p:nvCxnSpPr>
          <p:cNvPr id="39" name="Straight Arrow Connector 38">
            <a:extLst>
              <a:ext uri="{FF2B5EF4-FFF2-40B4-BE49-F238E27FC236}">
                <a16:creationId xmlns:a16="http://schemas.microsoft.com/office/drawing/2014/main" id="{7A932294-02FD-2071-4C11-2F32BFE14EC1}"/>
              </a:ext>
            </a:extLst>
          </p:cNvPr>
          <p:cNvCxnSpPr>
            <a:stCxn id="12" idx="3"/>
            <a:endCxn id="13" idx="1"/>
          </p:cNvCxnSpPr>
          <p:nvPr/>
        </p:nvCxnSpPr>
        <p:spPr>
          <a:xfrm>
            <a:off x="1119801" y="3323303"/>
            <a:ext cx="686567" cy="0"/>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D03506F5-DFEF-FE6E-B115-021EA04A8FDA}"/>
              </a:ext>
            </a:extLst>
          </p:cNvPr>
          <p:cNvCxnSpPr>
            <a:stCxn id="13" idx="3"/>
            <a:endCxn id="16" idx="1"/>
          </p:cNvCxnSpPr>
          <p:nvPr/>
        </p:nvCxnSpPr>
        <p:spPr>
          <a:xfrm flipV="1">
            <a:off x="2175696" y="3323302"/>
            <a:ext cx="642548" cy="1"/>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35A6F513-9A49-9A86-3349-C26838252478}"/>
              </a:ext>
            </a:extLst>
          </p:cNvPr>
          <p:cNvCxnSpPr>
            <a:stCxn id="16" idx="3"/>
            <a:endCxn id="15" idx="1"/>
          </p:cNvCxnSpPr>
          <p:nvPr/>
        </p:nvCxnSpPr>
        <p:spPr>
          <a:xfrm>
            <a:off x="3464571" y="3323302"/>
            <a:ext cx="538461" cy="0"/>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9BCCE3BD-FBBF-46B9-40DC-20E3A441E840}"/>
              </a:ext>
            </a:extLst>
          </p:cNvPr>
          <p:cNvCxnSpPr>
            <a:stCxn id="15" idx="3"/>
            <a:endCxn id="14" idx="1"/>
          </p:cNvCxnSpPr>
          <p:nvPr/>
        </p:nvCxnSpPr>
        <p:spPr>
          <a:xfrm>
            <a:off x="4649359" y="3323302"/>
            <a:ext cx="538461" cy="0"/>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4031F9DD-EAF0-3EBE-8F4C-10AB5ADA9E91}"/>
              </a:ext>
            </a:extLst>
          </p:cNvPr>
          <p:cNvCxnSpPr>
            <a:stCxn id="22" idx="3"/>
            <a:endCxn id="27" idx="1"/>
          </p:cNvCxnSpPr>
          <p:nvPr/>
        </p:nvCxnSpPr>
        <p:spPr>
          <a:xfrm>
            <a:off x="7418747" y="4086470"/>
            <a:ext cx="698572" cy="324864"/>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86F8D829-C533-B9A0-C37B-C5CDD92EF0A1}"/>
              </a:ext>
            </a:extLst>
          </p:cNvPr>
          <p:cNvCxnSpPr>
            <a:stCxn id="27" idx="3"/>
            <a:endCxn id="28" idx="1"/>
          </p:cNvCxnSpPr>
          <p:nvPr/>
        </p:nvCxnSpPr>
        <p:spPr>
          <a:xfrm>
            <a:off x="8763646" y="4411334"/>
            <a:ext cx="760139" cy="260188"/>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763B07D9-1AEE-40DE-5D46-8A90B08D1841}"/>
              </a:ext>
            </a:extLst>
          </p:cNvPr>
          <p:cNvCxnSpPr>
            <a:stCxn id="28" idx="3"/>
            <a:endCxn id="29" idx="1"/>
          </p:cNvCxnSpPr>
          <p:nvPr/>
        </p:nvCxnSpPr>
        <p:spPr>
          <a:xfrm>
            <a:off x="9893113" y="4671522"/>
            <a:ext cx="624266" cy="57792"/>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B3E7333D-4CE4-C5E9-32D2-4EB7AF499123}"/>
              </a:ext>
            </a:extLst>
          </p:cNvPr>
          <p:cNvCxnSpPr>
            <a:stCxn id="21" idx="3"/>
            <a:endCxn id="30" idx="1"/>
          </p:cNvCxnSpPr>
          <p:nvPr/>
        </p:nvCxnSpPr>
        <p:spPr>
          <a:xfrm flipV="1">
            <a:off x="7418746" y="2445044"/>
            <a:ext cx="2936978" cy="1"/>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F75FD116-3FA6-E8D3-5A8F-1E80FF3D1F05}"/>
              </a:ext>
            </a:extLst>
          </p:cNvPr>
          <p:cNvCxnSpPr>
            <a:stCxn id="30" idx="2"/>
            <a:endCxn id="29" idx="0"/>
          </p:cNvCxnSpPr>
          <p:nvPr/>
        </p:nvCxnSpPr>
        <p:spPr>
          <a:xfrm>
            <a:off x="10678888" y="3498879"/>
            <a:ext cx="23155" cy="716499"/>
          </a:xfrm>
          <a:prstGeom prst="straightConnector1">
            <a:avLst/>
          </a:prstGeom>
          <a:noFill/>
          <a:ln w="25400" cap="flat">
            <a:solidFill>
              <a:srgbClr val="5B9BD5"/>
            </a:solidFill>
            <a:prstDash val="solid"/>
            <a:bevel/>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959525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xfrm>
            <a:off x="812800" y="274638"/>
            <a:ext cx="10668000" cy="487502"/>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Module Design</a:t>
            </a:r>
          </a:p>
        </p:txBody>
      </p:sp>
      <p:sp>
        <p:nvSpPr>
          <p:cNvPr id="70" name="Shape 70"/>
          <p:cNvSpPr/>
          <p:nvPr/>
        </p:nvSpPr>
        <p:spPr>
          <a:xfrm>
            <a:off x="925433" y="1005669"/>
            <a:ext cx="10668001" cy="193898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1926636" indent="-1926636" algn="just">
              <a:buClr>
                <a:srgbClr val="000000"/>
              </a:buClr>
              <a:buSzPct val="100000"/>
              <a:buFont typeface="Wingdings"/>
              <a:buChar char="➢"/>
              <a:defRPr sz="2400">
                <a:latin typeface="Cambria"/>
                <a:ea typeface="Cambria"/>
                <a:cs typeface="Cambria"/>
                <a:sym typeface="Cambria"/>
              </a:defRPr>
            </a:lvl1pPr>
          </a:lstStyle>
          <a:p>
            <a:pPr marL="0" lvl="0" indent="0">
              <a:buNone/>
              <a:defRPr sz="1800"/>
            </a:pPr>
            <a:r>
              <a:rPr lang="en-US" sz="2400" dirty="0"/>
              <a:t>The system is divided into multiple modules to ensure efficient hand landmark detection, classification, and real time sign language recognition. Each module is designed to handle specific tasks, ensuring seamless integration and performance.</a:t>
            </a:r>
          </a:p>
          <a:p>
            <a:pPr lvl="0">
              <a:buFont typeface="Wingdings" panose="05000000000000000000" pitchFamily="2" charset="2"/>
              <a:buChar char="Ø"/>
              <a:defRPr sz="1800"/>
            </a:pPr>
            <a:endParaRPr lang="en-IN" sz="2400" dirty="0"/>
          </a:p>
        </p:txBody>
      </p:sp>
      <p:sp>
        <p:nvSpPr>
          <p:cNvPr id="71" name="Shape 71"/>
          <p:cNvSpPr/>
          <p:nvPr/>
        </p:nvSpPr>
        <p:spPr>
          <a:xfrm>
            <a:off x="925194" y="2635050"/>
            <a:ext cx="11151873" cy="252325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marL="342900" lvl="0" indent="-342900" defTabSz="914400">
              <a:lnSpc>
                <a:spcPct val="130000"/>
              </a:lnSpc>
              <a:buFont typeface="Wingdings" panose="05000000000000000000" pitchFamily="2" charset="2"/>
              <a:buChar char="Ø"/>
            </a:pPr>
            <a:r>
              <a:rPr sz="2000" b="1">
                <a:latin typeface="Arial"/>
                <a:ea typeface="Arial"/>
                <a:cs typeface="Arial"/>
                <a:sym typeface="Arial"/>
              </a:rPr>
              <a:t>Modules of the Project:</a:t>
            </a:r>
            <a:endParaRPr sz="2000" b="1">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Data Processing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Model Training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Inference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Flask API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Camera &amp; Hand Tracking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Sign Storage Module</a:t>
            </a:r>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xfrm>
            <a:off x="762000" y="1082993"/>
            <a:ext cx="10668000" cy="487500"/>
          </a:xfrm>
          <a:prstGeom prst="rect">
            <a:avLst/>
          </a:prstGeom>
        </p:spPr>
        <p:txBody>
          <a:bodyPr lIns="0" tIns="0" rIns="0" bIns="0">
            <a:normAutofit/>
          </a:bodyPr>
          <a:lstStyle>
            <a:lvl1pPr algn="ctr" defTabSz="557783">
              <a:defRPr sz="2600">
                <a:latin typeface="Arial"/>
                <a:ea typeface="Arial"/>
                <a:cs typeface="Arial"/>
                <a:sym typeface="Arial"/>
              </a:defRPr>
            </a:lvl1pPr>
          </a:lstStyle>
          <a:p>
            <a:pPr lvl="0">
              <a:defRPr sz="1800"/>
            </a:pPr>
            <a:r>
              <a:rPr sz="2600" dirty="0"/>
              <a:t>Data Processing Module</a:t>
            </a:r>
          </a:p>
        </p:txBody>
      </p:sp>
      <p:sp>
        <p:nvSpPr>
          <p:cNvPr id="74" name="Shape 74"/>
          <p:cNvSpPr/>
          <p:nvPr/>
        </p:nvSpPr>
        <p:spPr>
          <a:xfrm>
            <a:off x="802647" y="2089615"/>
            <a:ext cx="10668001" cy="230832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 Responsible for preparing and processing hand landmark data for model training.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Cleans and organizes raw data for proper formatting.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Normalizes coordinates to ensure consistency.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Handles missing data to maintain data integrity.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Prepares labeled datasets for training the machine learning model.</a:t>
            </a:r>
          </a:p>
        </p:txBody>
      </p:sp>
    </p:spTree>
  </p:cSld>
  <p:clrMapOvr>
    <a:masterClrMapping/>
  </p:clrMapOvr>
  <p:transition spd="slow">
    <p:blinds dir="vert"/>
  </p:transition>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20330</TotalTime>
  <Words>1668</Words>
  <Application>Microsoft Office PowerPoint</Application>
  <PresentationFormat>Widescreen</PresentationFormat>
  <Paragraphs>262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Cambria</vt:lpstr>
      <vt:lpstr>Helvetica</vt:lpstr>
      <vt:lpstr>Helvetica Neue</vt:lpstr>
      <vt:lpstr>Times New Roman</vt:lpstr>
      <vt:lpstr>Wingdings</vt:lpstr>
      <vt:lpstr>Default</vt:lpstr>
      <vt:lpstr>BCA Final Year Project (Review I)  Real time sign language translation  </vt:lpstr>
      <vt:lpstr>Content</vt:lpstr>
      <vt:lpstr>Problem Statement</vt:lpstr>
      <vt:lpstr>PowerPoint Presentation</vt:lpstr>
      <vt:lpstr>Literature Review</vt:lpstr>
      <vt:lpstr>Literature Review</vt:lpstr>
      <vt:lpstr>Architecture </vt:lpstr>
      <vt:lpstr>Module Design</vt:lpstr>
      <vt:lpstr>Data Processing Module</vt:lpstr>
      <vt:lpstr>Model Training Module</vt:lpstr>
      <vt:lpstr>Inference Module</vt:lpstr>
      <vt:lpstr>Flask API Module</vt:lpstr>
      <vt:lpstr>Camera &amp; Hand Tracking Module</vt:lpstr>
      <vt:lpstr>Sign Storage Module</vt:lpstr>
      <vt:lpstr>Tools And Technologies To Be Used</vt:lpstr>
      <vt:lpstr>Github Link</vt:lpstr>
      <vt:lpstr>Timeline of the Project (Gantt Chart)</vt:lpstr>
      <vt:lpstr>References (IEEE Paper format)</vt:lpstr>
      <vt:lpstr>PowerPoint Presentation</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Dharam vir</dc:creator>
  <cp:lastModifiedBy>Dharam vir</cp:lastModifiedBy>
  <cp:revision>5</cp:revision>
  <dcterms:modified xsi:type="dcterms:W3CDTF">2025-03-24T09:15:34Z</dcterms:modified>
</cp:coreProperties>
</file>