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B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913" y="4587580"/>
            <a:ext cx="7096124" cy="21050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767059" y="1028700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9400296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560" y="1608171"/>
            <a:ext cx="7524749" cy="7410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8860" y="758920"/>
            <a:ext cx="554228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004AA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AA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004AA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AA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004AA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004AA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B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9741522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767059" y="1028700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84924"/>
            <a:ext cx="7743824" cy="7296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B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360299"/>
            <a:ext cx="8673316" cy="162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004AA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475" y="4551283"/>
            <a:ext cx="16789049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AA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109" y="2349489"/>
            <a:ext cx="13992225" cy="31686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455795" marR="5080" indent="-4443730">
              <a:lnSpc>
                <a:spcPct val="116500"/>
              </a:lnSpc>
              <a:spcBef>
                <a:spcPts val="95"/>
              </a:spcBef>
            </a:pPr>
            <a:r>
              <a:rPr dirty="0" sz="8850" spc="55"/>
              <a:t>Temple</a:t>
            </a:r>
            <a:r>
              <a:rPr dirty="0" sz="8850" spc="-55"/>
              <a:t> </a:t>
            </a:r>
            <a:r>
              <a:rPr dirty="0" sz="8850"/>
              <a:t>Rituals</a:t>
            </a:r>
            <a:r>
              <a:rPr dirty="0" sz="8850" spc="-50"/>
              <a:t> </a:t>
            </a:r>
            <a:r>
              <a:rPr dirty="0" sz="8850"/>
              <a:t>and</a:t>
            </a:r>
            <a:r>
              <a:rPr dirty="0" sz="8850" spc="-50"/>
              <a:t> </a:t>
            </a:r>
            <a:r>
              <a:rPr dirty="0" sz="8850" spc="35"/>
              <a:t>Festival </a:t>
            </a:r>
            <a:r>
              <a:rPr dirty="0" sz="8850" spc="70"/>
              <a:t>Scheduler</a:t>
            </a:r>
            <a:endParaRPr sz="8850"/>
          </a:p>
        </p:txBody>
      </p:sp>
      <p:sp>
        <p:nvSpPr>
          <p:cNvPr id="3" name="object 3" descr=""/>
          <p:cNvSpPr/>
          <p:nvPr/>
        </p:nvSpPr>
        <p:spPr>
          <a:xfrm>
            <a:off x="8580761" y="10668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 h="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8700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 h="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604138" y="6411577"/>
            <a:ext cx="4577080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972945">
              <a:lnSpc>
                <a:spcPct val="100000"/>
              </a:lnSpc>
              <a:spcBef>
                <a:spcPts val="700"/>
              </a:spcBef>
            </a:pPr>
            <a:r>
              <a:rPr dirty="0" sz="3250" spc="-25">
                <a:solidFill>
                  <a:srgbClr val="004AAC"/>
                </a:solidFill>
                <a:latin typeface="Comic Sans MS"/>
                <a:cs typeface="Comic Sans MS"/>
              </a:rPr>
              <a:t>-by</a:t>
            </a:r>
            <a:endParaRPr sz="32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250">
                <a:solidFill>
                  <a:srgbClr val="004AAC"/>
                </a:solidFill>
                <a:latin typeface="Comic Sans MS"/>
                <a:cs typeface="Comic Sans MS"/>
              </a:rPr>
              <a:t>R.</a:t>
            </a:r>
            <a:r>
              <a:rPr dirty="0" sz="3250" spc="-40">
                <a:solidFill>
                  <a:srgbClr val="004AAC"/>
                </a:solidFill>
                <a:latin typeface="Comic Sans MS"/>
                <a:cs typeface="Comic Sans MS"/>
              </a:rPr>
              <a:t> </a:t>
            </a:r>
            <a:r>
              <a:rPr dirty="0" sz="3250" spc="-10">
                <a:solidFill>
                  <a:srgbClr val="004AAC"/>
                </a:solidFill>
                <a:latin typeface="Comic Sans MS"/>
                <a:cs typeface="Comic Sans MS"/>
              </a:rPr>
              <a:t>Dharanasankareswari</a:t>
            </a:r>
            <a:endParaRPr sz="3250">
              <a:latin typeface="Comic Sans MS"/>
              <a:cs typeface="Comic Sans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7221130" y="3323301"/>
            <a:ext cx="0" cy="6103620"/>
          </a:xfrm>
          <a:custGeom>
            <a:avLst/>
            <a:gdLst/>
            <a:ahLst/>
            <a:cxnLst/>
            <a:rect l="l" t="t" r="r" b="b"/>
            <a:pathLst>
              <a:path w="0" h="6103620">
                <a:moveTo>
                  <a:pt x="0" y="0"/>
                </a:moveTo>
                <a:lnTo>
                  <a:pt x="0" y="6103578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66790" y="1012861"/>
            <a:ext cx="635" cy="5639435"/>
          </a:xfrm>
          <a:custGeom>
            <a:avLst/>
            <a:gdLst/>
            <a:ahLst/>
            <a:cxnLst/>
            <a:rect l="l" t="t" r="r" b="b"/>
            <a:pathLst>
              <a:path w="634" h="5639434">
                <a:moveTo>
                  <a:pt x="328" y="0"/>
                </a:moveTo>
                <a:lnTo>
                  <a:pt x="0" y="5638967"/>
                </a:lnTo>
              </a:path>
            </a:pathLst>
          </a:custGeom>
          <a:ln w="85724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660649" y="0"/>
            <a:ext cx="4627880" cy="10285095"/>
          </a:xfrm>
          <a:custGeom>
            <a:avLst/>
            <a:gdLst/>
            <a:ahLst/>
            <a:cxnLst/>
            <a:rect l="l" t="t" r="r" b="b"/>
            <a:pathLst>
              <a:path w="4627880" h="10285095">
                <a:moveTo>
                  <a:pt x="4627348" y="10285006"/>
                </a:moveTo>
                <a:lnTo>
                  <a:pt x="0" y="10285006"/>
                </a:lnTo>
                <a:lnTo>
                  <a:pt x="0" y="0"/>
                </a:lnTo>
                <a:lnTo>
                  <a:pt x="4627348" y="0"/>
                </a:lnTo>
                <a:lnTo>
                  <a:pt x="4627348" y="10285006"/>
                </a:lnTo>
                <a:close/>
              </a:path>
            </a:pathLst>
          </a:custGeom>
          <a:solidFill>
            <a:srgbClr val="B0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8655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55"/>
              <a:t> </a:t>
            </a:r>
            <a:r>
              <a:rPr dirty="0" spc="-10"/>
              <a:t>Enhancements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2291" y="3405383"/>
            <a:ext cx="142875" cy="1428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982" y="4294646"/>
            <a:ext cx="142875" cy="1428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982" y="5187454"/>
            <a:ext cx="142875" cy="142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982" y="6080262"/>
            <a:ext cx="142875" cy="1428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341861" y="3208565"/>
            <a:ext cx="10808335" cy="317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Voice</a:t>
            </a:r>
            <a:r>
              <a:rPr dirty="0" sz="31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50" b="1">
                <a:solidFill>
                  <a:srgbClr val="004AAC"/>
                </a:solidFill>
                <a:latin typeface="Cambria"/>
                <a:cs typeface="Cambria"/>
              </a:rPr>
              <a:t>Command</a:t>
            </a:r>
            <a:r>
              <a:rPr dirty="0" sz="31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Features</a:t>
            </a:r>
            <a:endParaRPr sz="3100">
              <a:latin typeface="Cambria"/>
              <a:cs typeface="Cambria"/>
            </a:endParaRPr>
          </a:p>
          <a:p>
            <a:pPr marL="12700" marR="5080">
              <a:lnSpc>
                <a:spcPts val="7030"/>
              </a:lnSpc>
              <a:spcBef>
                <a:spcPts val="555"/>
              </a:spcBef>
            </a:pP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Virtual</a:t>
            </a:r>
            <a:r>
              <a:rPr dirty="0" sz="31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Reality</a:t>
            </a:r>
            <a:r>
              <a:rPr dirty="0" sz="31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60" b="1">
                <a:solidFill>
                  <a:srgbClr val="004AAC"/>
                </a:solidFill>
                <a:latin typeface="Cambria"/>
                <a:cs typeface="Cambria"/>
              </a:rPr>
              <a:t>(VR)</a:t>
            </a:r>
            <a:r>
              <a:rPr dirty="0" sz="31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Integration</a:t>
            </a:r>
            <a:r>
              <a:rPr dirty="0" sz="31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31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Ritual</a:t>
            </a:r>
            <a:r>
              <a:rPr dirty="0" sz="31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Visualization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Enhanced</a:t>
            </a:r>
            <a:r>
              <a:rPr dirty="0" sz="31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Data</a:t>
            </a:r>
            <a:r>
              <a:rPr dirty="0" sz="31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Analytics</a:t>
            </a:r>
            <a:r>
              <a:rPr dirty="0" sz="31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31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r>
              <a:rPr dirty="0" sz="31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480" b="1">
                <a:solidFill>
                  <a:srgbClr val="004AAC"/>
                </a:solidFill>
                <a:latin typeface="Cambria"/>
                <a:cs typeface="Cambria"/>
              </a:rPr>
              <a:t>&amp;</a:t>
            </a:r>
            <a:r>
              <a:rPr dirty="0" sz="31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Ritual</a:t>
            </a:r>
            <a:r>
              <a:rPr dirty="0" sz="31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Optimization </a:t>
            </a:r>
            <a:r>
              <a:rPr dirty="0" sz="3100" spc="65" b="1">
                <a:solidFill>
                  <a:srgbClr val="004AAC"/>
                </a:solidFill>
                <a:latin typeface="Cambria"/>
                <a:cs typeface="Cambria"/>
              </a:rPr>
              <a:t>Real-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Time</a:t>
            </a:r>
            <a:r>
              <a:rPr dirty="0" sz="31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Streaming</a:t>
            </a:r>
            <a:r>
              <a:rPr dirty="0" sz="31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of</a:t>
            </a:r>
            <a:r>
              <a:rPr dirty="0" sz="31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Rituals</a:t>
            </a:r>
            <a:r>
              <a:rPr dirty="0" sz="31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31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Festivals:</a:t>
            </a:r>
            <a:endParaRPr sz="3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87" y="3560125"/>
            <a:ext cx="10927080" cy="2765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950" i="1">
                <a:latin typeface="Georgia"/>
                <a:cs typeface="Georgia"/>
              </a:rPr>
              <a:t>Thank</a:t>
            </a:r>
            <a:r>
              <a:rPr dirty="0" sz="17950" spc="-844" i="1">
                <a:latin typeface="Georgia"/>
                <a:cs typeface="Georgia"/>
              </a:rPr>
              <a:t> </a:t>
            </a:r>
            <a:r>
              <a:rPr dirty="0" sz="17950" spc="70" i="1">
                <a:latin typeface="Georgia"/>
                <a:cs typeface="Georgia"/>
              </a:rPr>
              <a:t>you</a:t>
            </a:r>
            <a:endParaRPr sz="17950">
              <a:latin typeface="Georgia"/>
              <a:cs typeface="Georg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897879" y="2215083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25" y="1125519"/>
            <a:ext cx="229776" cy="22976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8315" y="1127694"/>
            <a:ext cx="229780" cy="22977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9124" y="1127694"/>
            <a:ext cx="229780" cy="2297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9793" y="1127697"/>
            <a:ext cx="229780" cy="2297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0417" y="1127694"/>
            <a:ext cx="229780" cy="229771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5897879" y="8159882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7825" y="9017253"/>
            <a:ext cx="229776" cy="22976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8315" y="9019428"/>
            <a:ext cx="229780" cy="22977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29124" y="9019428"/>
            <a:ext cx="229780" cy="22977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9793" y="9019431"/>
            <a:ext cx="229780" cy="22976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50417" y="9019428"/>
            <a:ext cx="229780" cy="229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4099560"/>
          </a:xfrm>
          <a:custGeom>
            <a:avLst/>
            <a:gdLst/>
            <a:ahLst/>
            <a:cxnLst/>
            <a:rect l="l" t="t" r="r" b="b"/>
            <a:pathLst>
              <a:path w="18288000" h="4099560">
                <a:moveTo>
                  <a:pt x="18287550" y="4099485"/>
                </a:moveTo>
                <a:lnTo>
                  <a:pt x="0" y="4099485"/>
                </a:lnTo>
                <a:lnTo>
                  <a:pt x="0" y="0"/>
                </a:lnTo>
                <a:lnTo>
                  <a:pt x="18287550" y="0"/>
                </a:lnTo>
                <a:lnTo>
                  <a:pt x="18287550" y="4099485"/>
                </a:lnTo>
                <a:close/>
              </a:path>
            </a:pathLst>
          </a:custGeom>
          <a:solidFill>
            <a:srgbClr val="B0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3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/>
              <a:t>Problem</a:t>
            </a:r>
            <a:r>
              <a:rPr dirty="0" sz="6400" spc="60"/>
              <a:t> </a:t>
            </a:r>
            <a:r>
              <a:rPr dirty="0" sz="6400" spc="65"/>
              <a:t>Statement</a:t>
            </a:r>
            <a:endParaRPr sz="6400"/>
          </a:p>
        </p:txBody>
      </p:sp>
      <p:sp>
        <p:nvSpPr>
          <p:cNvPr id="4" name="object 4" descr=""/>
          <p:cNvSpPr/>
          <p:nvPr/>
        </p:nvSpPr>
        <p:spPr>
          <a:xfrm>
            <a:off x="5170079" y="9258300"/>
            <a:ext cx="7685405" cy="0"/>
          </a:xfrm>
          <a:custGeom>
            <a:avLst/>
            <a:gdLst/>
            <a:ahLst/>
            <a:cxnLst/>
            <a:rect l="l" t="t" r="r" b="b"/>
            <a:pathLst>
              <a:path w="7685405" h="0">
                <a:moveTo>
                  <a:pt x="0" y="0"/>
                </a:moveTo>
                <a:lnTo>
                  <a:pt x="7685330" y="0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170815">
              <a:lnSpc>
                <a:spcPct val="117200"/>
              </a:lnSpc>
              <a:spcBef>
                <a:spcPts val="90"/>
              </a:spcBef>
            </a:pPr>
            <a:r>
              <a:rPr dirty="0"/>
              <a:t>The</a:t>
            </a:r>
            <a:r>
              <a:rPr dirty="0" spc="30"/>
              <a:t> </a:t>
            </a:r>
            <a:r>
              <a:rPr dirty="0"/>
              <a:t>traditional</a:t>
            </a:r>
            <a:r>
              <a:rPr dirty="0" spc="30"/>
              <a:t> </a:t>
            </a:r>
            <a:r>
              <a:rPr dirty="0"/>
              <a:t>management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/>
              <a:t>temple</a:t>
            </a:r>
            <a:r>
              <a:rPr dirty="0" spc="30"/>
              <a:t> </a:t>
            </a:r>
            <a:r>
              <a:rPr dirty="0"/>
              <a:t>rituals</a:t>
            </a:r>
            <a:r>
              <a:rPr dirty="0" spc="3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/>
              <a:t>festivals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/>
              <a:t>often</a:t>
            </a:r>
            <a:r>
              <a:rPr dirty="0" spc="35"/>
              <a:t> </a:t>
            </a:r>
            <a:r>
              <a:rPr dirty="0"/>
              <a:t>manual</a:t>
            </a:r>
            <a:r>
              <a:rPr dirty="0" spc="30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/>
              <a:t>prone</a:t>
            </a:r>
            <a:r>
              <a:rPr dirty="0" spc="35"/>
              <a:t> </a:t>
            </a:r>
            <a:r>
              <a:rPr dirty="0" spc="-25"/>
              <a:t>to </a:t>
            </a:r>
            <a:r>
              <a:rPr dirty="0"/>
              <a:t>errors,</a:t>
            </a:r>
            <a:r>
              <a:rPr dirty="0" spc="160"/>
              <a:t> </a:t>
            </a:r>
            <a:r>
              <a:rPr dirty="0"/>
              <a:t>leading</a:t>
            </a:r>
            <a:r>
              <a:rPr dirty="0" spc="160"/>
              <a:t> </a:t>
            </a:r>
            <a:r>
              <a:rPr dirty="0"/>
              <a:t>to</a:t>
            </a:r>
            <a:r>
              <a:rPr dirty="0" spc="160"/>
              <a:t> </a:t>
            </a:r>
            <a:r>
              <a:rPr dirty="0"/>
              <a:t>inefficiencies</a:t>
            </a:r>
            <a:r>
              <a:rPr dirty="0" spc="160"/>
              <a:t> </a:t>
            </a:r>
            <a:r>
              <a:rPr dirty="0"/>
              <a:t>in</a:t>
            </a:r>
            <a:r>
              <a:rPr dirty="0" spc="165"/>
              <a:t> </a:t>
            </a:r>
            <a:r>
              <a:rPr dirty="0"/>
              <a:t>scheduling,</a:t>
            </a:r>
            <a:r>
              <a:rPr dirty="0" spc="160"/>
              <a:t> </a:t>
            </a:r>
            <a:r>
              <a:rPr dirty="0"/>
              <a:t>participant</a:t>
            </a:r>
            <a:r>
              <a:rPr dirty="0" spc="160"/>
              <a:t> </a:t>
            </a:r>
            <a:r>
              <a:rPr dirty="0"/>
              <a:t>coordination,</a:t>
            </a:r>
            <a:r>
              <a:rPr dirty="0" spc="160"/>
              <a:t> </a:t>
            </a:r>
            <a:r>
              <a:rPr dirty="0"/>
              <a:t>and</a:t>
            </a:r>
            <a:r>
              <a:rPr dirty="0" spc="165"/>
              <a:t> </a:t>
            </a:r>
            <a:r>
              <a:rPr dirty="0" spc="-10"/>
              <a:t>resource allocation.</a:t>
            </a:r>
          </a:p>
          <a:p>
            <a:pPr marL="12700" marR="5080">
              <a:lnSpc>
                <a:spcPct val="117200"/>
              </a:lnSpc>
            </a:pPr>
            <a:r>
              <a:rPr dirty="0"/>
              <a:t>This</a:t>
            </a:r>
            <a:r>
              <a:rPr dirty="0" spc="75"/>
              <a:t> </a:t>
            </a:r>
            <a:r>
              <a:rPr dirty="0"/>
              <a:t>system</a:t>
            </a:r>
            <a:r>
              <a:rPr dirty="0" spc="75"/>
              <a:t> </a:t>
            </a:r>
            <a:r>
              <a:rPr dirty="0"/>
              <a:t>aims</a:t>
            </a:r>
            <a:r>
              <a:rPr dirty="0" spc="75"/>
              <a:t> </a:t>
            </a:r>
            <a:r>
              <a:rPr dirty="0"/>
              <a:t>to</a:t>
            </a:r>
            <a:r>
              <a:rPr dirty="0" spc="75"/>
              <a:t> </a:t>
            </a:r>
            <a:r>
              <a:rPr dirty="0"/>
              <a:t>automate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80"/>
              <a:t> </a:t>
            </a:r>
            <a:r>
              <a:rPr dirty="0"/>
              <a:t>scheduling,</a:t>
            </a:r>
            <a:r>
              <a:rPr dirty="0" spc="75"/>
              <a:t> </a:t>
            </a:r>
            <a:r>
              <a:rPr dirty="0"/>
              <a:t>participant</a:t>
            </a:r>
            <a:r>
              <a:rPr dirty="0" spc="75"/>
              <a:t> </a:t>
            </a:r>
            <a:r>
              <a:rPr dirty="0"/>
              <a:t>management,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75"/>
              <a:t> </a:t>
            </a:r>
            <a:r>
              <a:rPr dirty="0" spc="-10"/>
              <a:t>notifications </a:t>
            </a:r>
            <a:r>
              <a:rPr dirty="0"/>
              <a:t>for</a:t>
            </a:r>
            <a:r>
              <a:rPr dirty="0" spc="114"/>
              <a:t> </a:t>
            </a:r>
            <a:r>
              <a:rPr dirty="0"/>
              <a:t>rituals</a:t>
            </a:r>
            <a:r>
              <a:rPr dirty="0" spc="114"/>
              <a:t> </a:t>
            </a:r>
            <a:r>
              <a:rPr dirty="0"/>
              <a:t>and</a:t>
            </a:r>
            <a:r>
              <a:rPr dirty="0" spc="114"/>
              <a:t> </a:t>
            </a:r>
            <a:r>
              <a:rPr dirty="0"/>
              <a:t>festivals,</a:t>
            </a:r>
            <a:r>
              <a:rPr dirty="0" spc="114"/>
              <a:t> </a:t>
            </a:r>
            <a:r>
              <a:rPr dirty="0"/>
              <a:t>ensuring</a:t>
            </a:r>
            <a:r>
              <a:rPr dirty="0" spc="114"/>
              <a:t> </a:t>
            </a:r>
            <a:r>
              <a:rPr dirty="0"/>
              <a:t>a</a:t>
            </a:r>
            <a:r>
              <a:rPr dirty="0" spc="114"/>
              <a:t> </a:t>
            </a:r>
            <a:r>
              <a:rPr dirty="0"/>
              <a:t>smooth,</a:t>
            </a:r>
            <a:r>
              <a:rPr dirty="0" spc="114"/>
              <a:t> </a:t>
            </a:r>
            <a:r>
              <a:rPr dirty="0"/>
              <a:t>efficient,</a:t>
            </a:r>
            <a:r>
              <a:rPr dirty="0" spc="114"/>
              <a:t> </a:t>
            </a:r>
            <a:r>
              <a:rPr dirty="0"/>
              <a:t>and</a:t>
            </a:r>
            <a:r>
              <a:rPr dirty="0" spc="114"/>
              <a:t> </a:t>
            </a:r>
            <a:r>
              <a:rPr dirty="0" spc="75"/>
              <a:t>error-</a:t>
            </a:r>
            <a:r>
              <a:rPr dirty="0"/>
              <a:t>free</a:t>
            </a:r>
            <a:r>
              <a:rPr dirty="0" spc="114"/>
              <a:t> </a:t>
            </a:r>
            <a:r>
              <a:rPr dirty="0"/>
              <a:t>process</a:t>
            </a:r>
            <a:r>
              <a:rPr dirty="0" spc="114"/>
              <a:t> </a:t>
            </a:r>
            <a:r>
              <a:rPr dirty="0"/>
              <a:t>for</a:t>
            </a:r>
            <a:r>
              <a:rPr dirty="0" spc="114"/>
              <a:t> </a:t>
            </a:r>
            <a:r>
              <a:rPr dirty="0" spc="-10"/>
              <a:t>temple </a:t>
            </a:r>
            <a:r>
              <a:rPr dirty="0"/>
              <a:t>staff,</a:t>
            </a:r>
            <a:r>
              <a:rPr dirty="0" spc="145"/>
              <a:t> </a:t>
            </a:r>
            <a:r>
              <a:rPr dirty="0"/>
              <a:t>priests,</a:t>
            </a:r>
            <a:r>
              <a:rPr dirty="0" spc="145"/>
              <a:t> </a:t>
            </a:r>
            <a:r>
              <a:rPr dirty="0"/>
              <a:t>and</a:t>
            </a:r>
            <a:r>
              <a:rPr dirty="0" spc="145"/>
              <a:t> </a:t>
            </a:r>
            <a:r>
              <a:rPr dirty="0" spc="-10"/>
              <a:t>visitors.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93891" y="15848"/>
            <a:ext cx="4194175" cy="10272395"/>
          </a:xfrm>
          <a:custGeom>
            <a:avLst/>
            <a:gdLst/>
            <a:ahLst/>
            <a:cxnLst/>
            <a:rect l="l" t="t" r="r" b="b"/>
            <a:pathLst>
              <a:path w="4194175" h="10272395">
                <a:moveTo>
                  <a:pt x="4194106" y="10272284"/>
                </a:moveTo>
                <a:lnTo>
                  <a:pt x="0" y="10272284"/>
                </a:lnTo>
                <a:lnTo>
                  <a:pt x="0" y="0"/>
                </a:lnTo>
                <a:lnTo>
                  <a:pt x="4194106" y="0"/>
                </a:lnTo>
                <a:lnTo>
                  <a:pt x="4194106" y="10272284"/>
                </a:lnTo>
                <a:close/>
              </a:path>
            </a:pathLst>
          </a:custGeom>
          <a:solidFill>
            <a:srgbClr val="B0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9440" rIns="0" bIns="0" rtlCol="0" vert="horz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dirty="0" sz="6400" spc="45"/>
              <a:t>Introduction</a:t>
            </a:r>
            <a:endParaRPr sz="6400"/>
          </a:p>
        </p:txBody>
      </p:sp>
      <p:sp>
        <p:nvSpPr>
          <p:cNvPr id="4" name="object 4" descr=""/>
          <p:cNvSpPr txBox="1"/>
          <p:nvPr/>
        </p:nvSpPr>
        <p:spPr>
          <a:xfrm>
            <a:off x="1541473" y="3478421"/>
            <a:ext cx="10216515" cy="442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95"/>
              </a:spcBef>
            </a:pP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The</a:t>
            </a:r>
            <a:r>
              <a:rPr dirty="0" sz="29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Temple</a:t>
            </a:r>
            <a:r>
              <a:rPr dirty="0" sz="29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Rituals</a:t>
            </a:r>
            <a:r>
              <a:rPr dirty="0" sz="29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9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r>
              <a:rPr dirty="0" sz="29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Scheduler</a:t>
            </a:r>
            <a:r>
              <a:rPr dirty="0" sz="29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is</a:t>
            </a:r>
            <a:r>
              <a:rPr dirty="0" sz="29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a</a:t>
            </a:r>
            <a:r>
              <a:rPr dirty="0" sz="29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10" b="1">
                <a:solidFill>
                  <a:srgbClr val="004AAC"/>
                </a:solidFill>
                <a:latin typeface="Cambria"/>
                <a:cs typeface="Cambria"/>
              </a:rPr>
              <a:t>system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designed to</a:t>
            </a:r>
            <a:r>
              <a:rPr dirty="0" sz="2900" spc="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10" b="1">
                <a:solidFill>
                  <a:srgbClr val="004AAC"/>
                </a:solidFill>
                <a:latin typeface="Cambria"/>
                <a:cs typeface="Cambria"/>
              </a:rPr>
              <a:t>automate</a:t>
            </a:r>
            <a:r>
              <a:rPr dirty="0" sz="2900" spc="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the scheduling</a:t>
            </a:r>
            <a:r>
              <a:rPr dirty="0" sz="2900" spc="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900" spc="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management </a:t>
            </a:r>
            <a:r>
              <a:rPr dirty="0" sz="2900" spc="-25" b="1">
                <a:solidFill>
                  <a:srgbClr val="004AAC"/>
                </a:solidFill>
                <a:latin typeface="Cambria"/>
                <a:cs typeface="Cambria"/>
              </a:rPr>
              <a:t>of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temple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events.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It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helps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in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organizing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rituals,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festivals,</a:t>
            </a:r>
            <a:r>
              <a:rPr dirty="0" sz="29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25" b="1">
                <a:solidFill>
                  <a:srgbClr val="004AAC"/>
                </a:solidFill>
                <a:latin typeface="Cambria"/>
                <a:cs typeface="Cambria"/>
              </a:rPr>
              <a:t>and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participant</a:t>
            </a:r>
            <a:r>
              <a:rPr dirty="0" sz="29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registrations</a:t>
            </a:r>
            <a:r>
              <a:rPr dirty="0" sz="29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efficiently.</a:t>
            </a:r>
            <a:r>
              <a:rPr dirty="0" sz="29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The</a:t>
            </a:r>
            <a:r>
              <a:rPr dirty="0" sz="29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system</a:t>
            </a:r>
            <a:r>
              <a:rPr dirty="0" sz="29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aims</a:t>
            </a:r>
            <a:r>
              <a:rPr dirty="0" sz="290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25" b="1">
                <a:solidFill>
                  <a:srgbClr val="004AAC"/>
                </a:solidFill>
                <a:latin typeface="Cambria"/>
                <a:cs typeface="Cambria"/>
              </a:rPr>
              <a:t>to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streamline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20" b="1">
                <a:solidFill>
                  <a:srgbClr val="004AAC"/>
                </a:solidFill>
                <a:latin typeface="Cambria"/>
                <a:cs typeface="Cambria"/>
              </a:rPr>
              <a:t>event</a:t>
            </a:r>
            <a:r>
              <a:rPr dirty="0" sz="29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notifications,</a:t>
            </a:r>
            <a:r>
              <a:rPr dirty="0" sz="29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reducing</a:t>
            </a:r>
            <a:r>
              <a:rPr dirty="0" sz="29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manual</a:t>
            </a:r>
            <a:r>
              <a:rPr dirty="0" sz="29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effort.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20" b="1">
                <a:solidFill>
                  <a:srgbClr val="004AAC"/>
                </a:solidFill>
                <a:latin typeface="Cambria"/>
                <a:cs typeface="Cambria"/>
              </a:rPr>
              <a:t>This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ensures</a:t>
            </a:r>
            <a:r>
              <a:rPr dirty="0" sz="29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smooth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operations,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timely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communication,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9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25" b="1">
                <a:solidFill>
                  <a:srgbClr val="004AAC"/>
                </a:solidFill>
                <a:latin typeface="Cambria"/>
                <a:cs typeface="Cambria"/>
              </a:rPr>
              <a:t>an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enhanced</a:t>
            </a:r>
            <a:r>
              <a:rPr dirty="0" sz="2900" spc="-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experience</a:t>
            </a:r>
            <a:r>
              <a:rPr dirty="0" sz="290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290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both</a:t>
            </a:r>
            <a:r>
              <a:rPr dirty="0" sz="290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temple</a:t>
            </a:r>
            <a:r>
              <a:rPr dirty="0" sz="290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staff</a:t>
            </a:r>
            <a:r>
              <a:rPr dirty="0" sz="290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900" spc="-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900" spc="-10" b="1">
                <a:solidFill>
                  <a:srgbClr val="004AAC"/>
                </a:solidFill>
                <a:latin typeface="Cambria"/>
                <a:cs typeface="Cambria"/>
              </a:rPr>
              <a:t>devotees.</a:t>
            </a:r>
            <a:endParaRPr sz="2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753" y="1364362"/>
            <a:ext cx="72866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/>
              <a:t>OOPs</a:t>
            </a:r>
            <a:r>
              <a:rPr dirty="0" sz="6400" spc="-204"/>
              <a:t> </a:t>
            </a:r>
            <a:r>
              <a:rPr dirty="0" sz="6400" spc="65"/>
              <a:t>Concept</a:t>
            </a:r>
            <a:r>
              <a:rPr dirty="0" sz="6400" spc="-200"/>
              <a:t> </a:t>
            </a:r>
            <a:r>
              <a:rPr dirty="0" sz="6400" spc="-20"/>
              <a:t>Used</a:t>
            </a:r>
            <a:endParaRPr sz="6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153" y="3568093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6153" y="4968268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153" y="6368443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6153" y="7768618"/>
            <a:ext cx="123825" cy="1238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36753" y="2869669"/>
            <a:ext cx="13783310" cy="56261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23215" indent="-317500">
              <a:lnSpc>
                <a:spcPct val="100000"/>
              </a:lnSpc>
              <a:spcBef>
                <a:spcPts val="650"/>
              </a:spcBef>
              <a:buSzPct val="92307"/>
              <a:buAutoNum type="arabicParenR"/>
              <a:tabLst>
                <a:tab pos="323215" algn="l"/>
              </a:tabLst>
            </a:pPr>
            <a:r>
              <a:rPr dirty="0" sz="2600" spc="45" b="1">
                <a:solidFill>
                  <a:srgbClr val="004AAC"/>
                </a:solidFill>
                <a:latin typeface="Cambria"/>
                <a:cs typeface="Cambria"/>
              </a:rPr>
              <a:t>Classes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6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Objects:</a:t>
            </a:r>
            <a:endParaRPr sz="2600">
              <a:latin typeface="Cambria"/>
              <a:cs typeface="Cambria"/>
            </a:endParaRPr>
          </a:p>
          <a:p>
            <a:pPr marL="579755" marR="529590">
              <a:lnSpc>
                <a:spcPct val="117800"/>
              </a:lnSpc>
            </a:pP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Models</a:t>
            </a:r>
            <a:r>
              <a:rPr dirty="0" sz="26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real-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world</a:t>
            </a:r>
            <a:r>
              <a:rPr dirty="0" sz="26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entities</a:t>
            </a:r>
            <a:r>
              <a:rPr dirty="0" sz="26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(Ritual,</a:t>
            </a:r>
            <a:r>
              <a:rPr dirty="0" sz="26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Festival,</a:t>
            </a:r>
            <a:r>
              <a:rPr dirty="0" sz="26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Temple)</a:t>
            </a:r>
            <a:r>
              <a:rPr dirty="0" sz="26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as</a:t>
            </a:r>
            <a:r>
              <a:rPr dirty="0" sz="26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objects</a:t>
            </a:r>
            <a:r>
              <a:rPr dirty="0" sz="26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to</a:t>
            </a:r>
            <a:r>
              <a:rPr dirty="0" sz="26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represent</a:t>
            </a:r>
            <a:r>
              <a:rPr dirty="0" sz="26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temple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components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with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data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like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name,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description,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date.</a:t>
            </a:r>
            <a:endParaRPr sz="2600">
              <a:latin typeface="Cambria"/>
              <a:cs typeface="Cambria"/>
            </a:endParaRPr>
          </a:p>
          <a:p>
            <a:pPr marL="353060" indent="-340360">
              <a:lnSpc>
                <a:spcPct val="100000"/>
              </a:lnSpc>
              <a:spcBef>
                <a:spcPts val="555"/>
              </a:spcBef>
              <a:buFont typeface="Trebuchet MS"/>
              <a:buAutoNum type="arabicParenR" startAt="2"/>
              <a:tabLst>
                <a:tab pos="353060" algn="l"/>
              </a:tabLst>
            </a:pP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Encapsulation:</a:t>
            </a:r>
            <a:endParaRPr sz="2600">
              <a:latin typeface="Cambria"/>
              <a:cs typeface="Cambria"/>
            </a:endParaRPr>
          </a:p>
          <a:p>
            <a:pPr marL="579755" marR="1059180">
              <a:lnSpc>
                <a:spcPct val="117800"/>
              </a:lnSpc>
            </a:pP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Keeps</a:t>
            </a:r>
            <a:r>
              <a:rPr dirty="0" sz="26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data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private</a:t>
            </a:r>
            <a:r>
              <a:rPr dirty="0" sz="26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in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Ritual</a:t>
            </a:r>
            <a:r>
              <a:rPr dirty="0" sz="26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r>
              <a:rPr dirty="0" sz="26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classes,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accessed</a:t>
            </a:r>
            <a:r>
              <a:rPr dirty="0" sz="2600" spc="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only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through</a:t>
            </a:r>
            <a:r>
              <a:rPr dirty="0" sz="26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getters,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ensuring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security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controlled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data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modification.</a:t>
            </a:r>
            <a:endParaRPr sz="2600">
              <a:latin typeface="Cambria"/>
              <a:cs typeface="Cambria"/>
            </a:endParaRPr>
          </a:p>
          <a:p>
            <a:pPr marL="344170" indent="-331470">
              <a:lnSpc>
                <a:spcPct val="100000"/>
              </a:lnSpc>
              <a:spcBef>
                <a:spcPts val="550"/>
              </a:spcBef>
              <a:buFont typeface="Trebuchet MS"/>
              <a:buAutoNum type="arabicParenR" startAt="3"/>
              <a:tabLst>
                <a:tab pos="344170" algn="l"/>
              </a:tabLst>
            </a:pP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Polymorphism:</a:t>
            </a:r>
            <a:endParaRPr sz="2600">
              <a:latin typeface="Cambria"/>
              <a:cs typeface="Cambria"/>
            </a:endParaRPr>
          </a:p>
          <a:p>
            <a:pPr marL="579755" marR="5080">
              <a:lnSpc>
                <a:spcPct val="117800"/>
              </a:lnSpc>
            </a:pP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Overriding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toString()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allows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customized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output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Ritual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r>
              <a:rPr dirty="0" sz="2600" spc="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objects</a:t>
            </a:r>
            <a:r>
              <a:rPr dirty="0" sz="2600" spc="7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without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changing</a:t>
            </a:r>
            <a:r>
              <a:rPr dirty="0" sz="2600" spc="1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their</a:t>
            </a:r>
            <a:r>
              <a:rPr dirty="0" sz="2600" spc="14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core</a:t>
            </a:r>
            <a:r>
              <a:rPr dirty="0" sz="2600" spc="1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structure.</a:t>
            </a:r>
            <a:endParaRPr sz="2600">
              <a:latin typeface="Cambria"/>
              <a:cs typeface="Cambria"/>
            </a:endParaRPr>
          </a:p>
          <a:p>
            <a:pPr marL="358140" indent="-345440">
              <a:lnSpc>
                <a:spcPct val="100000"/>
              </a:lnSpc>
              <a:spcBef>
                <a:spcPts val="555"/>
              </a:spcBef>
              <a:buFont typeface="Trebuchet MS"/>
              <a:buAutoNum type="arabicParenR" startAt="4"/>
              <a:tabLst>
                <a:tab pos="358140" algn="l"/>
              </a:tabLst>
            </a:pP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Abstraction:</a:t>
            </a:r>
            <a:endParaRPr sz="2600">
              <a:latin typeface="Cambria"/>
              <a:cs typeface="Cambria"/>
            </a:endParaRPr>
          </a:p>
          <a:p>
            <a:pPr marL="579755" marR="565785">
              <a:lnSpc>
                <a:spcPct val="117800"/>
              </a:lnSpc>
            </a:pP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Hides</a:t>
            </a:r>
            <a:r>
              <a:rPr dirty="0" sz="2600" spc="10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complex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event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scheduling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logic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inside</a:t>
            </a:r>
            <a:r>
              <a:rPr dirty="0" sz="2600" spc="10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the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Temple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class,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providing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a</a:t>
            </a:r>
            <a:r>
              <a:rPr dirty="0" sz="2600" spc="1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simpler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interface</a:t>
            </a:r>
            <a:r>
              <a:rPr dirty="0" sz="2600" spc="7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2600" spc="7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2600" spc="-10" b="1">
                <a:solidFill>
                  <a:srgbClr val="004AAC"/>
                </a:solidFill>
                <a:latin typeface="Cambria"/>
                <a:cs typeface="Cambria"/>
              </a:rPr>
              <a:t>users.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71553" y="3619339"/>
            <a:ext cx="635" cy="5639435"/>
          </a:xfrm>
          <a:custGeom>
            <a:avLst/>
            <a:gdLst/>
            <a:ahLst/>
            <a:cxnLst/>
            <a:rect l="l" t="t" r="r" b="b"/>
            <a:pathLst>
              <a:path w="634" h="5639434">
                <a:moveTo>
                  <a:pt x="328" y="0"/>
                </a:moveTo>
                <a:lnTo>
                  <a:pt x="0" y="5638967"/>
                </a:lnTo>
              </a:path>
            </a:pathLst>
          </a:custGeom>
          <a:ln w="85724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302153" y="1028711"/>
            <a:ext cx="635" cy="5639435"/>
          </a:xfrm>
          <a:custGeom>
            <a:avLst/>
            <a:gdLst/>
            <a:ahLst/>
            <a:cxnLst/>
            <a:rect l="l" t="t" r="r" b="b"/>
            <a:pathLst>
              <a:path w="634" h="5639434">
                <a:moveTo>
                  <a:pt x="328" y="0"/>
                </a:moveTo>
                <a:lnTo>
                  <a:pt x="0" y="5638967"/>
                </a:lnTo>
              </a:path>
            </a:pathLst>
          </a:custGeom>
          <a:ln w="85724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476" rIns="0" bIns="0" rtlCol="0" vert="horz">
            <a:spAutoFit/>
          </a:bodyPr>
          <a:lstStyle/>
          <a:p>
            <a:pPr marL="1518920">
              <a:lnSpc>
                <a:spcPct val="100000"/>
              </a:lnSpc>
              <a:spcBef>
                <a:spcPts val="100"/>
              </a:spcBef>
            </a:pPr>
            <a:r>
              <a:rPr dirty="0" sz="6400" spc="-70"/>
              <a:t>DSA</a:t>
            </a:r>
            <a:r>
              <a:rPr dirty="0" sz="6400" spc="-204"/>
              <a:t> </a:t>
            </a:r>
            <a:r>
              <a:rPr dirty="0" sz="6400" spc="65"/>
              <a:t>Concepts</a:t>
            </a:r>
            <a:r>
              <a:rPr dirty="0" sz="6400" spc="-204"/>
              <a:t> </a:t>
            </a:r>
            <a:r>
              <a:rPr dirty="0" sz="6400" spc="-20"/>
              <a:t>Used</a:t>
            </a:r>
            <a:endParaRPr sz="6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6892" y="4317388"/>
            <a:ext cx="133349" cy="1333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6892" y="6908188"/>
            <a:ext cx="133349" cy="1333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49867" y="3285552"/>
            <a:ext cx="11729085" cy="455930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367665" indent="-361950">
              <a:lnSpc>
                <a:spcPct val="100000"/>
              </a:lnSpc>
              <a:spcBef>
                <a:spcPts val="1600"/>
              </a:spcBef>
              <a:buSzPct val="91666"/>
              <a:buAutoNum type="arabicParenR"/>
              <a:tabLst>
                <a:tab pos="367665" algn="l"/>
              </a:tabLst>
            </a:pPr>
            <a:r>
              <a:rPr dirty="0" sz="3000" spc="-10" b="1">
                <a:solidFill>
                  <a:srgbClr val="004AAC"/>
                </a:solidFill>
                <a:latin typeface="Cambria"/>
                <a:cs typeface="Cambria"/>
              </a:rPr>
              <a:t>ArrayList:</a:t>
            </a:r>
            <a:endParaRPr sz="3000">
              <a:latin typeface="Cambria"/>
              <a:cs typeface="Cambria"/>
            </a:endParaRPr>
          </a:p>
          <a:p>
            <a:pPr marL="660400" marR="161925">
              <a:lnSpc>
                <a:spcPts val="5100"/>
              </a:lnSpc>
              <a:spcBef>
                <a:spcPts val="420"/>
              </a:spcBef>
            </a:pP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Stores</a:t>
            </a:r>
            <a:r>
              <a:rPr dirty="0" sz="30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dynamic</a:t>
            </a:r>
            <a:r>
              <a:rPr dirty="0" sz="30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collections</a:t>
            </a:r>
            <a:r>
              <a:rPr dirty="0" sz="30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of</a:t>
            </a:r>
            <a:r>
              <a:rPr dirty="0" sz="30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Ritual</a:t>
            </a:r>
            <a:r>
              <a:rPr dirty="0" sz="30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30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r>
              <a:rPr dirty="0" sz="300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objects.</a:t>
            </a:r>
            <a:r>
              <a:rPr dirty="0" sz="3000" spc="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25" b="1">
                <a:solidFill>
                  <a:srgbClr val="004AAC"/>
                </a:solidFill>
                <a:latin typeface="Cambria"/>
                <a:cs typeface="Cambria"/>
              </a:rPr>
              <a:t>It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allows</a:t>
            </a:r>
            <a:r>
              <a:rPr dirty="0" sz="3000" spc="-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easy</a:t>
            </a:r>
            <a:r>
              <a:rPr dirty="0" sz="3000" spc="-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40" b="1">
                <a:solidFill>
                  <a:srgbClr val="004AAC"/>
                </a:solidFill>
                <a:latin typeface="Cambria"/>
                <a:cs typeface="Cambria"/>
              </a:rPr>
              <a:t>addition/removal</a:t>
            </a:r>
            <a:r>
              <a:rPr dirty="0" sz="3000" spc="-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3000" spc="-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automatic</a:t>
            </a:r>
            <a:r>
              <a:rPr dirty="0" sz="3000" spc="-5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resizing</a:t>
            </a:r>
            <a:r>
              <a:rPr dirty="0" sz="3000" spc="-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as</a:t>
            </a:r>
            <a:r>
              <a:rPr dirty="0" sz="3000" spc="-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10" b="1">
                <a:solidFill>
                  <a:srgbClr val="004AAC"/>
                </a:solidFill>
                <a:latin typeface="Cambria"/>
                <a:cs typeface="Cambria"/>
              </a:rPr>
              <a:t>events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are</a:t>
            </a:r>
            <a:r>
              <a:rPr dirty="0" sz="3000" spc="-9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10" b="1">
                <a:solidFill>
                  <a:srgbClr val="004AAC"/>
                </a:solidFill>
                <a:latin typeface="Cambria"/>
                <a:cs typeface="Cambria"/>
              </a:rPr>
              <a:t>scheduled.</a:t>
            </a:r>
            <a:endParaRPr sz="3000">
              <a:latin typeface="Cambria"/>
              <a:cs typeface="Cambria"/>
            </a:endParaRPr>
          </a:p>
          <a:p>
            <a:pPr marL="421005" indent="-408305">
              <a:lnSpc>
                <a:spcPct val="100000"/>
              </a:lnSpc>
              <a:spcBef>
                <a:spcPts val="1080"/>
              </a:spcBef>
              <a:buSzPct val="91666"/>
              <a:buAutoNum type="arabicParenR" startAt="2"/>
              <a:tabLst>
                <a:tab pos="421005" algn="l"/>
              </a:tabLst>
            </a:pPr>
            <a:r>
              <a:rPr dirty="0" sz="3000" spc="-10" b="1">
                <a:solidFill>
                  <a:srgbClr val="004AAC"/>
                </a:solidFill>
                <a:latin typeface="Cambria"/>
                <a:cs typeface="Cambria"/>
              </a:rPr>
              <a:t>Sorting:</a:t>
            </a:r>
            <a:endParaRPr sz="3000">
              <a:latin typeface="Cambria"/>
              <a:cs typeface="Cambria"/>
            </a:endParaRPr>
          </a:p>
          <a:p>
            <a:pPr marL="660400" marR="5080">
              <a:lnSpc>
                <a:spcPts val="5100"/>
              </a:lnSpc>
              <a:spcBef>
                <a:spcPts val="219"/>
              </a:spcBef>
            </a:pP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Sorts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Ritual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lists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by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date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to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display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20" b="1">
                <a:solidFill>
                  <a:srgbClr val="004AAC"/>
                </a:solidFill>
                <a:latin typeface="Cambria"/>
                <a:cs typeface="Cambria"/>
              </a:rPr>
              <a:t>events</a:t>
            </a:r>
            <a:r>
              <a:rPr dirty="0" sz="3000" spc="-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25" b="1">
                <a:solidFill>
                  <a:srgbClr val="004AAC"/>
                </a:solidFill>
                <a:latin typeface="Cambria"/>
                <a:cs typeface="Cambria"/>
              </a:rPr>
              <a:t>in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chronological</a:t>
            </a:r>
            <a:r>
              <a:rPr dirty="0" sz="30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order,</a:t>
            </a:r>
            <a:r>
              <a:rPr dirty="0" sz="30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ensuring</a:t>
            </a:r>
            <a:r>
              <a:rPr dirty="0" sz="30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an</a:t>
            </a:r>
            <a:r>
              <a:rPr dirty="0" sz="30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organized</a:t>
            </a:r>
            <a:r>
              <a:rPr dirty="0" sz="30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schedule</a:t>
            </a:r>
            <a:r>
              <a:rPr dirty="0" sz="3000" spc="5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300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00" spc="-10" b="1">
                <a:solidFill>
                  <a:srgbClr val="004AAC"/>
                </a:solidFill>
                <a:latin typeface="Cambria"/>
                <a:cs typeface="Cambria"/>
              </a:rPr>
              <a:t>users.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7259268" y="2829787"/>
            <a:ext cx="0" cy="6428740"/>
          </a:xfrm>
          <a:custGeom>
            <a:avLst/>
            <a:gdLst/>
            <a:ahLst/>
            <a:cxnLst/>
            <a:rect l="l" t="t" r="r" b="b"/>
            <a:pathLst>
              <a:path w="0" h="6428740">
                <a:moveTo>
                  <a:pt x="0" y="0"/>
                </a:moveTo>
                <a:lnTo>
                  <a:pt x="0" y="6428541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66769" y="1028729"/>
            <a:ext cx="0" cy="6428740"/>
          </a:xfrm>
          <a:custGeom>
            <a:avLst/>
            <a:gdLst/>
            <a:ahLst/>
            <a:cxnLst/>
            <a:rect l="l" t="t" r="r" b="b"/>
            <a:pathLst>
              <a:path w="0" h="6428740">
                <a:moveTo>
                  <a:pt x="0" y="0"/>
                </a:moveTo>
                <a:lnTo>
                  <a:pt x="0" y="6428541"/>
                </a:lnTo>
              </a:path>
            </a:pathLst>
          </a:custGeom>
          <a:ln w="76199">
            <a:solidFill>
              <a:srgbClr val="004AA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80537" y="3021025"/>
            <a:ext cx="688657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7680" marR="5080" indent="-475615">
              <a:lnSpc>
                <a:spcPct val="114799"/>
              </a:lnSpc>
              <a:spcBef>
                <a:spcPts val="95"/>
              </a:spcBef>
            </a:pPr>
            <a:r>
              <a:rPr dirty="0" sz="3050" spc="-475" b="1">
                <a:solidFill>
                  <a:srgbClr val="004AAC"/>
                </a:solidFill>
                <a:latin typeface="Cambria"/>
                <a:cs typeface="Cambria"/>
              </a:rPr>
              <a:t>1)</a:t>
            </a:r>
            <a:r>
              <a:rPr dirty="0" sz="3050" spc="2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Importing</a:t>
            </a:r>
            <a:r>
              <a:rPr dirty="0" sz="3050" spc="-10" b="1">
                <a:solidFill>
                  <a:srgbClr val="004AAC"/>
                </a:solidFill>
                <a:latin typeface="Cambria"/>
                <a:cs typeface="Cambria"/>
              </a:rPr>
              <a:t> necessary</a:t>
            </a:r>
            <a:r>
              <a:rPr dirty="0" sz="3050" spc="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classes</a:t>
            </a:r>
            <a:r>
              <a:rPr dirty="0" sz="305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for</a:t>
            </a:r>
            <a:r>
              <a:rPr dirty="0" sz="3050" spc="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spc="-20" b="1">
                <a:solidFill>
                  <a:srgbClr val="004AAC"/>
                </a:solidFill>
                <a:latin typeface="Cambria"/>
                <a:cs typeface="Cambria"/>
              </a:rPr>
              <a:t>date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formatting</a:t>
            </a:r>
            <a:r>
              <a:rPr dirty="0" sz="3050" spc="-2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and</a:t>
            </a:r>
            <a:r>
              <a:rPr dirty="0" sz="3050" spc="-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working</a:t>
            </a:r>
            <a:r>
              <a:rPr dirty="0" sz="3050" spc="-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b="1">
                <a:solidFill>
                  <a:srgbClr val="004AAC"/>
                </a:solidFill>
                <a:latin typeface="Cambria"/>
                <a:cs typeface="Cambria"/>
              </a:rPr>
              <a:t>with</a:t>
            </a:r>
            <a:r>
              <a:rPr dirty="0" sz="3050" spc="-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050" spc="-10" b="1">
                <a:solidFill>
                  <a:srgbClr val="004AAC"/>
                </a:solidFill>
                <a:latin typeface="Cambria"/>
                <a:cs typeface="Cambria"/>
              </a:rPr>
              <a:t>lists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z="3300" spc="-275" b="1">
                <a:latin typeface="Cambria"/>
                <a:cs typeface="Cambria"/>
              </a:rPr>
              <a:t>2</a:t>
            </a:r>
            <a:r>
              <a:rPr dirty="0" sz="3300" spc="-275" b="1">
                <a:latin typeface="Cambria"/>
                <a:cs typeface="Cambria"/>
              </a:rPr>
              <a:t>)</a:t>
            </a:r>
            <a:r>
              <a:rPr dirty="0" sz="3300" spc="40" b="1">
                <a:latin typeface="Cambria"/>
                <a:cs typeface="Cambria"/>
              </a:rPr>
              <a:t> </a:t>
            </a:r>
            <a:r>
              <a:rPr dirty="0" sz="3300" spc="70" b="1">
                <a:latin typeface="Cambria"/>
                <a:cs typeface="Cambria"/>
              </a:rPr>
              <a:t>Class</a:t>
            </a:r>
            <a:r>
              <a:rPr dirty="0" sz="3300" spc="-100" b="1">
                <a:latin typeface="Cambria"/>
                <a:cs typeface="Cambria"/>
              </a:rPr>
              <a:t> </a:t>
            </a:r>
            <a:r>
              <a:rPr dirty="0" sz="3300" b="1">
                <a:latin typeface="Cambria"/>
                <a:cs typeface="Cambria"/>
              </a:rPr>
              <a:t>to</a:t>
            </a:r>
            <a:r>
              <a:rPr dirty="0" sz="3300" spc="-30" b="1">
                <a:latin typeface="Cambria"/>
                <a:cs typeface="Cambria"/>
              </a:rPr>
              <a:t> </a:t>
            </a:r>
            <a:r>
              <a:rPr dirty="0" sz="3300" spc="-10" b="1">
                <a:latin typeface="Cambria"/>
                <a:cs typeface="Cambria"/>
              </a:rPr>
              <a:t>represent</a:t>
            </a:r>
            <a:r>
              <a:rPr dirty="0" sz="3300" spc="-30" b="1">
                <a:latin typeface="Cambria"/>
                <a:cs typeface="Cambria"/>
              </a:rPr>
              <a:t> </a:t>
            </a:r>
            <a:r>
              <a:rPr dirty="0" sz="3300" b="1">
                <a:latin typeface="Cambria"/>
                <a:cs typeface="Cambria"/>
              </a:rPr>
              <a:t>a</a:t>
            </a:r>
            <a:r>
              <a:rPr dirty="0" sz="3300" spc="-30" b="1">
                <a:latin typeface="Cambria"/>
                <a:cs typeface="Cambria"/>
              </a:rPr>
              <a:t> </a:t>
            </a:r>
            <a:r>
              <a:rPr dirty="0" sz="3300" spc="-35" b="1">
                <a:latin typeface="Cambria"/>
                <a:cs typeface="Cambria"/>
              </a:rPr>
              <a:t>Ritual</a:t>
            </a:r>
            <a:endParaRPr sz="3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2409" y="705948"/>
            <a:ext cx="5799455" cy="523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320" b="1">
                <a:solidFill>
                  <a:srgbClr val="004AAC"/>
                </a:solidFill>
                <a:latin typeface="Cambria"/>
                <a:cs typeface="Cambria"/>
              </a:rPr>
              <a:t>3)</a:t>
            </a:r>
            <a:r>
              <a:rPr dirty="0" sz="325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spc="80" b="1">
                <a:solidFill>
                  <a:srgbClr val="004AAC"/>
                </a:solidFill>
                <a:latin typeface="Cambria"/>
                <a:cs typeface="Cambria"/>
              </a:rPr>
              <a:t>Class</a:t>
            </a:r>
            <a:r>
              <a:rPr dirty="0" sz="3250" spc="-8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b="1">
                <a:solidFill>
                  <a:srgbClr val="004AAC"/>
                </a:solidFill>
                <a:latin typeface="Cambria"/>
                <a:cs typeface="Cambria"/>
              </a:rPr>
              <a:t>to</a:t>
            </a:r>
            <a:r>
              <a:rPr dirty="0" sz="3250" spc="-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b="1">
                <a:solidFill>
                  <a:srgbClr val="004AAC"/>
                </a:solidFill>
                <a:latin typeface="Cambria"/>
                <a:cs typeface="Cambria"/>
              </a:rPr>
              <a:t>represent</a:t>
            </a:r>
            <a:r>
              <a:rPr dirty="0" sz="3250" spc="-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b="1">
                <a:solidFill>
                  <a:srgbClr val="004AAC"/>
                </a:solidFill>
                <a:latin typeface="Cambria"/>
                <a:cs typeface="Cambria"/>
              </a:rPr>
              <a:t>a</a:t>
            </a:r>
            <a:r>
              <a:rPr dirty="0" sz="3250" spc="-1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spc="-10" b="1">
                <a:solidFill>
                  <a:srgbClr val="004AAC"/>
                </a:solidFill>
                <a:latin typeface="Cambria"/>
                <a:cs typeface="Cambria"/>
              </a:rPr>
              <a:t>Festival</a:t>
            </a:r>
            <a:endParaRPr sz="325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8282" y="3361710"/>
            <a:ext cx="7353299" cy="5333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922089" y="2392342"/>
            <a:ext cx="618236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254" b="1">
                <a:solidFill>
                  <a:srgbClr val="004AAC"/>
                </a:solidFill>
                <a:latin typeface="Cambria"/>
                <a:cs typeface="Cambria"/>
              </a:rPr>
              <a:t>4)</a:t>
            </a:r>
            <a:r>
              <a:rPr dirty="0" sz="3250" spc="4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spc="75" b="1">
                <a:solidFill>
                  <a:srgbClr val="004AAC"/>
                </a:solidFill>
                <a:latin typeface="Cambria"/>
                <a:cs typeface="Cambria"/>
              </a:rPr>
              <a:t>Class</a:t>
            </a:r>
            <a:r>
              <a:rPr dirty="0" sz="3250" spc="-6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250" b="1">
                <a:solidFill>
                  <a:srgbClr val="004AAC"/>
                </a:solidFill>
                <a:latin typeface="Cambria"/>
                <a:cs typeface="Cambria"/>
              </a:rPr>
              <a:t>to</a:t>
            </a:r>
            <a:r>
              <a:rPr dirty="0" sz="3250" spc="-10" b="1">
                <a:solidFill>
                  <a:srgbClr val="004AAC"/>
                </a:solidFill>
                <a:latin typeface="Cambria"/>
                <a:cs typeface="Cambria"/>
              </a:rPr>
              <a:t> represent </a:t>
            </a:r>
            <a:r>
              <a:rPr dirty="0" sz="3250" b="1">
                <a:solidFill>
                  <a:srgbClr val="004AAC"/>
                </a:solidFill>
                <a:latin typeface="Cambria"/>
                <a:cs typeface="Cambria"/>
              </a:rPr>
              <a:t>the</a:t>
            </a:r>
            <a:r>
              <a:rPr dirty="0" sz="3250" spc="-10" b="1">
                <a:solidFill>
                  <a:srgbClr val="004AAC"/>
                </a:solidFill>
                <a:latin typeface="Cambria"/>
                <a:cs typeface="Cambria"/>
              </a:rPr>
              <a:t> Temple</a:t>
            </a:r>
            <a:endParaRPr sz="3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400359" y="1028700"/>
            <a:ext cx="6859270" cy="0"/>
          </a:xfrm>
          <a:custGeom>
            <a:avLst/>
            <a:gdLst/>
            <a:ahLst/>
            <a:cxnLst/>
            <a:rect l="l" t="t" r="r" b="b"/>
            <a:pathLst>
              <a:path w="6859269" h="0">
                <a:moveTo>
                  <a:pt x="6858841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06020" y="9201149"/>
            <a:ext cx="6903720" cy="38100"/>
          </a:xfrm>
          <a:custGeom>
            <a:avLst/>
            <a:gdLst/>
            <a:ahLst/>
            <a:cxnLst/>
            <a:rect l="l" t="t" r="r" b="b"/>
            <a:pathLst>
              <a:path w="6903720" h="38100">
                <a:moveTo>
                  <a:pt x="6903658" y="38100"/>
                </a:moveTo>
                <a:lnTo>
                  <a:pt x="0" y="0"/>
                </a:lnTo>
              </a:path>
            </a:pathLst>
          </a:custGeom>
          <a:ln w="76200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684924"/>
            <a:ext cx="8820149" cy="3857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7582" y="824530"/>
            <a:ext cx="681482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355" b="1">
                <a:latin typeface="Cambria"/>
                <a:cs typeface="Cambria"/>
              </a:rPr>
              <a:t>5)</a:t>
            </a:r>
            <a:r>
              <a:rPr dirty="0" sz="3100" spc="35" b="1">
                <a:latin typeface="Cambria"/>
                <a:cs typeface="Cambria"/>
              </a:rPr>
              <a:t> </a:t>
            </a:r>
            <a:r>
              <a:rPr dirty="0" sz="3100" b="1">
                <a:latin typeface="Cambria"/>
                <a:cs typeface="Cambria"/>
              </a:rPr>
              <a:t>Sorting</a:t>
            </a:r>
            <a:r>
              <a:rPr dirty="0" sz="3100" spc="-15" b="1">
                <a:latin typeface="Cambria"/>
                <a:cs typeface="Cambria"/>
              </a:rPr>
              <a:t> </a:t>
            </a:r>
            <a:r>
              <a:rPr dirty="0" sz="3100" b="1">
                <a:latin typeface="Cambria"/>
                <a:cs typeface="Cambria"/>
              </a:rPr>
              <a:t>rituals</a:t>
            </a:r>
            <a:r>
              <a:rPr dirty="0" sz="3100" spc="15" b="1">
                <a:latin typeface="Cambria"/>
                <a:cs typeface="Cambria"/>
              </a:rPr>
              <a:t> </a:t>
            </a:r>
            <a:r>
              <a:rPr dirty="0" sz="3100" b="1">
                <a:latin typeface="Cambria"/>
                <a:cs typeface="Cambria"/>
              </a:rPr>
              <a:t>and</a:t>
            </a:r>
            <a:r>
              <a:rPr dirty="0" sz="3100" spc="10" b="1">
                <a:latin typeface="Cambria"/>
                <a:cs typeface="Cambria"/>
              </a:rPr>
              <a:t> </a:t>
            </a:r>
            <a:r>
              <a:rPr dirty="0" sz="3100" spc="-10" b="1">
                <a:latin typeface="Cambria"/>
                <a:cs typeface="Cambria"/>
              </a:rPr>
              <a:t>festivals</a:t>
            </a:r>
            <a:r>
              <a:rPr dirty="0" sz="3100" spc="15" b="1">
                <a:latin typeface="Cambria"/>
                <a:cs typeface="Cambria"/>
              </a:rPr>
              <a:t> </a:t>
            </a:r>
            <a:r>
              <a:rPr dirty="0" sz="3100" b="1">
                <a:latin typeface="Cambria"/>
                <a:cs typeface="Cambria"/>
              </a:rPr>
              <a:t>by</a:t>
            </a:r>
            <a:r>
              <a:rPr dirty="0" sz="3100" spc="10" b="1">
                <a:latin typeface="Cambria"/>
                <a:cs typeface="Cambria"/>
              </a:rPr>
              <a:t> </a:t>
            </a:r>
            <a:r>
              <a:rPr dirty="0" sz="3100" spc="-20" b="1">
                <a:latin typeface="Cambria"/>
                <a:cs typeface="Cambria"/>
              </a:rPr>
              <a:t>date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9751" y="5842813"/>
            <a:ext cx="9953625" cy="30194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334973" y="5648609"/>
            <a:ext cx="4567555" cy="2926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2032635">
              <a:lnSpc>
                <a:spcPct val="153600"/>
              </a:lnSpc>
              <a:spcBef>
                <a:spcPts val="90"/>
              </a:spcBef>
            </a:pP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Main</a:t>
            </a:r>
            <a:r>
              <a:rPr dirty="0" sz="3100" spc="21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method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Throw</a:t>
            </a:r>
            <a:r>
              <a:rPr dirty="0" sz="3100" spc="6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Exceptions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Creating</a:t>
            </a:r>
            <a:r>
              <a:rPr dirty="0" sz="3100" spc="7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a</a:t>
            </a:r>
            <a:r>
              <a:rPr dirty="0" sz="3100" spc="7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Temple</a:t>
            </a:r>
            <a:r>
              <a:rPr dirty="0" sz="3100" spc="7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object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Sample</a:t>
            </a:r>
            <a:r>
              <a:rPr dirty="0" sz="3100" spc="-2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date</a:t>
            </a:r>
            <a:r>
              <a:rPr dirty="0" sz="3100" spc="-2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formats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048763" y="618798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25491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048763" y="6954718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25491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048763" y="7642060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25491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048763" y="8326336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25491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766789" y="864938"/>
            <a:ext cx="6859270" cy="0"/>
          </a:xfrm>
          <a:custGeom>
            <a:avLst/>
            <a:gdLst/>
            <a:ahLst/>
            <a:cxnLst/>
            <a:rect l="l" t="t" r="r" b="b"/>
            <a:pathLst>
              <a:path w="6859269" h="0">
                <a:moveTo>
                  <a:pt x="6858841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602" y="9498504"/>
            <a:ext cx="6859270" cy="0"/>
          </a:xfrm>
          <a:custGeom>
            <a:avLst/>
            <a:gdLst/>
            <a:ahLst/>
            <a:cxnLst/>
            <a:rect l="l" t="t" r="r" b="b"/>
            <a:pathLst>
              <a:path w="6859270" h="0">
                <a:moveTo>
                  <a:pt x="6858841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568121"/>
            <a:ext cx="16230599" cy="26003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802000"/>
            <a:ext cx="16297274" cy="18573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8142361"/>
            <a:ext cx="5124449" cy="866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5483" y="1094643"/>
            <a:ext cx="315341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90" b="1">
                <a:latin typeface="Cambria"/>
                <a:cs typeface="Cambria"/>
              </a:rPr>
              <a:t>5)</a:t>
            </a:r>
            <a:r>
              <a:rPr dirty="0" sz="3100" spc="95" b="1">
                <a:latin typeface="Cambria"/>
                <a:cs typeface="Cambria"/>
              </a:rPr>
              <a:t> </a:t>
            </a:r>
            <a:r>
              <a:rPr dirty="0" sz="3100" b="1">
                <a:latin typeface="Cambria"/>
                <a:cs typeface="Cambria"/>
              </a:rPr>
              <a:t>Adding</a:t>
            </a:r>
            <a:r>
              <a:rPr dirty="0" sz="3100" spc="95" b="1">
                <a:latin typeface="Cambria"/>
                <a:cs typeface="Cambria"/>
              </a:rPr>
              <a:t> </a:t>
            </a:r>
            <a:r>
              <a:rPr dirty="0" sz="3100" spc="-10" b="1">
                <a:latin typeface="Cambria"/>
                <a:cs typeface="Cambria"/>
              </a:rPr>
              <a:t>Rituals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6376" y="3946489"/>
            <a:ext cx="341439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365" b="1">
                <a:solidFill>
                  <a:srgbClr val="004AAC"/>
                </a:solidFill>
                <a:latin typeface="Cambria"/>
                <a:cs typeface="Cambria"/>
              </a:rPr>
              <a:t>7)</a:t>
            </a:r>
            <a:r>
              <a:rPr dirty="0" sz="3100" spc="10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Adding</a:t>
            </a:r>
            <a:r>
              <a:rPr dirty="0" sz="3100" spc="10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Festivals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92844" y="7452704"/>
            <a:ext cx="389953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190" b="1">
                <a:solidFill>
                  <a:srgbClr val="004AAC"/>
                </a:solidFill>
                <a:latin typeface="Cambria"/>
                <a:cs typeface="Cambria"/>
              </a:rPr>
              <a:t>8)</a:t>
            </a:r>
            <a:r>
              <a:rPr dirty="0" sz="31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Printing</a:t>
            </a:r>
            <a:r>
              <a:rPr dirty="0" sz="3100" spc="30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b="1">
                <a:solidFill>
                  <a:srgbClr val="004AAC"/>
                </a:solidFill>
                <a:latin typeface="Cambria"/>
                <a:cs typeface="Cambria"/>
              </a:rPr>
              <a:t>the</a:t>
            </a:r>
            <a:r>
              <a:rPr dirty="0" sz="3100" spc="35" b="1">
                <a:solidFill>
                  <a:srgbClr val="004AAC"/>
                </a:solidFill>
                <a:latin typeface="Cambria"/>
                <a:cs typeface="Cambria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Cambria"/>
                <a:cs typeface="Cambria"/>
              </a:rPr>
              <a:t>Result</a:t>
            </a:r>
            <a:endParaRPr sz="3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PSR-ECE 22EC014</dc:creator>
  <cp:keywords>DAGgSKsiH10,BAGbNhgrEqg,0</cp:keywords>
  <dc:title>White Blue Simple Modern Enhancing Sales Strategy Presentation</dc:title>
  <dcterms:created xsi:type="dcterms:W3CDTF">2025-03-03T04:50:52Z</dcterms:created>
  <dcterms:modified xsi:type="dcterms:W3CDTF">2025-03-03T04:50:52Z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2025-03-03T00:00:00Z</vt:filetime>
  </property>
  <property fmtid="{D5CDD505-2E9C-101B-9397-08002B2CF9AE}" pid="5" name="Producer">
    <vt:lpwstr>Canva</vt:lpwstr>
  </property>
</Properties>
</file>