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8" r:id="rId4"/>
    <p:sldId id="257" r:id="rId5"/>
    <p:sldId id="260" r:id="rId6"/>
    <p:sldId id="265" r:id="rId7"/>
    <p:sldId id="266" r:id="rId9"/>
    <p:sldId id="267" r:id="rId10"/>
    <p:sldId id="263" r:id="rId11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906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6" autoAdjust="0"/>
    <p:restoredTop sz="94660"/>
  </p:normalViewPr>
  <p:slideViewPr>
    <p:cSldViewPr showGuides="1">
      <p:cViewPr varScale="1">
        <p:scale>
          <a:sx n="84" d="100"/>
          <a:sy n="84" d="100"/>
        </p:scale>
        <p:origin x="1526" y="72"/>
      </p:cViewPr>
      <p:guideLst>
        <p:guide orient="horz" pos="2906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56646-EE98-4893-B51E-BC1FD14E2E9C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536A3-2512-432C-B61E-6474EC219CF7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536A3-2512-432C-B61E-6474EC219CF7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536A3-2512-432C-B61E-6474EC219CF7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536A3-2512-432C-B61E-6474EC219CF7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1639" y="545020"/>
            <a:ext cx="7673975" cy="751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5000" y="1435100"/>
            <a:ext cx="8318500" cy="4308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086100" cy="6858000"/>
            <a:chOff x="0" y="0"/>
            <a:chExt cx="30861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3086099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" y="76200"/>
              <a:ext cx="1374247" cy="10667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00" y="4495800"/>
              <a:ext cx="1479011" cy="184138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953000" y="4724400"/>
            <a:ext cx="3723005" cy="167322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40"/>
              </a:spcBef>
            </a:pPr>
            <a:endParaRPr sz="1800" dirty="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latin typeface="Berlin Sans FB Demi" panose="020E0802020502020306" pitchFamily="34" charset="0"/>
                <a:cs typeface="Times New Roman" panose="02020603050405020304"/>
              </a:rPr>
              <a:t>PROJECT</a:t>
            </a:r>
            <a:r>
              <a:rPr sz="1800" b="1" spc="-35" dirty="0">
                <a:latin typeface="Berlin Sans FB Demi" panose="020E0802020502020306" pitchFamily="34" charset="0"/>
                <a:cs typeface="Times New Roman" panose="02020603050405020304"/>
              </a:rPr>
              <a:t> </a:t>
            </a:r>
            <a:r>
              <a:rPr sz="1800" b="1" spc="-10" dirty="0">
                <a:latin typeface="Berlin Sans FB Demi" panose="020E0802020502020306" pitchFamily="34" charset="0"/>
                <a:cs typeface="Times New Roman" panose="02020603050405020304"/>
              </a:rPr>
              <a:t>MEMBER</a:t>
            </a:r>
            <a:r>
              <a:rPr lang="en-IN" altLang="" sz="1800" b="1" spc="-10" dirty="0">
                <a:latin typeface="Berlin Sans FB Demi" panose="020E0802020502020306" pitchFamily="34" charset="0"/>
                <a:cs typeface="Times New Roman" panose="02020603050405020304"/>
              </a:rPr>
              <a:t>S</a:t>
            </a:r>
            <a:endParaRPr lang="en-IN" sz="1800" b="1" spc="-10" dirty="0">
              <a:latin typeface="Berlin Sans FB Demi" panose="020E0802020502020306" pitchFamily="34" charset="0"/>
              <a:cs typeface="Times New Roman" panose="02020603050405020304"/>
            </a:endParaRPr>
          </a:p>
          <a:p>
            <a:pPr marL="1270" algn="l">
              <a:lnSpc>
                <a:spcPct val="100000"/>
              </a:lnSpc>
              <a:spcBef>
                <a:spcPts val="360"/>
              </a:spcBef>
            </a:pPr>
            <a:r>
              <a:rPr lang="en-IN" altLang="de-DE" sz="2000" dirty="0">
                <a:latin typeface="Bahnschrift SemiBold" panose="020B0502040204020203" pitchFamily="34" charset="0"/>
                <a:cs typeface="Times New Roman" panose="02020603050405020304"/>
              </a:rPr>
              <a:t>Aathi Saravana.B(23ADR003)</a:t>
            </a:r>
            <a:endParaRPr lang="en-IN" altLang="de-DE" sz="2000" dirty="0">
              <a:latin typeface="Bahnschrift SemiBold" panose="020B0502040204020203" pitchFamily="34" charset="0"/>
              <a:cs typeface="Times New Roman" panose="02020603050405020304"/>
            </a:endParaRPr>
          </a:p>
          <a:p>
            <a:pPr marL="1270" algn="l">
              <a:lnSpc>
                <a:spcPct val="100000"/>
              </a:lnSpc>
              <a:spcBef>
                <a:spcPts val="360"/>
              </a:spcBef>
            </a:pPr>
            <a:r>
              <a:rPr lang="en-IN" altLang="de-DE" sz="2000" dirty="0">
                <a:latin typeface="Bahnschrift SemiBold" panose="020B0502040204020203" pitchFamily="34" charset="0"/>
                <a:cs typeface="Times New Roman" panose="02020603050405020304"/>
              </a:rPr>
              <a:t>Dharaneesh.C(23ADR030)</a:t>
            </a:r>
            <a:endParaRPr lang="en-IN" altLang="de-DE" sz="2000" dirty="0">
              <a:latin typeface="Bahnschrift SemiBold" panose="020B0502040204020203" pitchFamily="34" charset="0"/>
              <a:cs typeface="Times New Roman" panose="02020603050405020304"/>
            </a:endParaRPr>
          </a:p>
          <a:p>
            <a:pPr marL="1270" algn="l">
              <a:lnSpc>
                <a:spcPct val="100000"/>
              </a:lnSpc>
              <a:spcBef>
                <a:spcPts val="360"/>
              </a:spcBef>
            </a:pPr>
            <a:r>
              <a:rPr lang="en-IN" altLang="de-DE" sz="2000" dirty="0">
                <a:latin typeface="Bahnschrift SemiBold" panose="020B0502040204020203" pitchFamily="34" charset="0"/>
                <a:cs typeface="Times New Roman" panose="02020603050405020304"/>
              </a:rPr>
              <a:t>Dharanesh.G.S(23ADR031)</a:t>
            </a:r>
            <a:endParaRPr lang="en-IN" altLang="de-DE" sz="2000" dirty="0">
              <a:latin typeface="Bahnschrift SemiBold" panose="020B0502040204020203" pitchFamily="34" charset="0"/>
              <a:cs typeface="Times New Roman" panose="020206030504050203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98313" y="1752600"/>
            <a:ext cx="7010400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Tw Cen MT" panose="020B0602020104020603" pitchFamily="34" charset="0"/>
              </a:rPr>
              <a:t>OPTIMAL ADVERTISEMENT BUDGET ALLOCATION</a:t>
            </a:r>
            <a:endParaRPr sz="4400" dirty="0"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998" y="569147"/>
            <a:ext cx="7673975" cy="776495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2432050">
              <a:lnSpc>
                <a:spcPct val="100000"/>
              </a:lnSpc>
              <a:spcBef>
                <a:spcPts val="100"/>
              </a:spcBef>
            </a:pPr>
            <a:r>
              <a:rPr sz="3400" spc="-10" dirty="0">
                <a:latin typeface="Tw Cen MT" panose="020B0602020104020603" pitchFamily="34" charset="0"/>
              </a:rPr>
              <a:t>OBJECTIVE</a:t>
            </a:r>
            <a:endParaRPr sz="3400" spc="-10" dirty="0">
              <a:latin typeface="Tw Cen MT" panose="020B06020201040206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6925" y="1752600"/>
            <a:ext cx="829183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l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v"/>
            </a:pPr>
            <a:r>
              <a:rPr lang="en-US" sz="2000" dirty="0">
                <a:latin typeface="Bahnschrift" panose="020B0502040204020203" pitchFamily="34" charset="0"/>
              </a:rPr>
              <a:t>The Knapsack Problem is used to solve the optimal advertisement budget allocation in this</a:t>
            </a:r>
            <a:r>
              <a:rPr lang="en-IN" alt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>
                <a:latin typeface="Bahnschrift" panose="020B0502040204020203" pitchFamily="34" charset="0"/>
              </a:rPr>
              <a:t>project.</a:t>
            </a:r>
            <a:endParaRPr lang="en-US" sz="2000" dirty="0">
              <a:latin typeface="Bahnschrift" panose="020B0502040204020203" pitchFamily="34" charset="0"/>
            </a:endParaRP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None/>
            </a:pPr>
            <a:endParaRPr lang="en-US" sz="2000" dirty="0">
              <a:latin typeface="Bahnschrift" panose="020B0502040204020203" pitchFamily="34" charset="0"/>
            </a:endParaRPr>
          </a:p>
          <a:p>
            <a:pPr marL="342900" lvl="0" indent="-342900" algn="l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v"/>
            </a:pPr>
            <a:r>
              <a:rPr lang="en-US" sz="2000" dirty="0">
                <a:latin typeface="Bahnschrift" panose="020B0502040204020203" pitchFamily="34" charset="0"/>
              </a:rPr>
              <a:t>A Java application to help a marketing team maximize the effectiveness of their advertising</a:t>
            </a:r>
            <a:r>
              <a:rPr lang="en-IN" alt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>
                <a:latin typeface="Bahnschrift" panose="020B0502040204020203" pitchFamily="34" charset="0"/>
              </a:rPr>
              <a:t>budget across multiple channels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228600"/>
            <a:ext cx="7673975" cy="776495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128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latin typeface="Tw Cen MT" panose="020B0602020104020603" pitchFamily="34" charset="0"/>
              </a:rPr>
              <a:t>PROBLEM</a:t>
            </a:r>
            <a:r>
              <a:rPr sz="3400" spc="-200" dirty="0">
                <a:latin typeface="Tw Cen MT" panose="020B0602020104020603" pitchFamily="34" charset="0"/>
              </a:rPr>
              <a:t> </a:t>
            </a:r>
            <a:r>
              <a:rPr sz="3400" spc="-10" dirty="0">
                <a:latin typeface="Tw Cen MT" panose="020B0602020104020603" pitchFamily="34" charset="0"/>
              </a:rPr>
              <a:t>STATEMENT</a:t>
            </a:r>
            <a:endParaRPr sz="3400" spc="-10" dirty="0">
              <a:latin typeface="Tw Cen MT" panose="020B06020201040206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66800" y="1371600"/>
            <a:ext cx="7620000" cy="53168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lvl="0" indent="-342900" algn="l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v"/>
            </a:pPr>
            <a:r>
              <a:rPr lang="en-US" sz="2000" dirty="0">
                <a:latin typeface="Bahnschrift" panose="020B0502040204020203" pitchFamily="34" charset="0"/>
              </a:rPr>
              <a:t>A company wants to promote a new product across various advertising channels. Each</a:t>
            </a:r>
            <a:r>
              <a:rPr lang="en-IN" alt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>
                <a:latin typeface="Bahnschrift" panose="020B0502040204020203" pitchFamily="34" charset="0"/>
              </a:rPr>
              <a:t>channel has a specific cost and estimated audience reach.</a:t>
            </a:r>
            <a:endParaRPr lang="en-US" sz="2000" dirty="0">
              <a:latin typeface="Bahnschrift" panose="020B0502040204020203" pitchFamily="34" charset="0"/>
            </a:endParaRP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None/>
            </a:pPr>
            <a:endParaRPr lang="en-US" sz="2000" dirty="0">
              <a:latin typeface="Bahnschrift" panose="020B0502040204020203" pitchFamily="34" charset="0"/>
            </a:endParaRPr>
          </a:p>
          <a:p>
            <a:pPr marL="342900" lvl="0" indent="-342900" algn="l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v"/>
            </a:pPr>
            <a:r>
              <a:rPr lang="en-US" sz="2000" dirty="0">
                <a:latin typeface="Bahnschrift" panose="020B0502040204020203" pitchFamily="34" charset="0"/>
              </a:rPr>
              <a:t>Due to budget constraints, the marketing team cannot use all channels and a tool to</a:t>
            </a:r>
            <a:r>
              <a:rPr lang="en-IN" alt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>
                <a:latin typeface="Bahnschrift" panose="020B0502040204020203" pitchFamily="34" charset="0"/>
              </a:rPr>
              <a:t>determine the combination of channels to max audience reach.</a:t>
            </a:r>
            <a:endParaRPr lang="en-US" sz="2000" dirty="0">
              <a:latin typeface="Bahnschrift" panose="020B0502040204020203" pitchFamily="34" charset="0"/>
            </a:endParaRP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None/>
            </a:pPr>
            <a:endParaRPr lang="en-US" sz="2000" dirty="0">
              <a:latin typeface="Bahnschrift" panose="020B0502040204020203" pitchFamily="34" charset="0"/>
            </a:endParaRPr>
          </a:p>
          <a:p>
            <a:pPr marL="342900" lvl="0" indent="-342900" algn="l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v"/>
            </a:pPr>
            <a:r>
              <a:rPr lang="en-US" sz="2000" dirty="0">
                <a:latin typeface="Bahnschrift" panose="020B0502040204020203" pitchFamily="34" charset="0"/>
              </a:rPr>
              <a:t>Given a limited budget, the team select the mix of advertising channels to achieve the</a:t>
            </a:r>
            <a:r>
              <a:rPr lang="en-IN" alt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>
                <a:latin typeface="Bahnschrift" panose="020B0502040204020203" pitchFamily="34" charset="0"/>
              </a:rPr>
              <a:t>highest possible audience reach.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524" y="152400"/>
            <a:ext cx="7673975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9730">
              <a:lnSpc>
                <a:spcPct val="100000"/>
              </a:lnSpc>
              <a:spcBef>
                <a:spcPts val="100"/>
              </a:spcBef>
            </a:pPr>
            <a:r>
              <a:rPr lang="en-IN" sz="3400" dirty="0">
                <a:latin typeface="Tw Cen MT" panose="020B0602020104020603" pitchFamily="34" charset="0"/>
              </a:rPr>
              <a:t>ALGORITHM USED</a:t>
            </a:r>
            <a:endParaRPr sz="3400" spc="-10" dirty="0">
              <a:latin typeface="Tw Cen MT" panose="020B06020201040206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762635"/>
            <a:ext cx="3657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dirty="0">
                <a:latin typeface="Bahnschrift" panose="020B0502040204020203" pitchFamily="34" charset="0"/>
              </a:rPr>
              <a:t>Knapsack algorithm</a:t>
            </a:r>
            <a:endParaRPr lang="en-IN" sz="2800" b="1" dirty="0">
              <a:latin typeface="Bahnschrift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2035" y="1358900"/>
            <a:ext cx="7979410" cy="52133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Bahnschrift" panose="020B0502040204020203" pitchFamily="34" charset="0"/>
              </a:rPr>
              <a:t>The Knapsack algorithm is used to solve the</a:t>
            </a:r>
            <a:r>
              <a:rPr lang="en-IN" alt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>
                <a:latin typeface="Bahnschrift" panose="020B0502040204020203" pitchFamily="34" charset="0"/>
              </a:rPr>
              <a:t>ad budget allocation</a:t>
            </a:r>
            <a:r>
              <a:rPr lang="en-IN" altLang="en-US" sz="2000" dirty="0">
                <a:latin typeface="Bahnschrift" panose="020B0502040204020203" pitchFamily="34" charset="0"/>
              </a:rPr>
              <a:t>.</a:t>
            </a:r>
            <a:endParaRPr lang="en-IN" altLang="en-US" sz="2000" dirty="0">
              <a:latin typeface="Bahnschrift" panose="020B0502040204020203" pitchFamily="34" charset="0"/>
            </a:endParaRP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endParaRPr lang="en-US" sz="2000" dirty="0">
              <a:latin typeface="Bahnschrift" panose="020B0502040204020203" pitchFamily="34" charset="0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Bahnschrift" panose="020B0502040204020203" pitchFamily="34" charset="0"/>
              </a:rPr>
              <a:t>A set of items, each with a cost and an audience reach.</a:t>
            </a:r>
            <a:endParaRPr lang="en-US" sz="2000" dirty="0">
              <a:latin typeface="Bahnschrift" panose="020B0502040204020203" pitchFamily="34" charset="0"/>
            </a:endParaRP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endParaRPr lang="en-US" sz="2000" dirty="0">
              <a:latin typeface="Bahnschrift" panose="020B0502040204020203" pitchFamily="34" charset="0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Bahnschrift" panose="020B0502040204020203" pitchFamily="34" charset="0"/>
              </a:rPr>
              <a:t>The budget represents the maximum weight in the knapsack.</a:t>
            </a:r>
            <a:endParaRPr lang="en-US" sz="2000" dirty="0">
              <a:latin typeface="Bahnschrift" panose="020B0502040204020203" pitchFamily="34" charset="0"/>
            </a:endParaRP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endParaRPr lang="en-US" sz="2000" dirty="0">
              <a:latin typeface="Bahnschrift" panose="020B0502040204020203" pitchFamily="34" charset="0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Bahnschrift" panose="020B0502040204020203" pitchFamily="34" charset="0"/>
              </a:rPr>
              <a:t>Maximize the total audience reach without exceeding the budget. </a:t>
            </a:r>
            <a:endParaRPr lang="en-US" sz="2000" dirty="0">
              <a:latin typeface="Bahnschrift" panose="020B0502040204020203" pitchFamily="34" charset="0"/>
            </a:endParaRP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endParaRPr lang="en-US" sz="2000" dirty="0">
              <a:latin typeface="Bahnschrift" panose="020B0502040204020203" pitchFamily="34" charset="0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IN" altLang="en-US" sz="2000" dirty="0">
                <a:latin typeface="Bahnschrift" panose="020B0502040204020203" pitchFamily="34" charset="0"/>
              </a:rPr>
              <a:t>The </a:t>
            </a:r>
            <a:r>
              <a:rPr lang="en-US" sz="2000" dirty="0">
                <a:latin typeface="Bahnschrift" panose="020B0502040204020203" pitchFamily="34" charset="0"/>
              </a:rPr>
              <a:t>algorithm uses dynamic programming to solve it efficiently.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825" y="152400"/>
            <a:ext cx="7673975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3400" spc="-10" dirty="0">
                <a:latin typeface="Tw Cen MT" panose="020B0602020104020603" pitchFamily="34" charset="0"/>
              </a:rPr>
              <a:t>IMPLEMENTATION </a:t>
            </a:r>
            <a:endParaRPr sz="3400" spc="-10" dirty="0">
              <a:latin typeface="Tw Cen MT" panose="020B06020201040206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2185" y="728345"/>
            <a:ext cx="7714615" cy="685292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571500" lvl="0" indent="-571500" algn="l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v"/>
            </a:pPr>
            <a:r>
              <a:rPr lang="en-US" sz="2000" dirty="0">
                <a:latin typeface="Bahnschrift" panose="020B0502040204020203" pitchFamily="34" charset="0"/>
                <a:sym typeface="+mn-ea"/>
              </a:rPr>
              <a:t>The program takes inputs for the total budget, the no of channels and details. </a:t>
            </a:r>
            <a:endParaRPr lang="en-US" sz="2000" dirty="0">
              <a:latin typeface="Bahnschrift" panose="020B0502040204020203" pitchFamily="34" charset="0"/>
              <a:sym typeface="+mn-ea"/>
            </a:endParaRP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None/>
            </a:pPr>
            <a:endParaRPr lang="en-US" sz="2000" dirty="0">
              <a:latin typeface="Bahnschrift" panose="020B0502040204020203" pitchFamily="34" charset="0"/>
              <a:sym typeface="+mn-ea"/>
            </a:endParaRPr>
          </a:p>
          <a:p>
            <a:pPr marL="571500" lvl="0" indent="-571500" algn="l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v"/>
            </a:pPr>
            <a:r>
              <a:rPr lang="en-US" sz="2000" dirty="0">
                <a:latin typeface="Bahnschrift" panose="020B0502040204020203" pitchFamily="34" charset="0"/>
                <a:sym typeface="+mn-ea"/>
              </a:rPr>
              <a:t>Using a</a:t>
            </a:r>
            <a:r>
              <a:rPr lang="en-IN" altLang="en-US" sz="2000" dirty="0">
                <a:latin typeface="Bahnschrift" panose="020B0502040204020203" pitchFamily="34" charset="0"/>
                <a:sym typeface="+mn-ea"/>
              </a:rPr>
              <a:t> </a:t>
            </a:r>
            <a:r>
              <a:rPr lang="en-US" sz="2000" dirty="0">
                <a:latin typeface="Bahnschrift" panose="020B0502040204020203" pitchFamily="34" charset="0"/>
                <a:sym typeface="+mn-ea"/>
              </a:rPr>
              <a:t>dynamic programming approach, it computes the maximum audience reach within the</a:t>
            </a:r>
            <a:r>
              <a:rPr lang="en-IN" altLang="en-US" sz="2000" dirty="0">
                <a:latin typeface="Bahnschrift" panose="020B0502040204020203" pitchFamily="34" charset="0"/>
                <a:sym typeface="+mn-ea"/>
              </a:rPr>
              <a:t> </a:t>
            </a:r>
            <a:r>
              <a:rPr lang="en-US" sz="2000" dirty="0">
                <a:latin typeface="Bahnschrift" panose="020B0502040204020203" pitchFamily="34" charset="0"/>
                <a:sym typeface="+mn-ea"/>
              </a:rPr>
              <a:t>budget and shows the selected channels.</a:t>
            </a:r>
            <a:endParaRPr lang="en-US" sz="2000" dirty="0">
              <a:latin typeface="Bahnschrift" panose="020B0502040204020203" pitchFamily="34" charset="0"/>
              <a:sym typeface="+mn-ea"/>
            </a:endParaRP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None/>
            </a:pPr>
            <a:endParaRPr lang="en-US" sz="2000" dirty="0">
              <a:latin typeface="Bahnschrift" panose="020B0502040204020203" pitchFamily="34" charset="0"/>
            </a:endParaRPr>
          </a:p>
          <a:p>
            <a:pPr marL="571500" lvl="0" indent="-571500" algn="l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v"/>
            </a:pPr>
            <a:r>
              <a:rPr lang="en-US" sz="2000" dirty="0">
                <a:latin typeface="Bahnschrift" panose="020B0502040204020203" pitchFamily="34" charset="0"/>
              </a:rPr>
              <a:t>The application will then calculate the optimal set of channels to invest in, providing the</a:t>
            </a:r>
            <a:r>
              <a:rPr lang="en-IN" alt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>
                <a:latin typeface="Bahnschrift" panose="020B0502040204020203" pitchFamily="34" charset="0"/>
              </a:rPr>
              <a:t>maximum possible audience reach without exceeding the budget.</a:t>
            </a:r>
            <a:endParaRPr lang="en-US" sz="2000" dirty="0">
              <a:latin typeface="Bahnschrift" panose="020B0502040204020203" pitchFamily="34" charset="0"/>
            </a:endParaRPr>
          </a:p>
          <a:p>
            <a:pPr marL="0" lvl="0" indent="0" algn="l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None/>
            </a:pPr>
            <a:endParaRPr lang="en-US" sz="2000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04800"/>
            <a:ext cx="7673975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3400" spc="-10" dirty="0">
                <a:latin typeface="Tw Cen MT" panose="020B0602020104020603" pitchFamily="34" charset="0"/>
              </a:rPr>
              <a:t>RESULT</a:t>
            </a:r>
            <a:endParaRPr sz="3400" spc="-10" dirty="0">
              <a:latin typeface="Tw Cen MT" panose="020B06020201040206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4410" y="1207135"/>
            <a:ext cx="7616190" cy="547687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342900" indent="-342900">
              <a:buFont typeface="Wingdings" panose="05000000000000000000" charset="0"/>
              <a:buChar char="v"/>
            </a:pPr>
            <a:r>
              <a:rPr lang="en-US" sz="2000" dirty="0">
                <a:latin typeface="Bahnschrift" panose="020B0502040204020203" pitchFamily="34" charset="0"/>
              </a:rPr>
              <a:t>It implements an algorithm to help their ad budget across different channels. </a:t>
            </a:r>
            <a:endParaRPr lang="en-US" sz="2000" dirty="0">
              <a:latin typeface="Bahnschrift" panose="020B0502040204020203" pitchFamily="34" charset="0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sz="2000" dirty="0">
              <a:latin typeface="Bahnschrift" panose="020B0502040204020203" pitchFamily="3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sz="2000" dirty="0">
                <a:latin typeface="Bahnschrift" panose="020B0502040204020203" pitchFamily="34" charset="0"/>
              </a:rPr>
              <a:t>By calculating the best possible reach for every combination of channels and budgets, and backtracking to find the selected channels, the code efficiently finds and outputs the optimal advertising strategy.</a:t>
            </a:r>
            <a:endParaRPr lang="en-US" sz="2000" dirty="0">
              <a:latin typeface="Bahnschrift" panose="020B0502040204020203" pitchFamily="3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sz="2000" dirty="0">
              <a:latin typeface="Bahnschrift" panose="020B0502040204020203" pitchFamily="3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sz="2000" dirty="0">
                <a:latin typeface="Bahnschrift" panose="020B0502040204020203" pitchFamily="34" charset="0"/>
                <a:sym typeface="+mn-ea"/>
              </a:rPr>
              <a:t>Finally, the program outputs the maximum audience reach achievable within the budget and lists the channels selected to achieve this reach.</a:t>
            </a:r>
            <a:endParaRPr lang="en-US" sz="2000" dirty="0">
              <a:latin typeface="Bahnschrift" panose="020B0502040204020203" pitchFamily="3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1834" y="3208868"/>
            <a:ext cx="6651668" cy="6031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500" i="1" dirty="0">
                <a:latin typeface="Bahnschrift" panose="020B0502040204020203" pitchFamily="34" charset="0"/>
              </a:rPr>
              <a:t> </a:t>
            </a:r>
            <a:endParaRPr lang="en-IN" sz="2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609600"/>
            <a:ext cx="7673975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3400" spc="-10" dirty="0">
                <a:latin typeface="Tw Cen MT" panose="020B0602020104020603" pitchFamily="34" charset="0"/>
              </a:rPr>
              <a:t>CONCLUSION </a:t>
            </a:r>
            <a:endParaRPr sz="3400" spc="-10" dirty="0">
              <a:latin typeface="Tw Cen MT" panose="020B06020201040206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1676400"/>
            <a:ext cx="8153400" cy="3322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Bahnschrift" panose="020B0502040204020203" pitchFamily="34" charset="0"/>
              </a:rPr>
              <a:t>This project demonstrates how the Knapsack Algorithm can be applied to real-world</a:t>
            </a:r>
            <a:r>
              <a:rPr lang="en-IN" alt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>
                <a:latin typeface="Bahnschrift" panose="020B0502040204020203" pitchFamily="34" charset="0"/>
              </a:rPr>
              <a:t>budgeting and allocation problems in advertising.</a:t>
            </a:r>
            <a:endParaRPr lang="en-US" sz="2000" dirty="0">
              <a:latin typeface="Bahnschrift" panose="020B0502040204020203" pitchFamily="34" charset="0"/>
            </a:endParaRP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endParaRPr lang="en-US" sz="2000" dirty="0">
              <a:latin typeface="Bahnschrift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000" dirty="0">
                <a:latin typeface="Bahnschrift" panose="020B0502040204020203" pitchFamily="34" charset="0"/>
              </a:rPr>
              <a:t>This solution helps allocate limited resources to achieve the highest value, demonstrating</a:t>
            </a:r>
            <a:r>
              <a:rPr lang="en-IN" alt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>
                <a:latin typeface="Bahnschrift" panose="020B0502040204020203" pitchFamily="34" charset="0"/>
              </a:rPr>
              <a:t>the power of optimization in marketing strategies.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590800"/>
            <a:ext cx="8534399" cy="951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6100" spc="-10" dirty="0">
                <a:latin typeface="Tw Cen MT" panose="020B0602020104020603" pitchFamily="34" charset="0"/>
              </a:rPr>
              <a:t>THANK </a:t>
            </a:r>
            <a:r>
              <a:rPr sz="6100" spc="-25" dirty="0">
                <a:latin typeface="Tw Cen MT" panose="020B0602020104020603" pitchFamily="34" charset="0"/>
              </a:rPr>
              <a:t>YOU</a:t>
            </a:r>
            <a:endParaRPr sz="6100" dirty="0"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2208</Words>
  <Application>WPS Presentation</Application>
  <PresentationFormat>On-screen Show (4:3)</PresentationFormat>
  <Paragraphs>63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SimSun</vt:lpstr>
      <vt:lpstr>Wingdings</vt:lpstr>
      <vt:lpstr>Times New Roman</vt:lpstr>
      <vt:lpstr>Berlin Sans FB Demi</vt:lpstr>
      <vt:lpstr>Bahnschrift SemiBold</vt:lpstr>
      <vt:lpstr>Tw Cen MT</vt:lpstr>
      <vt:lpstr>Bahnschrift</vt:lpstr>
      <vt:lpstr>DM Sans</vt:lpstr>
      <vt:lpstr>GIST-TMOTKrishnan</vt:lpstr>
      <vt:lpstr>Microsoft YaHei</vt:lpstr>
      <vt:lpstr>Arial Unicode MS</vt:lpstr>
      <vt:lpstr>Calibri</vt:lpstr>
      <vt:lpstr>Wingdings</vt:lpstr>
      <vt:lpstr>Office Theme</vt:lpstr>
      <vt:lpstr>Image Compression </vt:lpstr>
      <vt:lpstr>OBJECTIVE</vt:lpstr>
      <vt:lpstr>PROBLEM STATEMENT</vt:lpstr>
      <vt:lpstr>ALGORITHM USED</vt:lpstr>
      <vt:lpstr>IMPLEMENTATION </vt:lpstr>
      <vt:lpstr>RESULT</vt:lpstr>
      <vt:lpstr>CONCLUSION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Approval Prediction</dc:title>
  <dc:creator>S R</dc:creator>
  <cp:lastModifiedBy>DHARANEESH C 23ADR030</cp:lastModifiedBy>
  <cp:revision>28</cp:revision>
  <dcterms:created xsi:type="dcterms:W3CDTF">2024-09-29T04:36:00Z</dcterms:created>
  <dcterms:modified xsi:type="dcterms:W3CDTF">2024-11-12T16:48:32Z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ICV">
    <vt:lpwstr>DE33F19563C44F5AA8A858F3994783B1_13</vt:lpwstr>
  </property>
  <property fmtid="{D5CDD505-2E9C-101B-9397-08002B2CF9AE}" pid="4" name="KSOProductBuildVer">
    <vt:lpwstr>1033-12.2.0.18638</vt:lpwstr>
  </property>
</Properties>
</file>