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anken Grotesk" panose="020B0604020202020204" charset="0"/>
      <p:regular r:id="rId29"/>
      <p:bold r:id="rId30"/>
      <p:italic r:id="rId31"/>
      <p:boldItalic r:id="rId32"/>
    </p:embeddedFont>
    <p:embeddedFont>
      <p:font typeface="Hanken Grotesk SemiBold" panose="020B0604020202020204" charset="0"/>
      <p:regular r:id="rId33"/>
      <p:bold r:id="rId34"/>
      <p:italic r:id="rId35"/>
      <p:boldItalic r:id="rId36"/>
    </p:embeddedFont>
    <p:embeddedFont>
      <p:font typeface="Inconsolata" pitchFamily="1" charset="0"/>
      <p:regular r:id="rId37"/>
      <p:bold r:id="rId38"/>
    </p:embeddedFont>
    <p:embeddedFont>
      <p:font typeface="Inter" panose="020B0604020202020204" charset="0"/>
      <p:regular r:id="rId39"/>
      <p:bold r:id="rId40"/>
    </p:embeddedFont>
    <p:embeddedFont>
      <p:font typeface="Lora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23B121-26CB-497E-98A5-4B125A0EFC9D}">
  <a:tblStyle styleId="{4923B121-26CB-497E-98A5-4B125A0EFC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Slide 2: Definition of Blockchain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Heading: Deep Dive into Blockchain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 Decentralized Network: Operates across multiple computers, eliminating centralized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and potential bottlenecks.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 Immutable Ledger: Ensures every transaction, once verified and added, remains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unalterable, promoting trust.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 Asset Management: Capable of recording both tangible (like real estate) and intangible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(like copyrights) assets.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 Consensus Protocols: Utilizes mechanisms like Proof-of-Work and Proof-of-Stake for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transaction validation, ensuring transparency and trustworthiness.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 Enhanced Security: Employs advanced cryptographic techniques, safeguarding against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unauthorized alterations and breaches.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 Shared Transparency: All network participants have access to the same transaction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records, which fosters a unified view of truth.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Slide 3: Importance of Blockchain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Heading: The Transformative Power of Blockchain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 Peer-to-Peer Exchange: Enables direct transactions, eliminating the need for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intermediaries, resulting in efficiency and cost savings.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 Transparent Operations: Every network member can access the complete ledger,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fostering trust and collaborative verification.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 Chronological Traceability: Sequential recording of transactions enhances asset tracking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 fraud prevention.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 Decentralized Authority: Absence of a central governing body minimizes risks related to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manipulation and centralized control.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 Business Empowerment: Provides real-time, accurate information, streamlining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operations and opening new avenues for innovation.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● Enhanced Security: Decentralized nature combined with cryptographic protection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diminishes vulnerabilities and threats.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13e1e6809_1_1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13e1e6809_1_1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13e1e6809_1_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13e1e6809_1_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13e1e6809_1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13e1e6809_1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13e1e6809_1_1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13e1e6809_1_1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13e1e6809_1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913e1e6809_1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913e1e6809_1_1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2913e1e6809_1_18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2913e1e6809_1_18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13e1e6809_1_2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13e1e6809_1_2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13e1e6809_1_2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13e1e6809_1_2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13e1e6809_1_2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913e1e6809_1_2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13e1e6809_1_2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913e1e6809_1_2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13e1e6809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13e1e6809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13e1e6809_1_2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13e1e6809_1_2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9153e464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9153e464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13e1e6809_1_2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913e1e6809_1_2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13e1e6809_1_1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13e1e6809_1_1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13e1e6809_1_1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13e1e6809_1_1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13e1e6809_1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913e1e6809_1_1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13e1e6809_1_1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913e1e6809_1_1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13e1e6809_1_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913e1e6809_1_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13e1e6809_1_1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913e1e6809_1_1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13e1e6809_1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13e1e6809_1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">
  <p:cSld name="CUSTOM_3_2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" name="Google Shape;69;p12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dk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6" name="Google Shape;14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2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56" name="Google Shape;156;p2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7" name="Google Shape;37;p8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9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9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0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0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 in BlockChain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662125" y="2747950"/>
            <a:ext cx="3427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Madhana Mohit Konduru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Dharaneeswar Reddy Rami Reddy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6607575" y="4390100"/>
            <a:ext cx="23478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Team: The Boys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Sharding Works (2 of 5)</a:t>
            </a:r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375200" cy="31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Inter-Shard Dynamics: While most transactions occur within a single shard, some might span multiple shards. Handling these cross-shard transactions requires meticulous coordination to ensure data consistency.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Commitment to Integrity: Atomic commit protocols are the safety nets of the sharding world. They ensure that cross-shard transactions either fully execute or completely abort across all involved shards. This prevents partial transactions, which could lead to inconsistencies or errors.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04" name="Google Shape;3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900" y="1319600"/>
            <a:ext cx="4289700" cy="2402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Sharding Works (3 of 5)</a:t>
            </a:r>
            <a:endParaRPr/>
          </a:p>
        </p:txBody>
      </p:sp>
      <p:sp>
        <p:nvSpPr>
          <p:cNvPr id="310" name="Google Shape;310;p3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481700" cy="3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Fragmented Yet Unified: Each shard has its own ledger, which records its specific transactions. This is like having multiple bookkeepers for different departments in a company. But when combined, they give a complete financial overview of the entire enterprise.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Synchronized Performance: Just as multiple engines can power a large ship, shards process transactions in harmony, ensuring optimal performance without bottlenecks.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11" name="Google Shape;3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800" y="1170200"/>
            <a:ext cx="3764700" cy="2088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Sharding Works (4 of 5)</a:t>
            </a:r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459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Focused Agreement: Inside each shard, reaching consensus is streamlined since it deals with a limited set of transactions. It's like having smaller team meetings rather than a full company assembly – decisions are made faster.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Tailored Mechanisms: Depending on the specific needs and characteristics of each shard, different consensus mechanisms might be employed. This adaptability ensures that each shard operates at its best.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just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150" y="1084825"/>
            <a:ext cx="2835300" cy="2123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Sharding Works (5 of 5)</a:t>
            </a:r>
            <a:endParaRPr/>
          </a:p>
        </p:txBody>
      </p:sp>
      <p:sp>
        <p:nvSpPr>
          <p:cNvPr id="324" name="Google Shape;324;p3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4283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Converging Pathways: Periodically, the data from all shards is integrated into the main chain. This is similar to how regional office reports feed into the main headquarters' overview in a corporation.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Holistic Overview: By synthesizing data from all shards, the main blockchain maintains a comprehensive record, ensuring that a full history and snapshot of all transactions remain accessible and transparent.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550" y="1229875"/>
            <a:ext cx="3404400" cy="1790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Sharding</a:t>
            </a:r>
            <a:endParaRPr/>
          </a:p>
        </p:txBody>
      </p:sp>
      <p:sp>
        <p:nvSpPr>
          <p:cNvPr id="356" name="Google Shape;356;p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93700" cy="27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State Sharding: Picture a vast library split into specialized sections. Each section (shard) contains a set of books (states), making it easier to manage and access.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Transaction Sharding: Transactions are directed to specific conveyor belts (shards) based on certain criteria, allowing for efficient and simultaneous processing.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just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5241675" y="1295475"/>
            <a:ext cx="3340200" cy="21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lang="en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Data sharding involves partitioning the data on the blockchain into smaller, more manageable pieces called shards. Each shard contains a subset of the blockchain's data, such as a range of account balances or transaction history.</a:t>
            </a:r>
            <a:endParaRPr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/>
        </p:nvSpPr>
        <p:spPr>
          <a:xfrm>
            <a:off x="272660" y="227410"/>
            <a:ext cx="82905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Advantages of Sharding</a:t>
            </a:r>
            <a:endParaRPr sz="2500" b="1" i="0" u="none" strike="noStrike" cap="none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4609903" y="3566355"/>
            <a:ext cx="1969497" cy="956318"/>
          </a:xfrm>
          <a:custGeom>
            <a:avLst/>
            <a:gdLst/>
            <a:ahLst/>
            <a:cxnLst/>
            <a:rect l="l" t="t" r="r" b="b"/>
            <a:pathLst>
              <a:path w="1619" h="786" extrusionOk="0">
                <a:moveTo>
                  <a:pt x="270" y="0"/>
                </a:moveTo>
                <a:cubicBezTo>
                  <a:pt x="1541" y="0"/>
                  <a:pt x="1541" y="0"/>
                  <a:pt x="1541" y="0"/>
                </a:cubicBezTo>
                <a:cubicBezTo>
                  <a:pt x="1584" y="0"/>
                  <a:pt x="1619" y="34"/>
                  <a:pt x="1619" y="77"/>
                </a:cubicBezTo>
                <a:cubicBezTo>
                  <a:pt x="1619" y="708"/>
                  <a:pt x="1619" y="708"/>
                  <a:pt x="1619" y="708"/>
                </a:cubicBezTo>
                <a:cubicBezTo>
                  <a:pt x="1619" y="751"/>
                  <a:pt x="1584" y="786"/>
                  <a:pt x="1541" y="786"/>
                </a:cubicBezTo>
                <a:cubicBezTo>
                  <a:pt x="0" y="786"/>
                  <a:pt x="0" y="786"/>
                  <a:pt x="0" y="786"/>
                </a:cubicBezTo>
                <a:lnTo>
                  <a:pt x="270" y="0"/>
                </a:lnTo>
                <a:close/>
              </a:path>
            </a:pathLst>
          </a:custGeom>
          <a:solidFill>
            <a:srgbClr val="AB9C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3552994" y="3556150"/>
            <a:ext cx="1425733" cy="966525"/>
          </a:xfrm>
          <a:custGeom>
            <a:avLst/>
            <a:gdLst/>
            <a:ahLst/>
            <a:cxnLst/>
            <a:rect l="l" t="t" r="r" b="b"/>
            <a:pathLst>
              <a:path w="978" h="663" extrusionOk="0">
                <a:moveTo>
                  <a:pt x="752" y="663"/>
                </a:moveTo>
                <a:lnTo>
                  <a:pt x="960" y="36"/>
                </a:lnTo>
                <a:lnTo>
                  <a:pt x="978" y="0"/>
                </a:lnTo>
                <a:lnTo>
                  <a:pt x="0" y="0"/>
                </a:lnTo>
                <a:lnTo>
                  <a:pt x="0" y="0"/>
                </a:lnTo>
                <a:lnTo>
                  <a:pt x="226" y="663"/>
                </a:lnTo>
                <a:lnTo>
                  <a:pt x="226" y="656"/>
                </a:lnTo>
                <a:lnTo>
                  <a:pt x="752" y="6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1704497" y="2330136"/>
            <a:ext cx="1848495" cy="1226015"/>
          </a:xfrm>
          <a:custGeom>
            <a:avLst/>
            <a:gdLst/>
            <a:ahLst/>
            <a:cxnLst/>
            <a:rect l="l" t="t" r="r" b="b"/>
            <a:pathLst>
              <a:path w="1520" h="1007" extrusionOk="0">
                <a:moveTo>
                  <a:pt x="1013" y="0"/>
                </a:moveTo>
                <a:cubicBezTo>
                  <a:pt x="145" y="0"/>
                  <a:pt x="145" y="0"/>
                  <a:pt x="145" y="0"/>
                </a:cubicBezTo>
                <a:cubicBezTo>
                  <a:pt x="65" y="0"/>
                  <a:pt x="0" y="65"/>
                  <a:pt x="0" y="145"/>
                </a:cubicBezTo>
                <a:cubicBezTo>
                  <a:pt x="0" y="862"/>
                  <a:pt x="0" y="862"/>
                  <a:pt x="0" y="862"/>
                </a:cubicBezTo>
                <a:cubicBezTo>
                  <a:pt x="0" y="942"/>
                  <a:pt x="65" y="1007"/>
                  <a:pt x="145" y="1007"/>
                </a:cubicBezTo>
                <a:cubicBezTo>
                  <a:pt x="1520" y="1007"/>
                  <a:pt x="1520" y="1007"/>
                  <a:pt x="1520" y="1007"/>
                </a:cubicBezTo>
                <a:lnTo>
                  <a:pt x="1013" y="0"/>
                </a:lnTo>
                <a:close/>
              </a:path>
            </a:pathLst>
          </a:custGeom>
          <a:solidFill>
            <a:srgbClr val="C299E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2936343" y="2330136"/>
            <a:ext cx="2657579" cy="1226014"/>
          </a:xfrm>
          <a:custGeom>
            <a:avLst/>
            <a:gdLst/>
            <a:ahLst/>
            <a:cxnLst/>
            <a:rect l="l" t="t" r="r" b="b"/>
            <a:pathLst>
              <a:path w="1823" h="841" extrusionOk="0">
                <a:moveTo>
                  <a:pt x="1401" y="841"/>
                </a:moveTo>
                <a:lnTo>
                  <a:pt x="1790" y="68"/>
                </a:lnTo>
                <a:lnTo>
                  <a:pt x="1823" y="0"/>
                </a:lnTo>
                <a:lnTo>
                  <a:pt x="0" y="0"/>
                </a:lnTo>
                <a:lnTo>
                  <a:pt x="0" y="0"/>
                </a:lnTo>
                <a:lnTo>
                  <a:pt x="423" y="841"/>
                </a:lnTo>
                <a:lnTo>
                  <a:pt x="423" y="841"/>
                </a:lnTo>
                <a:lnTo>
                  <a:pt x="1401" y="8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0"/>
          <p:cNvSpPr/>
          <p:nvPr/>
        </p:nvSpPr>
        <p:spPr>
          <a:xfrm>
            <a:off x="5595379" y="1105580"/>
            <a:ext cx="1844123" cy="1224557"/>
          </a:xfrm>
          <a:custGeom>
            <a:avLst/>
            <a:gdLst/>
            <a:ahLst/>
            <a:cxnLst/>
            <a:rect l="l" t="t" r="r" b="b"/>
            <a:pathLst>
              <a:path w="1516" h="1007" extrusionOk="0">
                <a:moveTo>
                  <a:pt x="402" y="208"/>
                </a:moveTo>
                <a:cubicBezTo>
                  <a:pt x="0" y="1007"/>
                  <a:pt x="0" y="1007"/>
                  <a:pt x="0" y="1007"/>
                </a:cubicBezTo>
                <a:cubicBezTo>
                  <a:pt x="1371" y="1007"/>
                  <a:pt x="1371" y="1007"/>
                  <a:pt x="1371" y="1007"/>
                </a:cubicBezTo>
                <a:cubicBezTo>
                  <a:pt x="1451" y="1007"/>
                  <a:pt x="1516" y="942"/>
                  <a:pt x="1516" y="862"/>
                </a:cubicBezTo>
                <a:cubicBezTo>
                  <a:pt x="1516" y="145"/>
                  <a:pt x="1516" y="145"/>
                  <a:pt x="1516" y="145"/>
                </a:cubicBezTo>
                <a:cubicBezTo>
                  <a:pt x="1516" y="65"/>
                  <a:pt x="1451" y="0"/>
                  <a:pt x="1371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383" y="0"/>
                  <a:pt x="450" y="113"/>
                  <a:pt x="402" y="208"/>
                </a:cubicBezTo>
                <a:close/>
              </a:path>
            </a:pathLst>
          </a:custGeom>
          <a:solidFill>
            <a:srgbClr val="D663D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2389666" y="1105580"/>
            <a:ext cx="3753849" cy="1224557"/>
          </a:xfrm>
          <a:custGeom>
            <a:avLst/>
            <a:gdLst/>
            <a:ahLst/>
            <a:cxnLst/>
            <a:rect l="l" t="t" r="r" b="b"/>
            <a:pathLst>
              <a:path w="3086" h="1007" extrusionOk="0">
                <a:moveTo>
                  <a:pt x="2635" y="1007"/>
                </a:moveTo>
                <a:cubicBezTo>
                  <a:pt x="2636" y="1007"/>
                  <a:pt x="2636" y="1007"/>
                  <a:pt x="2636" y="1007"/>
                </a:cubicBezTo>
                <a:cubicBezTo>
                  <a:pt x="3038" y="208"/>
                  <a:pt x="3038" y="208"/>
                  <a:pt x="3038" y="208"/>
                </a:cubicBezTo>
                <a:cubicBezTo>
                  <a:pt x="3086" y="113"/>
                  <a:pt x="3019" y="0"/>
                  <a:pt x="291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67" y="0"/>
                  <a:pt x="0" y="113"/>
                  <a:pt x="48" y="208"/>
                </a:cubicBezTo>
                <a:cubicBezTo>
                  <a:pt x="450" y="1007"/>
                  <a:pt x="450" y="1007"/>
                  <a:pt x="450" y="1007"/>
                </a:cubicBezTo>
                <a:cubicBezTo>
                  <a:pt x="450" y="1007"/>
                  <a:pt x="450" y="1007"/>
                  <a:pt x="450" y="1007"/>
                </a:cubicBezTo>
                <a:lnTo>
                  <a:pt x="2635" y="10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0"/>
          <p:cNvSpPr/>
          <p:nvPr/>
        </p:nvSpPr>
        <p:spPr>
          <a:xfrm>
            <a:off x="3012589" y="1440860"/>
            <a:ext cx="250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Parallel Power</a:t>
            </a:r>
            <a:endParaRPr sz="2600" dirty="0"/>
          </a:p>
        </p:txBody>
      </p:sp>
      <p:sp>
        <p:nvSpPr>
          <p:cNvPr id="339" name="Google Shape;339;p40"/>
          <p:cNvSpPr/>
          <p:nvPr/>
        </p:nvSpPr>
        <p:spPr>
          <a:xfrm>
            <a:off x="3246230" y="2515496"/>
            <a:ext cx="20379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Economical Operation</a:t>
            </a:r>
            <a:endParaRPr sz="2300"/>
          </a:p>
        </p:txBody>
      </p:sp>
      <p:sp>
        <p:nvSpPr>
          <p:cNvPr id="340" name="Google Shape;340;p40"/>
          <p:cNvSpPr/>
          <p:nvPr/>
        </p:nvSpPr>
        <p:spPr>
          <a:xfrm>
            <a:off x="3553150" y="3681625"/>
            <a:ext cx="1425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Democratized Participation</a:t>
            </a:r>
            <a:endParaRPr sz="1800"/>
          </a:p>
        </p:txBody>
      </p:sp>
      <p:sp>
        <p:nvSpPr>
          <p:cNvPr id="341" name="Google Shape;341;p40"/>
          <p:cNvSpPr/>
          <p:nvPr/>
        </p:nvSpPr>
        <p:spPr>
          <a:xfrm>
            <a:off x="6300872" y="1501289"/>
            <a:ext cx="433200" cy="4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342" name="Google Shape;342;p40"/>
          <p:cNvSpPr/>
          <p:nvPr/>
        </p:nvSpPr>
        <p:spPr>
          <a:xfrm>
            <a:off x="2229868" y="2726575"/>
            <a:ext cx="433200" cy="4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/>
          </a:p>
        </p:txBody>
      </p:sp>
      <p:sp>
        <p:nvSpPr>
          <p:cNvPr id="343" name="Google Shape;343;p40"/>
          <p:cNvSpPr/>
          <p:nvPr/>
        </p:nvSpPr>
        <p:spPr>
          <a:xfrm>
            <a:off x="5378081" y="3827946"/>
            <a:ext cx="433200" cy="43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Concerns of Sharding</a:t>
            </a:r>
            <a:endParaRPr/>
          </a:p>
        </p:txBody>
      </p:sp>
      <p:sp>
        <p:nvSpPr>
          <p:cNvPr id="349" name="Google Shape;349;p4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5421000" cy="3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Redefining Architecture: Implementing sharding isn't a mere update; it's like renovating the foundation of a house while keeping the structure intact. Existing blockchains might need significant modifications.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Synchronizing Fragments: Transactions that span multiple shards must be handled with care, ensuring data is consistent across shards. It's akin to coordinating multiple teams working on different parts of a project.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Guarding the Fort: With new structures come new weak points. Ensuring the security of a sharded environment requires vigilant monitoring and innovative solutions.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50" name="Google Shape;3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1340925"/>
            <a:ext cx="28575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Delving Deeper into Sharding Mechanisms</a:t>
            </a:r>
            <a:endParaRPr/>
          </a:p>
        </p:txBody>
      </p:sp>
      <p:sp>
        <p:nvSpPr>
          <p:cNvPr id="363" name="Google Shape;363;p43"/>
          <p:cNvSpPr txBox="1"/>
          <p:nvPr/>
        </p:nvSpPr>
        <p:spPr>
          <a:xfrm>
            <a:off x="382500" y="1080375"/>
            <a:ext cx="2703600" cy="2082600"/>
          </a:xfrm>
          <a:prstGeom prst="rect">
            <a:avLst/>
          </a:prstGeom>
          <a:solidFill>
            <a:srgbClr val="FFFFFF">
              <a:alpha val="10000"/>
            </a:srgbClr>
          </a:solidFill>
          <a:ln w="9525" cap="flat" cmpd="sng">
            <a:solidFill>
              <a:srgbClr val="8E6D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91425" anchor="t" anchorCtr="0">
            <a:no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Inconsolata"/>
                <a:ea typeface="Inconsolata"/>
                <a:cs typeface="Inconsolata"/>
                <a:sym typeface="Inconsolata"/>
              </a:rPr>
              <a:t>Maintaining Equilibrium: Just as traffic can be rerouted to avoid congestion, mechanisms ensure an even distribution of transactions across shards to prevent overloads.</a:t>
            </a:r>
            <a:endParaRPr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just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3220200" y="2726750"/>
            <a:ext cx="2703600" cy="2082600"/>
          </a:xfrm>
          <a:prstGeom prst="rect">
            <a:avLst/>
          </a:prstGeom>
          <a:solidFill>
            <a:srgbClr val="FFFFFF">
              <a:alpha val="10000"/>
            </a:srgbClr>
          </a:solidFill>
          <a:ln w="9525" cap="flat" cmpd="sng">
            <a:solidFill>
              <a:srgbClr val="8E6D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91425" anchor="t" anchorCtr="0">
            <a:no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Inconsolata"/>
                <a:ea typeface="Inconsolata"/>
                <a:cs typeface="Inconsolata"/>
                <a:sym typeface="Inconsolata"/>
              </a:rPr>
              <a:t>Interconnecting Networks: Cross-linking maintains the connection between individual shard data and the main blockchain, like bridges between islands.</a:t>
            </a:r>
            <a:endParaRPr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just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5" name="Google Shape;365;p43"/>
          <p:cNvSpPr txBox="1"/>
          <p:nvPr/>
        </p:nvSpPr>
        <p:spPr>
          <a:xfrm>
            <a:off x="6057900" y="1017800"/>
            <a:ext cx="2774400" cy="2219700"/>
          </a:xfrm>
          <a:prstGeom prst="rect">
            <a:avLst/>
          </a:prstGeom>
          <a:solidFill>
            <a:srgbClr val="FFFFFF">
              <a:alpha val="10000"/>
            </a:srgbClr>
          </a:solidFill>
          <a:ln w="9525" cap="flat" cmpd="sng">
            <a:solidFill>
              <a:srgbClr val="8E6D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91425" anchor="t" anchorCtr="0">
            <a:no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Inconsolata"/>
                <a:ea typeface="Inconsolata"/>
                <a:cs typeface="Inconsolata"/>
                <a:sym typeface="Inconsolata"/>
              </a:rPr>
              <a:t>Optimized Communication: Within each shard, specialized protocols ensure swift and efficient dissemination of information, much like dedicated communication channels in a large organization.</a:t>
            </a:r>
            <a:endParaRPr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just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Real-World Implementations of Sharding</a:t>
            </a:r>
            <a:endParaRPr dirty="0"/>
          </a:p>
        </p:txBody>
      </p:sp>
      <p:sp>
        <p:nvSpPr>
          <p:cNvPr id="371" name="Google Shape;371;p4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5826300" cy="27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Ethereum 2.0: Envisioning a future with a higher transaction ceiling, Ethereum is integrating sharding to metamorphose into a faster, more efficient version of itself.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Zilliqa: A showcase of sharding's prowess, Zilliqa strikes a balance between rapid transaction rates and unwavering security.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Polkadot: Drawing inspiration from sharding, Polkadot uses parachains to parallelize transaction processing, optimizing scalability.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Sharding's Ripple Effect</a:t>
            </a:r>
            <a:endParaRPr/>
          </a:p>
        </p:txBody>
      </p:sp>
      <p:sp>
        <p:nvSpPr>
          <p:cNvPr id="377" name="Google Shape;377;p4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801800" cy="3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Innovation Ignition: Sharding isn't just a solution; it's a trigger. Its potential success could usher in a wave of innovations in blockchain design and consensus methodologies.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Mainstream Momentum: By addressing scalability head-on, sharding can fast-track blockchain's journey from niche to norm, facilitating its integration into our daily digital interactions.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78" name="Google Shape;3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825" y="1074175"/>
            <a:ext cx="2143200" cy="2143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61100" y="96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0">
                <a:latin typeface="Lora"/>
                <a:ea typeface="Lora"/>
                <a:cs typeface="Lora"/>
                <a:sym typeface="Lora"/>
              </a:rPr>
              <a:t>Agenda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461100" y="774831"/>
            <a:ext cx="4754700" cy="40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consolata"/>
              <a:buChar char="•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Definition of Blockchain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consolata"/>
              <a:buChar char="•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Why Scalability is Critical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consolata"/>
              <a:buChar char="•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Scalability Challenges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consolata"/>
              <a:buChar char="•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Limitations of Traditional Blockchain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consolata"/>
              <a:buChar char="•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Introduction to Sharding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consolata"/>
              <a:buChar char="•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Understanding Sharding</a:t>
            </a:r>
          </a:p>
          <a:p>
            <a:pPr indent="-31750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400"/>
              <a:buFont typeface="Inconsolata"/>
              <a:buChar char="•"/>
            </a:pPr>
            <a:r>
              <a:rPr lang="en-I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Types of sharding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consolata"/>
              <a:buChar char="•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Benefits of Sharding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consolata"/>
              <a:buChar char="•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Challenges of Sharding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17500"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SzPts val="1400"/>
              <a:buFont typeface="Inconsolata"/>
              <a:buChar char="•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sym typeface="Inconsolata"/>
              </a:rPr>
              <a:t>Sharding applications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sym typeface="Inconsolata"/>
            </a:endParaRPr>
          </a:p>
          <a:p>
            <a:pPr indent="-317500"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SzPts val="1400"/>
              <a:buFont typeface="Inconsolata"/>
              <a:buChar char="•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sym typeface="Inconsolata"/>
              </a:rPr>
              <a:t>Sharding vs other scalability solutions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sym typeface="Inconsolata"/>
            </a:endParaRPr>
          </a:p>
          <a:p>
            <a:pPr indent="-317500"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SzPts val="1400"/>
              <a:buFont typeface="Inconsolata"/>
              <a:buChar char="•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sym typeface="Inconsolata"/>
              </a:rPr>
              <a:t>Conclusion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sym typeface="Inconsolata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 vs. Off-chain Solutions</a:t>
            </a:r>
            <a:endParaRPr/>
          </a:p>
        </p:txBody>
      </p:sp>
      <p:graphicFrame>
        <p:nvGraphicFramePr>
          <p:cNvPr id="384" name="Google Shape;384;p46"/>
          <p:cNvGraphicFramePr/>
          <p:nvPr/>
        </p:nvGraphicFramePr>
        <p:xfrm>
          <a:off x="952500" y="1581250"/>
          <a:ext cx="7239000" cy="1955015"/>
        </p:xfrm>
        <a:graphic>
          <a:graphicData uri="http://schemas.openxmlformats.org/drawingml/2006/table">
            <a:tbl>
              <a:tblPr>
                <a:noFill/>
                <a:tableStyleId>{4923B121-26CB-497E-98A5-4B125A0EFC9D}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Feature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Sharding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Off-chain Solutions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On-chain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Off-chain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Flexibility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Moderate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High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Data Integrity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High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Varies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Speed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Fast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Very Fast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 vs. Plasma</a:t>
            </a:r>
            <a:endParaRPr/>
          </a:p>
        </p:txBody>
      </p:sp>
      <p:graphicFrame>
        <p:nvGraphicFramePr>
          <p:cNvPr id="390" name="Google Shape;390;p47"/>
          <p:cNvGraphicFramePr/>
          <p:nvPr/>
        </p:nvGraphicFramePr>
        <p:xfrm>
          <a:off x="760425" y="1491200"/>
          <a:ext cx="7239000" cy="1955015"/>
        </p:xfrm>
        <a:graphic>
          <a:graphicData uri="http://schemas.openxmlformats.org/drawingml/2006/table">
            <a:tbl>
              <a:tblPr>
                <a:noFill/>
                <a:tableStyleId>{4923B121-26CB-497E-98A5-4B125A0EFC9D}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Feature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Sharding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plasma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On-chain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Off-chain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Complexity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High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Moderate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Data Storage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Distributed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Main chain + Child chains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Security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 Shard dependent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Root chain dependent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6" name="Google Shape;396;p4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5260800" cy="31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Bright Horizons: Sharding isn't just a concept; it's the gateway to a new era of blockchain, potentially molding the foundation for a decentralized future.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Navigating the Maze: Every innovation comes with challenges. The road to sharding supremacy will have its share of bumps, but with potential benefits that can redefine the decentralized world.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Refinement through Adoption: As more blockchains embrace sharding, the community will gain deeper insights, refining the technology further.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97" name="Google Shape;3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175" y="1063475"/>
            <a:ext cx="2143200" cy="2143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11700" y="57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520">
                <a:latin typeface="Lora"/>
                <a:ea typeface="Lora"/>
                <a:cs typeface="Lora"/>
                <a:sym typeface="Lora"/>
              </a:rPr>
              <a:t>Definition of Blockchain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557050" y="932425"/>
            <a:ext cx="4631400" cy="3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53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Inconsolata"/>
              <a:buChar char="●"/>
            </a:pPr>
            <a:r>
              <a:rPr lang="en" sz="1495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Decentralized Network</a:t>
            </a:r>
            <a:endParaRPr sz="1495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1495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23532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Inconsolata"/>
              <a:buChar char="●"/>
            </a:pPr>
            <a:r>
              <a:rPr lang="en" sz="1495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Immutable Ledger</a:t>
            </a:r>
            <a:endParaRPr sz="1495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1495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23532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Inconsolata"/>
              <a:buChar char="●"/>
            </a:pPr>
            <a:r>
              <a:rPr lang="en" sz="1495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Asset Management</a:t>
            </a:r>
            <a:endParaRPr sz="1495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1495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23532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Inconsolata"/>
              <a:buChar char="●"/>
            </a:pPr>
            <a:r>
              <a:rPr lang="en" sz="1495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Consensus Protocols</a:t>
            </a:r>
            <a:endParaRPr sz="1495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1495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23532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Inconsolata"/>
              <a:buChar char="●"/>
            </a:pPr>
            <a:r>
              <a:rPr lang="en" sz="1495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Enhanced Security</a:t>
            </a:r>
            <a:endParaRPr sz="1495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1495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23532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Inconsolata"/>
              <a:buChar char="●"/>
            </a:pPr>
            <a:r>
              <a:rPr lang="en" sz="1495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Shared Transparency</a:t>
            </a:r>
            <a:endParaRPr sz="1495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SzPts val="1018"/>
              <a:buNone/>
            </a:pPr>
            <a:endParaRPr sz="1495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700" y="231150"/>
            <a:ext cx="3581700" cy="2682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461075" y="1325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Up: Meeting the Future of Blockchain</a:t>
            </a: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461075" y="902250"/>
            <a:ext cx="5442300" cy="3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Rising Adoption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Seamless User Experience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Infrastructure Strain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Mass Market Readiness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Economic Viability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Ensuring Decentralization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750" y="991400"/>
            <a:ext cx="2931300" cy="2075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31"/>
          <p:cNvGrpSpPr/>
          <p:nvPr/>
        </p:nvGrpSpPr>
        <p:grpSpPr>
          <a:xfrm>
            <a:off x="1624022" y="215393"/>
            <a:ext cx="6002875" cy="4712726"/>
            <a:chOff x="2149338" y="1173385"/>
            <a:chExt cx="7088894" cy="5565335"/>
          </a:xfrm>
        </p:grpSpPr>
        <p:sp>
          <p:nvSpPr>
            <p:cNvPr id="206" name="Google Shape;206;p31"/>
            <p:cNvSpPr/>
            <p:nvPr/>
          </p:nvSpPr>
          <p:spPr>
            <a:xfrm>
              <a:off x="4944588" y="1173385"/>
              <a:ext cx="2793000" cy="636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rgbClr val="4C2F56"/>
                </a:gs>
              </a:gsLst>
              <a:lin ang="2700006" scaled="0"/>
            </a:gradFill>
            <a:ln>
              <a:noFill/>
            </a:ln>
            <a:effectLst>
              <a:outerShdw blurRad="50800" dist="38100" dir="72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" name="Google Shape;207;p31"/>
            <p:cNvCxnSpPr/>
            <p:nvPr/>
          </p:nvCxnSpPr>
          <p:spPr>
            <a:xfrm>
              <a:off x="5973226" y="4433899"/>
              <a:ext cx="508800" cy="0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8" name="Google Shape;208;p31"/>
            <p:cNvCxnSpPr/>
            <p:nvPr/>
          </p:nvCxnSpPr>
          <p:spPr>
            <a:xfrm>
              <a:off x="5973226" y="3425685"/>
              <a:ext cx="508800" cy="0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9" name="Google Shape;209;p31"/>
            <p:cNvCxnSpPr/>
            <p:nvPr/>
          </p:nvCxnSpPr>
          <p:spPr>
            <a:xfrm rot="10800000" flipH="1">
              <a:off x="5621439" y="2387318"/>
              <a:ext cx="300600" cy="280200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0" name="Google Shape;210;p31"/>
            <p:cNvCxnSpPr>
              <a:endCxn id="211" idx="5"/>
            </p:cNvCxnSpPr>
            <p:nvPr/>
          </p:nvCxnSpPr>
          <p:spPr>
            <a:xfrm rot="10800000">
              <a:off x="5672812" y="5356308"/>
              <a:ext cx="300600" cy="280200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2" name="Google Shape;212;p31"/>
            <p:cNvCxnSpPr/>
            <p:nvPr/>
          </p:nvCxnSpPr>
          <p:spPr>
            <a:xfrm rot="10800000">
              <a:off x="4767987" y="5859591"/>
              <a:ext cx="353100" cy="438900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31"/>
            <p:cNvCxnSpPr/>
            <p:nvPr/>
          </p:nvCxnSpPr>
          <p:spPr>
            <a:xfrm rot="10800000" flipH="1">
              <a:off x="4771494" y="1692841"/>
              <a:ext cx="353100" cy="438900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4" name="Google Shape;214;p31"/>
            <p:cNvSpPr/>
            <p:nvPr/>
          </p:nvSpPr>
          <p:spPr>
            <a:xfrm>
              <a:off x="3031888" y="4044095"/>
              <a:ext cx="1055605" cy="1451834"/>
            </a:xfrm>
            <a:custGeom>
              <a:avLst/>
              <a:gdLst/>
              <a:ahLst/>
              <a:cxnLst/>
              <a:rect l="l" t="t" r="r" b="b"/>
              <a:pathLst>
                <a:path w="1366479" h="1879397" extrusionOk="0">
                  <a:moveTo>
                    <a:pt x="1336662" y="1879397"/>
                  </a:moveTo>
                  <a:lnTo>
                    <a:pt x="1306844" y="1877891"/>
                  </a:lnTo>
                  <a:lnTo>
                    <a:pt x="1140193" y="1869476"/>
                  </a:lnTo>
                  <a:cubicBezTo>
                    <a:pt x="752609" y="1830115"/>
                    <a:pt x="399076" y="1675567"/>
                    <a:pt x="114368" y="1440605"/>
                  </a:cubicBezTo>
                  <a:lnTo>
                    <a:pt x="0" y="1336661"/>
                  </a:lnTo>
                  <a:lnTo>
                    <a:pt x="1306844" y="29818"/>
                  </a:lnTo>
                  <a:lnTo>
                    <a:pt x="1336661" y="0"/>
                  </a:lnTo>
                  <a:lnTo>
                    <a:pt x="1366479" y="29818"/>
                  </a:lnTo>
                  <a:lnTo>
                    <a:pt x="1366479" y="187789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1"/>
            <p:cNvSpPr/>
            <p:nvPr/>
          </p:nvSpPr>
          <p:spPr>
            <a:xfrm rot="10800000" flipH="1">
              <a:off x="2991669" y="2529776"/>
              <a:ext cx="1055605" cy="1451834"/>
            </a:xfrm>
            <a:custGeom>
              <a:avLst/>
              <a:gdLst/>
              <a:ahLst/>
              <a:cxnLst/>
              <a:rect l="l" t="t" r="r" b="b"/>
              <a:pathLst>
                <a:path w="1366479" h="1879397" extrusionOk="0">
                  <a:moveTo>
                    <a:pt x="1336662" y="1879397"/>
                  </a:moveTo>
                  <a:lnTo>
                    <a:pt x="1306844" y="1877891"/>
                  </a:lnTo>
                  <a:lnTo>
                    <a:pt x="1140193" y="1869476"/>
                  </a:lnTo>
                  <a:cubicBezTo>
                    <a:pt x="752609" y="1830115"/>
                    <a:pt x="399076" y="1675567"/>
                    <a:pt x="114368" y="1440605"/>
                  </a:cubicBezTo>
                  <a:lnTo>
                    <a:pt x="0" y="1336661"/>
                  </a:lnTo>
                  <a:lnTo>
                    <a:pt x="1306844" y="29818"/>
                  </a:lnTo>
                  <a:lnTo>
                    <a:pt x="1336661" y="0"/>
                  </a:lnTo>
                  <a:lnTo>
                    <a:pt x="1366479" y="29818"/>
                  </a:lnTo>
                  <a:lnTo>
                    <a:pt x="1366479" y="18778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1"/>
            <p:cNvSpPr/>
            <p:nvPr/>
          </p:nvSpPr>
          <p:spPr>
            <a:xfrm rot="10800000">
              <a:off x="4041876" y="2529776"/>
              <a:ext cx="1055605" cy="1451834"/>
            </a:xfrm>
            <a:custGeom>
              <a:avLst/>
              <a:gdLst/>
              <a:ahLst/>
              <a:cxnLst/>
              <a:rect l="l" t="t" r="r" b="b"/>
              <a:pathLst>
                <a:path w="1366479" h="1879397" extrusionOk="0">
                  <a:moveTo>
                    <a:pt x="1336662" y="1879397"/>
                  </a:moveTo>
                  <a:lnTo>
                    <a:pt x="1306844" y="1877891"/>
                  </a:lnTo>
                  <a:lnTo>
                    <a:pt x="1140193" y="1869476"/>
                  </a:lnTo>
                  <a:cubicBezTo>
                    <a:pt x="752609" y="1830115"/>
                    <a:pt x="399076" y="1675567"/>
                    <a:pt x="114368" y="1440605"/>
                  </a:cubicBezTo>
                  <a:lnTo>
                    <a:pt x="0" y="1336661"/>
                  </a:lnTo>
                  <a:lnTo>
                    <a:pt x="1306844" y="29818"/>
                  </a:lnTo>
                  <a:lnTo>
                    <a:pt x="1336661" y="0"/>
                  </a:lnTo>
                  <a:lnTo>
                    <a:pt x="1366479" y="29818"/>
                  </a:lnTo>
                  <a:lnTo>
                    <a:pt x="1366479" y="18778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1"/>
            <p:cNvSpPr/>
            <p:nvPr/>
          </p:nvSpPr>
          <p:spPr>
            <a:xfrm rot="10800000">
              <a:off x="4087511" y="2949030"/>
              <a:ext cx="1460212" cy="1042112"/>
            </a:xfrm>
            <a:custGeom>
              <a:avLst/>
              <a:gdLst/>
              <a:ahLst/>
              <a:cxnLst/>
              <a:rect l="l" t="t" r="r" b="b"/>
              <a:pathLst>
                <a:path w="1890242" h="1349012" extrusionOk="0">
                  <a:moveTo>
                    <a:pt x="583398" y="1349012"/>
                  </a:moveTo>
                  <a:lnTo>
                    <a:pt x="561308" y="1328935"/>
                  </a:lnTo>
                  <a:lnTo>
                    <a:pt x="541230" y="1306844"/>
                  </a:lnTo>
                  <a:lnTo>
                    <a:pt x="437287" y="1192477"/>
                  </a:lnTo>
                  <a:cubicBezTo>
                    <a:pt x="202325" y="907769"/>
                    <a:pt x="47777" y="554236"/>
                    <a:pt x="8416" y="166652"/>
                  </a:cubicBezTo>
                  <a:lnTo>
                    <a:pt x="0" y="0"/>
                  </a:lnTo>
                  <a:lnTo>
                    <a:pt x="1848074" y="0"/>
                  </a:lnTo>
                  <a:lnTo>
                    <a:pt x="1890242" y="0"/>
                  </a:lnTo>
                  <a:lnTo>
                    <a:pt x="1890242" y="421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1"/>
            <p:cNvSpPr/>
            <p:nvPr/>
          </p:nvSpPr>
          <p:spPr>
            <a:xfrm rot="10800000">
              <a:off x="4097052" y="3990131"/>
              <a:ext cx="1451833" cy="1055604"/>
            </a:xfrm>
            <a:custGeom>
              <a:avLst/>
              <a:gdLst/>
              <a:ahLst/>
              <a:cxnLst/>
              <a:rect l="l" t="t" r="r" b="b"/>
              <a:pathLst>
                <a:path w="1879396" h="1366478" extrusionOk="0">
                  <a:moveTo>
                    <a:pt x="1849579" y="1366478"/>
                  </a:moveTo>
                  <a:lnTo>
                    <a:pt x="1505" y="1366478"/>
                  </a:lnTo>
                  <a:lnTo>
                    <a:pt x="0" y="1336661"/>
                  </a:lnTo>
                  <a:lnTo>
                    <a:pt x="1505" y="1306843"/>
                  </a:lnTo>
                  <a:lnTo>
                    <a:pt x="9921" y="1140192"/>
                  </a:lnTo>
                  <a:cubicBezTo>
                    <a:pt x="49282" y="752608"/>
                    <a:pt x="203830" y="399076"/>
                    <a:pt x="438792" y="114367"/>
                  </a:cubicBezTo>
                  <a:lnTo>
                    <a:pt x="542735" y="0"/>
                  </a:lnTo>
                  <a:lnTo>
                    <a:pt x="1849578" y="1306843"/>
                  </a:lnTo>
                  <a:lnTo>
                    <a:pt x="1879396" y="13366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1"/>
            <p:cNvSpPr/>
            <p:nvPr/>
          </p:nvSpPr>
          <p:spPr>
            <a:xfrm rot="10800000">
              <a:off x="4087912" y="4035766"/>
              <a:ext cx="1042112" cy="1460211"/>
            </a:xfrm>
            <a:custGeom>
              <a:avLst/>
              <a:gdLst/>
              <a:ahLst/>
              <a:cxnLst/>
              <a:rect l="l" t="t" r="r" b="b"/>
              <a:pathLst>
                <a:path w="1349012" h="1890241" extrusionOk="0">
                  <a:moveTo>
                    <a:pt x="1349012" y="1890241"/>
                  </a:moveTo>
                  <a:lnTo>
                    <a:pt x="1306843" y="1890241"/>
                  </a:lnTo>
                  <a:lnTo>
                    <a:pt x="0" y="583398"/>
                  </a:lnTo>
                  <a:lnTo>
                    <a:pt x="20078" y="561307"/>
                  </a:lnTo>
                  <a:lnTo>
                    <a:pt x="42168" y="541230"/>
                  </a:lnTo>
                  <a:lnTo>
                    <a:pt x="156536" y="437286"/>
                  </a:lnTo>
                  <a:cubicBezTo>
                    <a:pt x="441244" y="202324"/>
                    <a:pt x="794777" y="47776"/>
                    <a:pt x="1182361" y="8415"/>
                  </a:cubicBezTo>
                  <a:lnTo>
                    <a:pt x="1349012" y="0"/>
                  </a:lnTo>
                  <a:lnTo>
                    <a:pt x="1349012" y="184807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2737787" y="2686041"/>
              <a:ext cx="2656200" cy="26562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F2F2F2"/>
                </a:gs>
              </a:gsLst>
              <a:lin ang="8100019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2149338" y="2032506"/>
              <a:ext cx="3898200" cy="3898200"/>
            </a:xfrm>
            <a:prstGeom prst="arc">
              <a:avLst>
                <a:gd name="adj1" fmla="val 14524039"/>
                <a:gd name="adj2" fmla="val 7403598"/>
              </a:avLst>
            </a:prstGeom>
            <a:noFill/>
            <a:ln w="38100" cap="rnd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" name="Google Shape;222;p31"/>
            <p:cNvGrpSpPr/>
            <p:nvPr/>
          </p:nvGrpSpPr>
          <p:grpSpPr>
            <a:xfrm>
              <a:off x="4609520" y="2000724"/>
              <a:ext cx="335059" cy="335059"/>
              <a:chOff x="3997477" y="1382992"/>
              <a:chExt cx="403200" cy="403200"/>
            </a:xfrm>
          </p:grpSpPr>
          <p:sp>
            <p:nvSpPr>
              <p:cNvPr id="223" name="Google Shape;223;p31"/>
              <p:cNvSpPr/>
              <p:nvPr/>
            </p:nvSpPr>
            <p:spPr>
              <a:xfrm>
                <a:off x="3997477" y="1382992"/>
                <a:ext cx="403200" cy="40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F2F2F2"/>
                  </a:gs>
                </a:gsLst>
                <a:lin ang="8100019" scaled="0"/>
              </a:gra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4038388" y="1423903"/>
                <a:ext cx="321600" cy="32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31"/>
            <p:cNvGrpSpPr/>
            <p:nvPr/>
          </p:nvGrpSpPr>
          <p:grpSpPr>
            <a:xfrm>
              <a:off x="5394064" y="2550615"/>
              <a:ext cx="335059" cy="335059"/>
              <a:chOff x="3997477" y="1382992"/>
              <a:chExt cx="403200" cy="403200"/>
            </a:xfrm>
          </p:grpSpPr>
          <p:sp>
            <p:nvSpPr>
              <p:cNvPr id="226" name="Google Shape;226;p31"/>
              <p:cNvSpPr/>
              <p:nvPr/>
            </p:nvSpPr>
            <p:spPr>
              <a:xfrm>
                <a:off x="3997477" y="1382992"/>
                <a:ext cx="403200" cy="40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F2F2F2"/>
                  </a:gs>
                </a:gsLst>
                <a:lin ang="8100019" scaled="0"/>
              </a:gra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4038388" y="1423903"/>
                <a:ext cx="321600" cy="32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1"/>
            <p:cNvGrpSpPr/>
            <p:nvPr/>
          </p:nvGrpSpPr>
          <p:grpSpPr>
            <a:xfrm>
              <a:off x="5806860" y="3258143"/>
              <a:ext cx="335059" cy="335059"/>
              <a:chOff x="3997477" y="1382992"/>
              <a:chExt cx="403200" cy="403200"/>
            </a:xfrm>
          </p:grpSpPr>
          <p:sp>
            <p:nvSpPr>
              <p:cNvPr id="229" name="Google Shape;229;p31"/>
              <p:cNvSpPr/>
              <p:nvPr/>
            </p:nvSpPr>
            <p:spPr>
              <a:xfrm>
                <a:off x="3997477" y="1382992"/>
                <a:ext cx="403200" cy="40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F2F2F2"/>
                  </a:gs>
                </a:gsLst>
                <a:lin ang="8100019" scaled="0"/>
              </a:gra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1"/>
              <p:cNvSpPr/>
              <p:nvPr/>
            </p:nvSpPr>
            <p:spPr>
              <a:xfrm>
                <a:off x="4038388" y="1423903"/>
                <a:ext cx="321600" cy="321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" name="Google Shape;231;p31"/>
            <p:cNvGrpSpPr/>
            <p:nvPr/>
          </p:nvGrpSpPr>
          <p:grpSpPr>
            <a:xfrm>
              <a:off x="5805718" y="4266356"/>
              <a:ext cx="335059" cy="335059"/>
              <a:chOff x="3997477" y="1382992"/>
              <a:chExt cx="403200" cy="403200"/>
            </a:xfrm>
          </p:grpSpPr>
          <p:sp>
            <p:nvSpPr>
              <p:cNvPr id="232" name="Google Shape;232;p31"/>
              <p:cNvSpPr/>
              <p:nvPr/>
            </p:nvSpPr>
            <p:spPr>
              <a:xfrm>
                <a:off x="3997477" y="1382992"/>
                <a:ext cx="403200" cy="40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F2F2F2"/>
                  </a:gs>
                </a:gsLst>
                <a:lin ang="8100019" scaled="0"/>
              </a:gra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31"/>
              <p:cNvSpPr/>
              <p:nvPr/>
            </p:nvSpPr>
            <p:spPr>
              <a:xfrm>
                <a:off x="4038388" y="1423903"/>
                <a:ext cx="321600" cy="321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31"/>
            <p:cNvGrpSpPr/>
            <p:nvPr/>
          </p:nvGrpSpPr>
          <p:grpSpPr>
            <a:xfrm>
              <a:off x="5410703" y="5094199"/>
              <a:ext cx="335059" cy="335059"/>
              <a:chOff x="3997477" y="1382992"/>
              <a:chExt cx="403200" cy="403200"/>
            </a:xfrm>
          </p:grpSpPr>
          <p:sp>
            <p:nvSpPr>
              <p:cNvPr id="235" name="Google Shape;235;p31"/>
              <p:cNvSpPr/>
              <p:nvPr/>
            </p:nvSpPr>
            <p:spPr>
              <a:xfrm>
                <a:off x="3997477" y="1382992"/>
                <a:ext cx="403200" cy="40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F2F2F2"/>
                  </a:gs>
                </a:gsLst>
                <a:lin ang="8100019" scaled="0"/>
              </a:gra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1"/>
              <p:cNvSpPr/>
              <p:nvPr/>
            </p:nvSpPr>
            <p:spPr>
              <a:xfrm>
                <a:off x="4038388" y="1423903"/>
                <a:ext cx="321600" cy="321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31"/>
            <p:cNvGrpSpPr/>
            <p:nvPr/>
          </p:nvGrpSpPr>
          <p:grpSpPr>
            <a:xfrm>
              <a:off x="4609519" y="5695291"/>
              <a:ext cx="335059" cy="335059"/>
              <a:chOff x="3997477" y="1382992"/>
              <a:chExt cx="403200" cy="403200"/>
            </a:xfrm>
          </p:grpSpPr>
          <p:sp>
            <p:nvSpPr>
              <p:cNvPr id="237" name="Google Shape;237;p31"/>
              <p:cNvSpPr/>
              <p:nvPr/>
            </p:nvSpPr>
            <p:spPr>
              <a:xfrm>
                <a:off x="3997477" y="1382992"/>
                <a:ext cx="403200" cy="40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F2F2F2"/>
                  </a:gs>
                </a:gsLst>
                <a:lin ang="8100019" scaled="0"/>
              </a:gra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1"/>
              <p:cNvSpPr/>
              <p:nvPr/>
            </p:nvSpPr>
            <p:spPr>
              <a:xfrm>
                <a:off x="4038388" y="1423903"/>
                <a:ext cx="321600" cy="321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9" name="Google Shape;239;p31"/>
            <p:cNvSpPr/>
            <p:nvPr/>
          </p:nvSpPr>
          <p:spPr>
            <a:xfrm>
              <a:off x="4910591" y="1177394"/>
              <a:ext cx="627900" cy="6279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5862737" y="2049129"/>
              <a:ext cx="2793000" cy="636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rgbClr val="044E66"/>
                </a:gs>
              </a:gsLst>
              <a:lin ang="2700006" scaled="0"/>
            </a:gradFill>
            <a:ln>
              <a:noFill/>
            </a:ln>
            <a:effectLst>
              <a:outerShdw blurRad="50800" dist="38100" dir="72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5828740" y="2053139"/>
              <a:ext cx="627900" cy="6279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6445232" y="3107229"/>
              <a:ext cx="2793000" cy="636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rgbClr val="345521"/>
                </a:gs>
              </a:gsLst>
              <a:lin ang="2700006" scaled="0"/>
            </a:gradFill>
            <a:ln>
              <a:noFill/>
            </a:ln>
            <a:effectLst>
              <a:outerShdw blurRad="50800" dist="38100" dir="72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6411236" y="3111239"/>
              <a:ext cx="627900" cy="6279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6445232" y="4115443"/>
              <a:ext cx="2793000" cy="636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9F5A03"/>
                </a:gs>
              </a:gsLst>
              <a:lin ang="2700006" scaled="0"/>
            </a:gradFill>
            <a:ln>
              <a:noFill/>
            </a:ln>
            <a:effectLst>
              <a:outerShdw blurRad="50800" dist="38100" dir="72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6411236" y="4119452"/>
              <a:ext cx="627900" cy="6279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5862737" y="5263309"/>
              <a:ext cx="2793000" cy="636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rgbClr val="8D2109"/>
                </a:gs>
              </a:gsLst>
              <a:lin ang="2700006" scaled="0"/>
            </a:gradFill>
            <a:ln>
              <a:noFill/>
            </a:ln>
            <a:effectLst>
              <a:outerShdw blurRad="50800" dist="38100" dir="72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5828740" y="5267318"/>
              <a:ext cx="627900" cy="6279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978584" y="6101820"/>
              <a:ext cx="2793000" cy="636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100000">
                  <a:srgbClr val="8F1245"/>
                </a:gs>
              </a:gsLst>
              <a:lin ang="2700006" scaled="0"/>
            </a:gradFill>
            <a:ln>
              <a:noFill/>
            </a:ln>
            <a:effectLst>
              <a:outerShdw blurRad="50800" dist="38100" dir="72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944588" y="6105829"/>
              <a:ext cx="627900" cy="6279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1"/>
            <p:cNvSpPr txBox="1"/>
            <p:nvPr/>
          </p:nvSpPr>
          <p:spPr>
            <a:xfrm>
              <a:off x="5016427" y="1314180"/>
              <a:ext cx="4164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11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1"/>
            <p:cNvSpPr txBox="1"/>
            <p:nvPr/>
          </p:nvSpPr>
          <p:spPr>
            <a:xfrm>
              <a:off x="5934576" y="2189926"/>
              <a:ext cx="4164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1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1"/>
            <p:cNvSpPr txBox="1"/>
            <p:nvPr/>
          </p:nvSpPr>
          <p:spPr>
            <a:xfrm>
              <a:off x="6517072" y="3248025"/>
              <a:ext cx="4164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1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1"/>
            <p:cNvSpPr txBox="1"/>
            <p:nvPr/>
          </p:nvSpPr>
          <p:spPr>
            <a:xfrm>
              <a:off x="6517072" y="4256239"/>
              <a:ext cx="4164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11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1"/>
            <p:cNvSpPr txBox="1"/>
            <p:nvPr/>
          </p:nvSpPr>
          <p:spPr>
            <a:xfrm>
              <a:off x="5934576" y="5404104"/>
              <a:ext cx="4164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sz="11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1"/>
            <p:cNvSpPr txBox="1"/>
            <p:nvPr/>
          </p:nvSpPr>
          <p:spPr>
            <a:xfrm>
              <a:off x="5050424" y="6242615"/>
              <a:ext cx="4164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sz="11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1"/>
            <p:cNvSpPr txBox="1"/>
            <p:nvPr/>
          </p:nvSpPr>
          <p:spPr>
            <a:xfrm>
              <a:off x="5595023" y="1322564"/>
              <a:ext cx="1977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Transaction Bottlenecks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1"/>
            <p:cNvSpPr txBox="1"/>
            <p:nvPr/>
          </p:nvSpPr>
          <p:spPr>
            <a:xfrm>
              <a:off x="6519766" y="2198308"/>
              <a:ext cx="1977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Environmental Concerns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1"/>
            <p:cNvSpPr txBox="1"/>
            <p:nvPr/>
          </p:nvSpPr>
          <p:spPr>
            <a:xfrm>
              <a:off x="7073172" y="3256411"/>
              <a:ext cx="1991400" cy="2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Growing Storage Pressure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1"/>
            <p:cNvSpPr txBox="1"/>
            <p:nvPr/>
          </p:nvSpPr>
          <p:spPr>
            <a:xfrm>
              <a:off x="7087151" y="4264622"/>
              <a:ext cx="19773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Network Congestion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1"/>
            <p:cNvSpPr txBox="1"/>
            <p:nvPr/>
          </p:nvSpPr>
          <p:spPr>
            <a:xfrm>
              <a:off x="6530313" y="5412488"/>
              <a:ext cx="1977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Consensus Complexities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1"/>
            <p:cNvSpPr txBox="1"/>
            <p:nvPr/>
          </p:nvSpPr>
          <p:spPr>
            <a:xfrm>
              <a:off x="5652625" y="6250999"/>
              <a:ext cx="1977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Interoperability Issues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1"/>
            <p:cNvSpPr txBox="1"/>
            <p:nvPr/>
          </p:nvSpPr>
          <p:spPr>
            <a:xfrm>
              <a:off x="2985300" y="3538384"/>
              <a:ext cx="22263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</a:rPr>
                <a:t>Scalability Challenges</a:t>
              </a:r>
              <a:endParaRPr sz="11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461100" y="1325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of Traditional Blockchain</a:t>
            </a:r>
            <a:endParaRPr dirty="0"/>
          </a:p>
        </p:txBody>
      </p:sp>
      <p:sp>
        <p:nvSpPr>
          <p:cNvPr id="268" name="Google Shape;268;p32"/>
          <p:cNvSpPr txBox="1">
            <a:spLocks noGrp="1"/>
          </p:cNvSpPr>
          <p:nvPr>
            <p:ph type="body" idx="1"/>
          </p:nvPr>
        </p:nvSpPr>
        <p:spPr>
          <a:xfrm>
            <a:off x="1877550" y="1010231"/>
            <a:ext cx="5687700" cy="3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Resource Constraints</a:t>
            </a: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endParaRPr lang="en"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Consensus Hurdles</a:t>
            </a: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endParaRPr lang="en"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Centralization Concerns</a:t>
            </a: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endParaRPr lang="en"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Energy Intensity</a:t>
            </a: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endParaRPr lang="en"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Irreversibility</a:t>
            </a: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endParaRPr lang="en"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Security Challenges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794" y="1067343"/>
            <a:ext cx="2352600" cy="1943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Sharding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9833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Shard Dynamics: Think of sharding as breaking a hefty database into nimble, more efficient fragments known as shards.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Decentralized Integrity: By scattering shards across the network, the decentralized core of blockchain remains intact.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Speed and Efficiency: Leveraging the power of parallel operations, sharding drastically uplifts transaction speeds and system responsiveness.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</a:pPr>
            <a:r>
              <a:rPr lang="en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Resource Optimization: Sharding reduces the load on individual nodes, ensuring smoother and more efficient operations.</a:t>
            </a: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just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4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775" y="1301812"/>
            <a:ext cx="3107400" cy="1746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Sharding is Needed</a:t>
            </a:r>
            <a:endParaRPr/>
          </a:p>
        </p:txBody>
      </p:sp>
      <p:cxnSp>
        <p:nvCxnSpPr>
          <p:cNvPr id="282" name="Google Shape;282;p34"/>
          <p:cNvCxnSpPr/>
          <p:nvPr/>
        </p:nvCxnSpPr>
        <p:spPr>
          <a:xfrm>
            <a:off x="457200" y="1086850"/>
            <a:ext cx="3900" cy="710100"/>
          </a:xfrm>
          <a:prstGeom prst="straightConnector1">
            <a:avLst/>
          </a:prstGeom>
          <a:noFill/>
          <a:ln w="19050" cap="flat" cmpd="sng">
            <a:solidFill>
              <a:srgbClr val="8E6D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4"/>
          <p:cNvCxnSpPr/>
          <p:nvPr/>
        </p:nvCxnSpPr>
        <p:spPr>
          <a:xfrm>
            <a:off x="2497700" y="1633725"/>
            <a:ext cx="11400" cy="720900"/>
          </a:xfrm>
          <a:prstGeom prst="straightConnector1">
            <a:avLst/>
          </a:prstGeom>
          <a:noFill/>
          <a:ln w="19050" cap="flat" cmpd="sng">
            <a:solidFill>
              <a:srgbClr val="8E6D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4"/>
          <p:cNvCxnSpPr/>
          <p:nvPr/>
        </p:nvCxnSpPr>
        <p:spPr>
          <a:xfrm>
            <a:off x="4567800" y="2246850"/>
            <a:ext cx="8400" cy="649800"/>
          </a:xfrm>
          <a:prstGeom prst="straightConnector1">
            <a:avLst/>
          </a:prstGeom>
          <a:noFill/>
          <a:ln w="19050" cap="flat" cmpd="sng">
            <a:solidFill>
              <a:srgbClr val="8E6D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34"/>
          <p:cNvSpPr txBox="1"/>
          <p:nvPr/>
        </p:nvSpPr>
        <p:spPr>
          <a:xfrm>
            <a:off x="524375" y="1169800"/>
            <a:ext cx="21399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Tackling Bottlenecks</a:t>
            </a:r>
            <a:endParaRPr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2664275" y="1690275"/>
            <a:ext cx="1867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Versatility in Action</a:t>
            </a:r>
            <a:endParaRPr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4697475" y="2299650"/>
            <a:ext cx="14619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Anticipating the Future</a:t>
            </a:r>
            <a:endParaRPr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288" name="Google Shape;288;p34"/>
          <p:cNvCxnSpPr/>
          <p:nvPr/>
        </p:nvCxnSpPr>
        <p:spPr>
          <a:xfrm>
            <a:off x="6442000" y="2843850"/>
            <a:ext cx="8400" cy="649800"/>
          </a:xfrm>
          <a:prstGeom prst="straightConnector1">
            <a:avLst/>
          </a:prstGeom>
          <a:noFill/>
          <a:ln w="19050" cap="flat" cmpd="sng">
            <a:solidFill>
              <a:srgbClr val="8E6D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4"/>
          <p:cNvSpPr txBox="1"/>
          <p:nvPr/>
        </p:nvSpPr>
        <p:spPr>
          <a:xfrm>
            <a:off x="6628900" y="2800100"/>
            <a:ext cx="16221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User Expectations</a:t>
            </a:r>
            <a:endParaRPr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Sharding Works (1 of 5)</a:t>
            </a:r>
            <a:endParaRPr/>
          </a:p>
        </p:txBody>
      </p:sp>
      <p:sp>
        <p:nvSpPr>
          <p:cNvPr id="295" name="Google Shape;295;p35"/>
          <p:cNvSpPr txBox="1"/>
          <p:nvPr/>
        </p:nvSpPr>
        <p:spPr>
          <a:xfrm>
            <a:off x="382500" y="1080375"/>
            <a:ext cx="2607600" cy="2748000"/>
          </a:xfrm>
          <a:prstGeom prst="rect">
            <a:avLst/>
          </a:prstGeom>
          <a:solidFill>
            <a:srgbClr val="FFFFFF">
              <a:alpha val="10000"/>
            </a:srgbClr>
          </a:solidFill>
          <a:ln w="9525" cap="flat" cmpd="sng">
            <a:solidFill>
              <a:srgbClr val="8E6D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91425" anchor="t" anchorCtr="0">
            <a:no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Inconsolata"/>
                <a:ea typeface="Inconsolata"/>
                <a:cs typeface="Inconsolata"/>
                <a:sym typeface="Inconsolata"/>
              </a:rPr>
              <a:t>Dividing the Network: Shards are akin to individual workstations in a massive factory.Each can process tasks (or transactions) independently. By having multiple workstations (shards), the factory (blockchain) can produce more at a faster rate.</a:t>
            </a:r>
            <a:endParaRPr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just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3278875" y="1080375"/>
            <a:ext cx="2720400" cy="2748000"/>
          </a:xfrm>
          <a:prstGeom prst="rect">
            <a:avLst/>
          </a:prstGeom>
          <a:solidFill>
            <a:srgbClr val="FFFFFF">
              <a:alpha val="10000"/>
            </a:srgbClr>
          </a:solidFill>
          <a:ln w="9525" cap="flat" cmpd="sng">
            <a:solidFill>
              <a:srgbClr val="8E6D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91425" anchor="t" anchorCtr="0">
            <a:no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consolata"/>
                <a:ea typeface="Inconsolata"/>
                <a:cs typeface="Inconsolata"/>
                <a:sym typeface="Inconsolata"/>
              </a:rPr>
              <a:t>Decentralized Gatekeepers: For each shard, a set of validators act as gatekeepers. They confirm and authenticate the transactions within that shard. By distributing the validators across shards, the system avoids having a single point of failure or control.</a:t>
            </a:r>
            <a:endParaRPr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just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6184450" y="1080375"/>
            <a:ext cx="2607600" cy="2748000"/>
          </a:xfrm>
          <a:prstGeom prst="rect">
            <a:avLst/>
          </a:prstGeom>
          <a:solidFill>
            <a:srgbClr val="FFFFFF">
              <a:alpha val="10000"/>
            </a:srgbClr>
          </a:solidFill>
          <a:ln w="9525" cap="flat" cmpd="sng">
            <a:solidFill>
              <a:srgbClr val="8E6D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91425" anchor="t" anchorCtr="0">
            <a:no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Inconsolata"/>
                <a:ea typeface="Inconsolata"/>
                <a:cs typeface="Inconsolata"/>
                <a:sym typeface="Inconsolata"/>
              </a:rPr>
              <a:t>Power of Multiplicity: By having multiple shards operate in parallel, the blockchain can handle more transactions simultaneously, much like how a multi-core processor can handle more operations than a single-core one.</a:t>
            </a:r>
            <a:endParaRPr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just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s Light">
  <a:themeElements>
    <a:clrScheme name="Custom">
      <a:dk1>
        <a:srgbClr val="000000"/>
      </a:dk1>
      <a:lt1>
        <a:srgbClr val="F2EBE6"/>
      </a:lt1>
      <a:dk2>
        <a:srgbClr val="636B61"/>
      </a:dk2>
      <a:lt2>
        <a:srgbClr val="F2EBE6"/>
      </a:lt2>
      <a:accent1>
        <a:srgbClr val="8E6DD9"/>
      </a:accent1>
      <a:accent2>
        <a:srgbClr val="C6CC7B"/>
      </a:accent2>
      <a:accent3>
        <a:srgbClr val="5D7785"/>
      </a:accent3>
      <a:accent4>
        <a:srgbClr val="483338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1492</Words>
  <Application>Microsoft Office PowerPoint</Application>
  <PresentationFormat>On-screen Show (16:9)</PresentationFormat>
  <Paragraphs>188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Inter</vt:lpstr>
      <vt:lpstr>Inconsolata</vt:lpstr>
      <vt:lpstr>Hanken Grotesk</vt:lpstr>
      <vt:lpstr>Hanken Grotesk SemiBold</vt:lpstr>
      <vt:lpstr>Lora</vt:lpstr>
      <vt:lpstr>Arial</vt:lpstr>
      <vt:lpstr>Calibri</vt:lpstr>
      <vt:lpstr>Plus Light</vt:lpstr>
      <vt:lpstr>Sharding in BlockChain</vt:lpstr>
      <vt:lpstr>Agenda</vt:lpstr>
      <vt:lpstr>Definition of Blockchain</vt:lpstr>
      <vt:lpstr>Scaling Up: Meeting the Future of Blockchain</vt:lpstr>
      <vt:lpstr>PowerPoint Presentation</vt:lpstr>
      <vt:lpstr>Limitations of Traditional Blockchain</vt:lpstr>
      <vt:lpstr>Introduction to Sharding</vt:lpstr>
      <vt:lpstr>Why Sharding is Needed</vt:lpstr>
      <vt:lpstr>How Sharding Works (1 of 5)</vt:lpstr>
      <vt:lpstr>How Sharding Works (2 of 5)</vt:lpstr>
      <vt:lpstr>How Sharding Works (3 of 5)</vt:lpstr>
      <vt:lpstr>How Sharding Works (4 of 5)</vt:lpstr>
      <vt:lpstr>How Sharding Works (5 of 5)</vt:lpstr>
      <vt:lpstr>Types of Sharding</vt:lpstr>
      <vt:lpstr>PowerPoint Presentation</vt:lpstr>
      <vt:lpstr>Challenges and Concerns of Sharding</vt:lpstr>
      <vt:lpstr>Delving Deeper into Sharding Mechanisms</vt:lpstr>
      <vt:lpstr>Real-World Implementations of Sharding</vt:lpstr>
      <vt:lpstr>Sharding's Ripple Effect</vt:lpstr>
      <vt:lpstr>Sharding vs. Off-chain Solutions</vt:lpstr>
      <vt:lpstr>Sharding vs. Plasma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Sharding in BlockChain</dc:title>
  <cp:lastModifiedBy>Dharaneeswar Reddy Rami Reddy</cp:lastModifiedBy>
  <cp:revision>3</cp:revision>
  <cp:lastPrinted>2023-11-30T18:11:20Z</cp:lastPrinted>
  <dcterms:modified xsi:type="dcterms:W3CDTF">2023-12-01T20:10:45Z</dcterms:modified>
</cp:coreProperties>
</file>