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60" r:id="rId8"/>
    <p:sldId id="263" r:id="rId9"/>
    <p:sldId id="264" r:id="rId10"/>
    <p:sldId id="269" r:id="rId11"/>
    <p:sldId id="267" r:id="rId12"/>
    <p:sldId id="268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E54C7-CAC1-44A1-B126-BCD62B17FF02}" v="13" dt="2024-04-25T16:44:46.650"/>
    <p1510:client id="{3F80989C-69BD-47CA-BBDD-D7A862EC26DD}" v="2" dt="2024-04-25T05:18:14.727"/>
    <p1510:client id="{5F559F06-13AE-4ACB-A541-FEF14B2204CD}" v="42" dt="2024-04-24T13:44:40.223"/>
    <p1510:client id="{7944FDBC-F59A-4D0F-9512-93BAAB63DBB1}" v="17" dt="2024-04-25T15:12:59.185"/>
    <p1510:client id="{A3C5F1FB-0E2D-4EF5-B0D1-06FFA2CD4044}" v="1" dt="2024-04-25T12:33:50.458"/>
    <p1510:client id="{A4667FD5-1FDA-480C-8180-8C771015EFE1}" v="108" dt="2024-04-25T05:54:04.387"/>
    <p1510:client id="{A68B07CF-C43C-410A-8A86-4D81FEDADE66}" v="34" dt="2024-04-25T13:15:43.613"/>
    <p1510:client id="{D14C5C67-20A7-4396-A47E-BF680151C598}" v="374" dt="2024-04-24T20:50:01.448"/>
    <p1510:client id="{D1C0AB7E-14AD-4FEA-9C64-19F7D058A1A2}" v="158" dt="2024-04-24T17:28:08.123"/>
    <p1510:client id="{D20901C3-1476-424A-BEF8-B9F2E0C17CDF}" v="18" dt="2024-04-25T10:40:12.777"/>
    <p1510:client id="{DCBC6D0A-94BF-4D86-B4ED-5FA05A9F1710}" v="560" dt="2024-04-25T16:51:04.593"/>
    <p1510:client id="{FA74B7F8-CE06-3C4A-980E-E4FBBA073EDD}" v="3" dt="2024-04-23T21:48:09.740"/>
    <p1510:client id="{FE40E077-E8B7-4006-9029-F3D152B5848F}" v="678" dt="2024-04-25T13:58:29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7230-EA95-4F6B-FB50-ACD370C2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65BE0-7E1F-B35B-C5EE-1CC9D272B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00A6D-78A9-E745-7445-679C9DE3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2A6F-B08B-98D3-321E-EC5B683F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799B-357A-B8CF-7566-934183C4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F483-1784-411A-C97E-2BC6415C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43F6E-F22C-FE1C-14CE-B98C6E793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1FA3C-58CF-32AC-ED4F-D131B5C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4D36-FB47-EE37-D806-C50DACB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E25D-53D8-E70C-F86C-F3D38339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C89E7-62D2-ED7E-0386-5611C1E5F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BBB64-5852-8EC1-3905-B0B09EF82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DD65-B749-3384-2A41-7CE13C39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2996-3380-E5E0-AF20-01D96ADA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16BC-99BE-A89E-75F0-43F25DBC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A1A7-E420-3D4A-449D-7369680B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A8D7-371B-C448-2462-8DA9ACD4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C764-78E9-19CF-13EC-029593AB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F1B1-32F2-C8D6-3F30-BC320349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D75C-CA2C-36BC-60A3-80CB6BE4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B059-8875-271B-9588-D2CF7C00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CA699-4A4A-B7C2-91AF-0F676DFC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9E0A-76B3-225C-0F17-DD06F3C5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D298-B795-5F69-6956-AB5EBC65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4C3A-09E1-C827-A697-550CD8AB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27AE-709A-F8CC-EA74-BC44288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FF0B-AAE3-A0BD-A40A-BD7D1E40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5BB9-F7F1-3562-7526-0324410F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4680C-1877-08A7-E2C3-7B8E0DEB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556D6-12AD-AD15-6B83-ACCBED2D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27D4C-F25A-2302-94D9-2C8405C4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477B-AF2D-33EF-ECCB-037B04D5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F0FA-FEA9-12C9-378E-50D0E676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5F9A-B53F-05FE-D2BC-E333D3FF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03E64-743C-C3D7-0055-5CD847621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C21B4-38C7-8A7D-5875-BDF47036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A08E2-0C2E-F316-22F3-F60B593C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97F35-CD10-91A2-5E29-B43BCA42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615BB-4CF6-2B47-F1D2-03DEABCF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D6D2-0B30-85D9-DCCC-CAF7FAF7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A1B68-AF12-228C-2C8F-E2EA9793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E1770-9AA5-49BC-468F-257CF728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432FF-CBAE-9AFA-A599-EDBC65C7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19B19-2F54-68BA-098B-37CCAE52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CA2B9-4FEF-836F-CF1F-081AAAEA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78C5D-5540-9649-EA45-7E290FD5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EC91-92D3-48B6-C4D1-AC9D0029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D2AB-0255-5B44-7381-E300E4AF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8B2E-C292-9FDF-0A42-BA6455C1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212FF-90FB-0215-AA11-5372F053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F712-7DA7-01C7-34A8-79071599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417F-DF58-22F9-90DF-E548A654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38DA-FA40-D9D9-D828-A57F0F28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B168-E7C1-DB92-E724-4FCD42A0B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5A6AB-C129-9033-173A-3B808DAC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E628-3BDF-945F-163B-03D48F56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3FE4E-8D95-DD44-2D08-6511A55B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3E55-E8FB-D0EE-A071-084EEF9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26CDF-5087-607F-1C82-1FF5EF0E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A837-4343-4951-D15C-614FEA4A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D8E8-BBC3-BA48-2121-1B84A4C57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F9912-D2F6-B545-9744-C2FB598F7D5F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48C6-E94D-C446-4896-015F45AA8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46AE-DA4D-CC35-FB2C-33E740F1A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2B7CF-7FE3-A74B-B5FF-C38253504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lourful carved figures of humans">
            <a:extLst>
              <a:ext uri="{FF2B5EF4-FFF2-40B4-BE49-F238E27FC236}">
                <a16:creationId xmlns:a16="http://schemas.microsoft.com/office/drawing/2014/main" id="{90C9FEA0-BCDD-33F1-C305-54C0A0ABC4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042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29214-588E-F699-21BD-73448508B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/>
              <a:t>Customer Segmentation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BBD8B-50CE-9D72-4232-3CB5F4BB6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" y="5484066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400" b="1"/>
              <a:t>Team – Data Warriors</a:t>
            </a:r>
          </a:p>
          <a:p>
            <a:pPr marL="457200" indent="-457200" algn="l">
              <a:buAutoNum type="arabicPeriod"/>
            </a:pPr>
            <a:r>
              <a:rPr lang="en-US" sz="1400" b="1"/>
              <a:t>Jahnavi </a:t>
            </a:r>
            <a:r>
              <a:rPr lang="en-US" sz="1400" b="1" err="1"/>
              <a:t>Bollimuntha</a:t>
            </a:r>
            <a:endParaRPr lang="en-US" sz="1400" b="1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400" b="1"/>
              <a:t>Shivani </a:t>
            </a:r>
            <a:r>
              <a:rPr lang="en-US" sz="1400" b="1" err="1"/>
              <a:t>Nagamandla</a:t>
            </a:r>
            <a:endParaRPr lang="en-US" sz="1400" b="1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400" b="1"/>
              <a:t>Viswanth Tammana</a:t>
            </a:r>
          </a:p>
          <a:p>
            <a:pPr marL="457200" indent="-457200" algn="l">
              <a:buAutoNum type="arabicPeriod"/>
            </a:pPr>
            <a:r>
              <a:rPr lang="en-US" sz="1400" b="1"/>
              <a:t>Dharani </a:t>
            </a:r>
            <a:r>
              <a:rPr lang="en-US" sz="1400" b="1" err="1"/>
              <a:t>Thakkallapally</a:t>
            </a:r>
            <a:endParaRPr lang="en-US" sz="1400" b="1"/>
          </a:p>
          <a:p>
            <a:pPr marL="457200" indent="-457200" algn="l">
              <a:buAutoNum type="arabicPeriod"/>
            </a:pPr>
            <a:endParaRPr lang="en-US" sz="1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8E452F0-2271-9BF8-0DE4-B36C00385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17" y="205669"/>
            <a:ext cx="7027009" cy="5909204"/>
          </a:xfrm>
        </p:spPr>
      </p:pic>
      <p:pic>
        <p:nvPicPr>
          <p:cNvPr id="8" name="Picture 7" descr="A close-up of a code&#10;&#10;Description automatically generated">
            <a:extLst>
              <a:ext uri="{FF2B5EF4-FFF2-40B4-BE49-F238E27FC236}">
                <a16:creationId xmlns:a16="http://schemas.microsoft.com/office/drawing/2014/main" id="{67D51245-269A-741B-AA16-D4930393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44" y="5776736"/>
            <a:ext cx="5991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9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2E0-8F47-3B65-CE7A-41348E98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C Mean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B1C3E-692B-CDCD-448E-C44A920AB0A9}"/>
              </a:ext>
            </a:extLst>
          </p:cNvPr>
          <p:cNvSpPr txBox="1"/>
          <p:nvPr/>
        </p:nvSpPr>
        <p:spPr>
          <a:xfrm>
            <a:off x="841375" y="1879022"/>
            <a:ext cx="56009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new column(</a:t>
            </a:r>
            <a:r>
              <a:rPr lang="en-US" err="1">
                <a:ea typeface="+mn-lt"/>
                <a:cs typeface="+mn-lt"/>
              </a:rPr>
              <a:t>Fuzzy_cluster</a:t>
            </a:r>
            <a:r>
              <a:rPr lang="en-US">
                <a:ea typeface="+mn-lt"/>
                <a:cs typeface="+mn-lt"/>
              </a:rPr>
              <a:t>) is add to </a:t>
            </a:r>
            <a:r>
              <a:rPr lang="en-US" err="1">
                <a:ea typeface="+mn-lt"/>
                <a:cs typeface="+mn-lt"/>
              </a:rPr>
              <a:t>df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) containing the cluster labels assigned by a fuzzy clustering algorithm 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5C060-77FC-C31E-8D08-DCB5706F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432502"/>
            <a:ext cx="5829300" cy="55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9402C-E62C-B337-9D9F-FAA737EE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95" y="3796975"/>
            <a:ext cx="5074186" cy="19723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B3791A-AF78-B60F-C352-0C7EBB519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6727" y="2244870"/>
            <a:ext cx="3476490" cy="1666875"/>
          </a:xfrm>
        </p:spPr>
      </p:pic>
    </p:spTree>
    <p:extLst>
      <p:ext uri="{BB962C8B-B14F-4D97-AF65-F5344CB8AC3E}">
        <p14:creationId xmlns:p14="http://schemas.microsoft.com/office/powerpoint/2010/main" val="253431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15483-E0CA-245B-4295-25CA51BE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Fuzzy C Mean Clustering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8E58A-73CD-8932-F2B1-C24B8DF41B68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Maximum no. of customers -&gt; Cluster - 3 with annual income 41k - 78k and their spending scores are between 38 and 61.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Minimum no. of customers -&gt; Cluster - 1 with annual income between 11k and 40k and spending score in between 11 and 40.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85CCC-CB90-CB57-E282-E5BAAAB8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81" y="4592927"/>
            <a:ext cx="5172075" cy="166687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F8DC0F-7DAB-5276-2B3C-3A81E184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4338" y="971262"/>
            <a:ext cx="4816778" cy="3623975"/>
          </a:xfrm>
        </p:spPr>
      </p:pic>
    </p:spTree>
    <p:extLst>
      <p:ext uri="{BB962C8B-B14F-4D97-AF65-F5344CB8AC3E}">
        <p14:creationId xmlns:p14="http://schemas.microsoft.com/office/powerpoint/2010/main" val="174353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F89D-FB72-264D-F356-F6FD7A1A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Gaussian Mixture Model</a:t>
            </a:r>
          </a:p>
        </p:txBody>
      </p:sp>
      <p:pic>
        <p:nvPicPr>
          <p:cNvPr id="6" name="Content Placeholder 5" descr="A chart with many colored dots&#10;&#10;Description automatically generated">
            <a:extLst>
              <a:ext uri="{FF2B5EF4-FFF2-40B4-BE49-F238E27FC236}">
                <a16:creationId xmlns:a16="http://schemas.microsoft.com/office/drawing/2014/main" id="{8F09F73E-8685-8763-C3D8-DFD36CC3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323" y="1509385"/>
            <a:ext cx="5457825" cy="46476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E2E3A-4E36-C51E-4C8B-47F164A2C569}"/>
              </a:ext>
            </a:extLst>
          </p:cNvPr>
          <p:cNvSpPr txBox="1"/>
          <p:nvPr/>
        </p:nvSpPr>
        <p:spPr>
          <a:xfrm>
            <a:off x="683845" y="2027115"/>
            <a:ext cx="504336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Maximum no. of customers -&gt; Cluster - 0 with annual income 39k - 80k and their spending scores are between 35 and 65. 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Minimum no. of customers -&gt; Cluster - 2 with annual income between 10k and 40k and spending score in between 2 and 41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8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CB0DC0-F2DF-C359-BCD6-A1AE8A776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41" y="634206"/>
            <a:ext cx="7451911" cy="16130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71EC3-4FAD-84C4-3E84-3B11CC916130}"/>
              </a:ext>
            </a:extLst>
          </p:cNvPr>
          <p:cNvSpPr txBox="1"/>
          <p:nvPr/>
        </p:nvSpPr>
        <p:spPr>
          <a:xfrm>
            <a:off x="756397" y="2731433"/>
            <a:ext cx="73426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As per Cluster statistics generated, customers having moderate income are having a balanced spending score.</a:t>
            </a:r>
          </a:p>
          <a:p>
            <a:endParaRPr lang="en-GB"/>
          </a:p>
          <a:p>
            <a:r>
              <a:rPr lang="en-GB"/>
              <a:t>More no. of customers come under this category.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A12B439-7FCA-340A-DE0A-B8C25BE2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35" y="4405593"/>
            <a:ext cx="7237319" cy="15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3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490A-D8ED-D13D-6E73-BF00151D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DFB8E4-F7C1-B968-6371-565BD847A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55279"/>
              </p:ext>
            </p:extLst>
          </p:nvPr>
        </p:nvGraphicFramePr>
        <p:xfrm>
          <a:off x="835062" y="1887787"/>
          <a:ext cx="90231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779">
                  <a:extLst>
                    <a:ext uri="{9D8B030D-6E8A-4147-A177-3AD203B41FA5}">
                      <a16:colId xmlns:a16="http://schemas.microsoft.com/office/drawing/2014/main" val="3396396541"/>
                    </a:ext>
                  </a:extLst>
                </a:gridCol>
                <a:gridCol w="2491083">
                  <a:extLst>
                    <a:ext uri="{9D8B030D-6E8A-4147-A177-3AD203B41FA5}">
                      <a16:colId xmlns:a16="http://schemas.microsoft.com/office/drawing/2014/main" val="889726873"/>
                    </a:ext>
                  </a:extLst>
                </a:gridCol>
                <a:gridCol w="2199154">
                  <a:extLst>
                    <a:ext uri="{9D8B030D-6E8A-4147-A177-3AD203B41FA5}">
                      <a16:colId xmlns:a16="http://schemas.microsoft.com/office/drawing/2014/main" val="99627069"/>
                    </a:ext>
                  </a:extLst>
                </a:gridCol>
                <a:gridCol w="2077095">
                  <a:extLst>
                    <a:ext uri="{9D8B030D-6E8A-4147-A177-3AD203B41FA5}">
                      <a16:colId xmlns:a16="http://schemas.microsoft.com/office/drawing/2014/main" val="3695951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Hierarchical</a:t>
                      </a:r>
                      <a:endParaRPr lang="en-GB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Gaussian Mixture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FCM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3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212121"/>
                          </a:solidFill>
                          <a:latin typeface="Aptos"/>
                        </a:rPr>
                        <a:t>0.553931997444648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212121"/>
                          </a:solidFill>
                          <a:latin typeface="Aptos"/>
                        </a:rPr>
                        <a:t>0.5529945955148897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212121"/>
                          </a:solidFill>
                          <a:latin typeface="Aptos"/>
                        </a:rPr>
                        <a:t>0.5528243704895652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>
                          <a:solidFill>
                            <a:srgbClr val="212121"/>
                          </a:solidFill>
                          <a:latin typeface="Aptos"/>
                        </a:rPr>
                        <a:t>0.553931997444648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324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C53040-795D-FC9E-E4BD-3837AE9FD291}"/>
              </a:ext>
            </a:extLst>
          </p:cNvPr>
          <p:cNvSpPr txBox="1"/>
          <p:nvPr/>
        </p:nvSpPr>
        <p:spPr>
          <a:xfrm>
            <a:off x="868455" y="3235698"/>
            <a:ext cx="8936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Almost all the algorithms performed the same, with slight differences.</a:t>
            </a:r>
          </a:p>
        </p:txBody>
      </p:sp>
    </p:spTree>
    <p:extLst>
      <p:ext uri="{BB962C8B-B14F-4D97-AF65-F5344CB8AC3E}">
        <p14:creationId xmlns:p14="http://schemas.microsoft.com/office/powerpoint/2010/main" val="317168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6655E-FF22-6D5C-B703-2FBB159F38FB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3" descr="Customer Segmentation">
            <a:extLst>
              <a:ext uri="{FF2B5EF4-FFF2-40B4-BE49-F238E27FC236}">
                <a16:creationId xmlns:a16="http://schemas.microsoft.com/office/drawing/2014/main" id="{E4C675DF-074B-AACA-ED92-AF0D9270B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6" r="31263" b="-1"/>
          <a:stretch/>
        </p:blipFill>
        <p:spPr>
          <a:xfrm>
            <a:off x="5612891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76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34C48-0EEE-FF29-9210-AC02324A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Dataset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B652-010F-0D00-C431-E551039A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b="0" i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Customer ID: ID of the customers</a:t>
            </a:r>
          </a:p>
          <a:p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Gender</a:t>
            </a:r>
            <a:r>
              <a:rPr lang="en-US" sz="2000" b="0" i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: Gender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 (M or F)</a:t>
            </a:r>
            <a:endParaRPr lang="en-US" sz="2000" b="0" i="0">
              <a:effectLst/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r>
              <a:rPr lang="en-US" sz="2000" b="0" i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Age: Age of the customers</a:t>
            </a:r>
          </a:p>
          <a:p>
            <a:r>
              <a:rPr lang="en-US" sz="2000" b="0" i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Annual Income: Annual Income of the customers</a:t>
            </a:r>
          </a:p>
          <a:p>
            <a:r>
              <a:rPr lang="en-US" sz="2000" b="0" i="0"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Spending Score: How often a person spends money in a mall on a scale of 1 to 100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C0E7C72-9F13-68A2-A796-0A7E4ADA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54" y="1230489"/>
            <a:ext cx="7461581" cy="49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55F1E-9C08-59CF-EC43-9858755C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4772266" cy="1850814"/>
          </a:xfrm>
        </p:spPr>
        <p:txBody>
          <a:bodyPr anchor="b">
            <a:normAutofit fontScale="90000"/>
          </a:bodyPr>
          <a:lstStyle/>
          <a:p>
            <a:r>
              <a:rPr lang="en-US" sz="5400"/>
              <a:t>df.info(), </a:t>
            </a:r>
            <a:r>
              <a:rPr lang="en-US" sz="5400" err="1"/>
              <a:t>df.describe</a:t>
            </a:r>
            <a:r>
              <a:rPr lang="en-US" sz="5400"/>
              <a:t>() and Heatmap 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93C4BB-2D8E-BD38-72FC-DAFA5E2F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005245" cy="3453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The min Spending Score is 1 and max is 99 which means we don't have 100 score spenders in our data.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for all the features, the mean is greater than standard deviation</a:t>
            </a:r>
          </a:p>
          <a:p>
            <a:r>
              <a:rPr lang="en-US" sz="16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</a:rPr>
              <a:t>H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/>
                <a:ea typeface="Roboto"/>
                <a:cs typeface="Roboto"/>
              </a:rPr>
              <a:t>igh </a:t>
            </a:r>
            <a:r>
              <a:rPr lang="en-US" sz="16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</a:rPr>
              <a:t>variability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8D35D-E057-581B-7FF4-9EB6A991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98" y="3651403"/>
            <a:ext cx="6798747" cy="2595488"/>
          </a:xfrm>
          <a:prstGeom prst="rect">
            <a:avLst/>
          </a:prstGeom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8C5256-5976-378B-F70E-4784EB6B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88" y="293863"/>
            <a:ext cx="4636913" cy="24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5BA70-B04A-7556-AC09-7141B0CD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Age, Annual Income, and Spending Score</a:t>
            </a:r>
            <a:b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355CD-8E08-C25B-AFB5-2A8687C7AD84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Most of the customer's age are between 35 - 45</a:t>
            </a:r>
            <a:endParaRPr lang="en-US" b="0" i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highlight>
                  <a:srgbClr val="FFFFFF"/>
                </a:highlight>
              </a:rPr>
              <a:t>Most of the annual income falls between 50k to 85k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highlight>
                  <a:srgbClr val="FFFFFF"/>
                </a:highlight>
              </a:rPr>
              <a:t>The maximum spending score is in the range of 40 to 60</a:t>
            </a:r>
          </a:p>
        </p:txBody>
      </p:sp>
      <p:pic>
        <p:nvPicPr>
          <p:cNvPr id="3" name="Picture 2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147F6B14-5FCB-CDDB-A5E4-5F09DAB3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4" y="2824101"/>
            <a:ext cx="9759245" cy="33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8A354-9969-0A5B-9F59-610DB977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Gender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E764-1B64-665A-406B-CBAA3A63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More female (56%) customers than male (44%) customers.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C39A-F581-AFFE-841C-0682B6F6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5" y="2510195"/>
            <a:ext cx="5022377" cy="4206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087A24-BF9C-14E1-2F52-C2DD8931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89" y="1877987"/>
            <a:ext cx="5431536" cy="1561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5CD0E-ABAC-2616-59DA-88DD038B4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95" y="1878354"/>
            <a:ext cx="4905200" cy="4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4340A-9B21-63C9-DA8A-7C831293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K value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61EB-C3A7-3F25-BBF7-8F6A0A8E2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Determine optimal no. of clusters using Elbow Method</a:t>
            </a:r>
            <a:endParaRPr lang="en-US" sz="2200"/>
          </a:p>
        </p:txBody>
      </p:sp>
      <p:pic>
        <p:nvPicPr>
          <p:cNvPr id="5" name="Picture 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D1058AFF-6903-B1ED-9A71-4CFC26A6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26" y="960614"/>
            <a:ext cx="7135635" cy="5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3926B-B9FF-6398-66C6-75128F0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375345" cy="1244573"/>
          </a:xfrm>
        </p:spPr>
        <p:txBody>
          <a:bodyPr anchor="b">
            <a:normAutofit/>
          </a:bodyPr>
          <a:lstStyle/>
          <a:p>
            <a:r>
              <a:rPr lang="en-US" sz="5000"/>
              <a:t>K-Means Clustering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920E-004F-F2CA-87B2-CAE09AB6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23EF4-47DF-AECC-720E-64AFC1EC5C15}"/>
              </a:ext>
            </a:extLst>
          </p:cNvPr>
          <p:cNvSpPr txBox="1"/>
          <p:nvPr/>
        </p:nvSpPr>
        <p:spPr>
          <a:xfrm>
            <a:off x="6096000" y="3962400"/>
            <a:ext cx="601027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Arial"/>
              </a:rPr>
              <a:t>Maximum no. of customers -&gt; Cluster - 0 with annual income 41k - 70k and their spending scores are between 42 and 62. 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Arial"/>
              </a:rPr>
              <a:t>Minimum no. of customers -&gt; Cluster - 2 with annual income between 15k and 40k and spending score in between 10 and 41</a:t>
            </a:r>
            <a:endParaRPr lang="en-US"/>
          </a:p>
          <a:p>
            <a:endParaRPr lang="en-US">
              <a:cs typeface="Arial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03C9A8F-FE4A-75FA-EBF4-95D9091E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63" y="175109"/>
            <a:ext cx="4919663" cy="2488231"/>
          </a:xfrm>
          <a:prstGeom prst="rect">
            <a:avLst/>
          </a:prstGeom>
        </p:spPr>
      </p:pic>
      <p:pic>
        <p:nvPicPr>
          <p:cNvPr id="11" name="Picture 10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B4F94BDA-23C8-EDEA-D59A-E81B4260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9" y="2952750"/>
            <a:ext cx="509911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410EE-CD76-55B3-86E0-E1BB3590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7342"/>
            <a:ext cx="6498913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Hierarchical Clustering 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DFC081-924C-D092-BF44-9EDB192A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Hierarchical clustering starts with all your data points in separate groups, then it gradually merges the most similar groups together, step-by-step, until everything is in one big group.</a:t>
            </a:r>
          </a:p>
          <a:p>
            <a:r>
              <a:rPr lang="en-US" sz="2000">
                <a:ea typeface="+mn-lt"/>
                <a:cs typeface="+mn-lt"/>
              </a:rPr>
              <a:t>This creates a hierarchy (like a family tree) showing how similar the data points are in each cluster.</a:t>
            </a:r>
          </a:p>
          <a:p>
            <a:endParaRPr lang="en-US" sz="2200"/>
          </a:p>
        </p:txBody>
      </p:sp>
      <p:pic>
        <p:nvPicPr>
          <p:cNvPr id="5" name="Picture 4" descr="A diagram of a city&#10;&#10;Description automatically generated">
            <a:extLst>
              <a:ext uri="{FF2B5EF4-FFF2-40B4-BE49-F238E27FC236}">
                <a16:creationId xmlns:a16="http://schemas.microsoft.com/office/drawing/2014/main" id="{4AF19958-6F9B-7D72-7AE7-A988E33C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96" y="2340644"/>
            <a:ext cx="6903720" cy="43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09D6-1887-9175-D15A-DFE655D7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Hierarchical Clustering</a:t>
            </a:r>
            <a:endParaRPr lang="en-US" sz="50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1303D7B7-7C70-ED7E-332A-87D4932F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We're using the Agglomerative Clustering algorithm to categorize our data into 5 distinct groups. This process considers the distance between data points and merges them into clusters, aiming to minimize variance within each group.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35AC44-028D-CD04-CC58-6CA25066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39" y="2811046"/>
            <a:ext cx="6533606" cy="38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Customer Segmentation</vt:lpstr>
      <vt:lpstr>Dataset</vt:lpstr>
      <vt:lpstr>df.info(), df.describe() and Heatmap </vt:lpstr>
      <vt:lpstr>Distribution of Age, Annual Income, and Spending Score </vt:lpstr>
      <vt:lpstr>Gender Analysis</vt:lpstr>
      <vt:lpstr>K value</vt:lpstr>
      <vt:lpstr>K-Means Clustering</vt:lpstr>
      <vt:lpstr>Hierarchical Clustering </vt:lpstr>
      <vt:lpstr>Hierarchical Clustering</vt:lpstr>
      <vt:lpstr>PowerPoint Presentation</vt:lpstr>
      <vt:lpstr>Fuzzy C Mean Clustering</vt:lpstr>
      <vt:lpstr>Fuzzy C Mean Clustering</vt:lpstr>
      <vt:lpstr>Gaussian Mixture Model</vt:lpstr>
      <vt:lpstr>PowerPoint Presentation</vt:lpstr>
      <vt:lpstr>Comparision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Jahnavi Sri</dc:creator>
  <cp:revision>10</cp:revision>
  <dcterms:created xsi:type="dcterms:W3CDTF">2024-04-23T21:12:25Z</dcterms:created>
  <dcterms:modified xsi:type="dcterms:W3CDTF">2024-04-25T16:51:10Z</dcterms:modified>
</cp:coreProperties>
</file>