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81A55-7AD2-42F0-BF69-C6551BAD1DED}" v="309" dt="2024-02-16T07:51:23.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15/02/2024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15/02/2024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T2RBqMZfvQClR6ZBuMZ9QdHdjcHgBnyh/edit?usp=sharing&amp;ouid=111691645789497796027&amp;rtpof=true&amp;sd=tru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083" y="1789112"/>
            <a:ext cx="9144000" cy="1032934"/>
          </a:xfrm>
        </p:spPr>
        <p:txBody>
          <a:bodyPr/>
          <a:lstStyle/>
          <a:p>
            <a:r>
              <a:rPr lang="en-GB" dirty="0"/>
              <a:t>IMDB Movie Analysis</a:t>
            </a:r>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r>
              <a:rPr lang="en-US" b="1" dirty="0"/>
              <a:t>Spreadsheet Hyper Link </a:t>
            </a:r>
          </a:p>
          <a:p>
            <a:r>
              <a:rPr lang="en-US" dirty="0">
                <a:hlinkClick r:id="rId2"/>
              </a:rPr>
              <a:t>https://docs.google.com/spreadsheets/d/1T2RBqMZfvQClR6ZBuMZ9QdHdjcHgBnyh/edit?usp=sharing&amp;ouid=111691645789497796027&amp;rtpof=true&amp;sd=true</a:t>
            </a:r>
            <a:br>
              <a:rPr lang="en-US" dirty="0"/>
            </a:b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blue dots&#10;&#10;Description automatically generated">
            <a:extLst>
              <a:ext uri="{FF2B5EF4-FFF2-40B4-BE49-F238E27FC236}">
                <a16:creationId xmlns:a16="http://schemas.microsoft.com/office/drawing/2014/main" id="{1C8E5CDC-EA13-891D-67B6-045FB7E92D04}"/>
              </a:ext>
            </a:extLst>
          </p:cNvPr>
          <p:cNvPicPr>
            <a:picLocks noGrp="1" noChangeAspect="1"/>
          </p:cNvPicPr>
          <p:nvPr>
            <p:ph idx="1"/>
          </p:nvPr>
        </p:nvPicPr>
        <p:blipFill>
          <a:blip r:embed="rId2"/>
          <a:stretch>
            <a:fillRect/>
          </a:stretch>
        </p:blipFill>
        <p:spPr>
          <a:xfrm>
            <a:off x="971274" y="479300"/>
            <a:ext cx="7753626" cy="5485018"/>
          </a:xfrm>
        </p:spPr>
      </p:pic>
    </p:spTree>
    <p:extLst>
      <p:ext uri="{BB962C8B-B14F-4D97-AF65-F5344CB8AC3E}">
        <p14:creationId xmlns:p14="http://schemas.microsoft.com/office/powerpoint/2010/main" val="409514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0F04-1E55-6C32-C989-11138928B69D}"/>
              </a:ext>
            </a:extLst>
          </p:cNvPr>
          <p:cNvSpPr>
            <a:spLocks noGrp="1"/>
          </p:cNvSpPr>
          <p:nvPr>
            <p:ph type="title"/>
          </p:nvPr>
        </p:nvSpPr>
        <p:spPr/>
        <p:txBody>
          <a:bodyPr vert="horz" lIns="91440" tIns="45720" rIns="91440" bIns="45720" rtlCol="0" anchor="ctr">
            <a:noAutofit/>
          </a:bodyPr>
          <a:lstStyle/>
          <a:p>
            <a:r>
              <a:rPr lang="en-GB" sz="1600" b="1">
                <a:latin typeface="Calibri"/>
                <a:cs typeface="Calibri"/>
              </a:rPr>
              <a:t>C. Language Analysis: Situation: </a:t>
            </a:r>
            <a:r>
              <a:rPr lang="en-GB" sz="1600">
                <a:latin typeface="Calibri"/>
                <a:cs typeface="Calibri"/>
              </a:rPr>
              <a:t>Examine the distribution of movies based on their language.</a:t>
            </a:r>
            <a:endParaRPr lang="en-US" sz="1600">
              <a:latin typeface="Calibri"/>
              <a:cs typeface="Calibri"/>
            </a:endParaRPr>
          </a:p>
          <a:p>
            <a:pPr marL="285750" indent="-285750">
              <a:buFont typeface="Arial"/>
              <a:buChar char="•"/>
            </a:pPr>
            <a:r>
              <a:rPr lang="en-GB" sz="1600" b="1" dirty="0">
                <a:latin typeface="Calibri"/>
                <a:cs typeface="Calibri"/>
              </a:rPr>
              <a:t>Task:</a:t>
            </a:r>
            <a:r>
              <a:rPr lang="en-GB" sz="1600" dirty="0">
                <a:latin typeface="Calibri"/>
                <a:cs typeface="Calibri"/>
              </a:rPr>
              <a:t> Determine the most common languages used in movies and </a:t>
            </a:r>
            <a:r>
              <a:rPr lang="en-GB" sz="1600" err="1">
                <a:latin typeface="Calibri"/>
                <a:cs typeface="Calibri"/>
              </a:rPr>
              <a:t>analyze</a:t>
            </a:r>
            <a:r>
              <a:rPr lang="en-GB" sz="1600" dirty="0">
                <a:latin typeface="Calibri"/>
                <a:cs typeface="Calibri"/>
              </a:rPr>
              <a:t> their impact on the IMDB score using descriptive statistics.</a:t>
            </a:r>
          </a:p>
          <a:p>
            <a:pPr marL="285750" indent="-285750">
              <a:buFont typeface="Arial"/>
              <a:buChar char="•"/>
            </a:pPr>
            <a:r>
              <a:rPr lang="en-GB" sz="1600" b="1" dirty="0">
                <a:latin typeface="Calibri"/>
                <a:cs typeface="Calibri"/>
              </a:rPr>
              <a:t>Hint:</a:t>
            </a:r>
            <a:r>
              <a:rPr lang="en-GB" sz="1600" dirty="0">
                <a:latin typeface="Calibri"/>
                <a:cs typeface="Calibri"/>
              </a:rPr>
              <a:t> Use Excel's COUNTIF function to count the number of movies for each language. Calculate the mean, median, and standard deviation of the IMDB scores for each language. Compare the statistics to understand the impact of language on movie ratings.</a:t>
            </a:r>
          </a:p>
        </p:txBody>
      </p:sp>
      <p:pic>
        <p:nvPicPr>
          <p:cNvPr id="5" name="Picture 4" descr="A graph with orange and blue lines&#10;&#10;Description automatically generated">
            <a:extLst>
              <a:ext uri="{FF2B5EF4-FFF2-40B4-BE49-F238E27FC236}">
                <a16:creationId xmlns:a16="http://schemas.microsoft.com/office/drawing/2014/main" id="{828E93FC-150C-4ED5-5909-E42D102314CF}"/>
              </a:ext>
            </a:extLst>
          </p:cNvPr>
          <p:cNvPicPr>
            <a:picLocks noChangeAspect="1"/>
          </p:cNvPicPr>
          <p:nvPr/>
        </p:nvPicPr>
        <p:blipFill>
          <a:blip r:embed="rId2"/>
          <a:stretch>
            <a:fillRect/>
          </a:stretch>
        </p:blipFill>
        <p:spPr>
          <a:xfrm>
            <a:off x="1279939" y="1892783"/>
            <a:ext cx="7390295" cy="4519128"/>
          </a:xfrm>
          <a:prstGeom prst="rect">
            <a:avLst/>
          </a:prstGeom>
        </p:spPr>
      </p:pic>
    </p:spTree>
    <p:extLst>
      <p:ext uri="{BB962C8B-B14F-4D97-AF65-F5344CB8AC3E}">
        <p14:creationId xmlns:p14="http://schemas.microsoft.com/office/powerpoint/2010/main" val="286778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74C8E6C4-24F6-6881-CB25-70299DB9BA47}"/>
              </a:ext>
            </a:extLst>
          </p:cNvPr>
          <p:cNvPicPr>
            <a:picLocks noGrp="1" noChangeAspect="1"/>
          </p:cNvPicPr>
          <p:nvPr>
            <p:ph idx="1"/>
          </p:nvPr>
        </p:nvPicPr>
        <p:blipFill>
          <a:blip r:embed="rId2"/>
          <a:stretch>
            <a:fillRect/>
          </a:stretch>
        </p:blipFill>
        <p:spPr>
          <a:xfrm>
            <a:off x="812203" y="423104"/>
            <a:ext cx="10700115" cy="5864293"/>
          </a:xfrm>
        </p:spPr>
      </p:pic>
    </p:spTree>
    <p:extLst>
      <p:ext uri="{BB962C8B-B14F-4D97-AF65-F5344CB8AC3E}">
        <p14:creationId xmlns:p14="http://schemas.microsoft.com/office/powerpoint/2010/main" val="286656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0FE-9291-9432-62A1-9B3F691E4A43}"/>
              </a:ext>
            </a:extLst>
          </p:cNvPr>
          <p:cNvSpPr>
            <a:spLocks noGrp="1"/>
          </p:cNvSpPr>
          <p:nvPr>
            <p:ph type="title"/>
          </p:nvPr>
        </p:nvSpPr>
        <p:spPr/>
        <p:txBody>
          <a:bodyPr/>
          <a:lstStyle/>
          <a:p>
            <a:r>
              <a:rPr lang="en-GB" sz="1600" b="1" dirty="0">
                <a:latin typeface="Calibri"/>
                <a:cs typeface="Arial"/>
              </a:rPr>
              <a:t>D. Director Analysis: </a:t>
            </a:r>
            <a:r>
              <a:rPr lang="en-GB" sz="1600" dirty="0">
                <a:latin typeface="Calibri"/>
                <a:cs typeface="Arial"/>
              </a:rPr>
              <a:t>Influence of directors on movie ratings.</a:t>
            </a:r>
            <a:endParaRPr lang="en-US" sz="1600">
              <a:latin typeface="Calibri"/>
              <a:cs typeface="Calibri"/>
            </a:endParaRPr>
          </a:p>
          <a:p>
            <a:pPr marL="285750" indent="-285750">
              <a:buFont typeface="Arial"/>
              <a:buChar char="•"/>
            </a:pPr>
            <a:r>
              <a:rPr lang="en-GB" sz="1600" dirty="0">
                <a:latin typeface="Calibri"/>
                <a:cs typeface="Arial"/>
              </a:rPr>
              <a:t>Task: Identify the top directors based on their average IMDB score and </a:t>
            </a:r>
            <a:r>
              <a:rPr lang="en-GB" sz="1600" err="1">
                <a:latin typeface="Calibri"/>
                <a:cs typeface="Arial"/>
              </a:rPr>
              <a:t>analyze</a:t>
            </a:r>
            <a:r>
              <a:rPr lang="en-GB" sz="1600" dirty="0">
                <a:latin typeface="Calibri"/>
                <a:cs typeface="Arial"/>
              </a:rPr>
              <a:t> their contribution to the success of movies using percentile calculations.</a:t>
            </a:r>
            <a:endParaRPr lang="en-GB" sz="1600">
              <a:latin typeface="Calibri"/>
              <a:cs typeface="Calibri"/>
            </a:endParaRPr>
          </a:p>
          <a:p>
            <a:pPr marL="285750" indent="-285750">
              <a:buFont typeface="Arial"/>
              <a:buChar char="•"/>
            </a:pPr>
            <a:r>
              <a:rPr lang="en-GB" sz="1600" dirty="0">
                <a:latin typeface="Calibri"/>
                <a:cs typeface="Arial"/>
              </a:rPr>
              <a:t>Hint: Calculate the average IMDB score for each director. Use Excel's PERCENTILE function to identify the directors with the highest scores. Compare the scores of these directors to the overall distribution of scores.</a:t>
            </a:r>
            <a:endParaRPr lang="en-GB" sz="1600" dirty="0">
              <a:latin typeface="Calibri"/>
            </a:endParaRPr>
          </a:p>
        </p:txBody>
      </p:sp>
      <p:pic>
        <p:nvPicPr>
          <p:cNvPr id="7" name="Content Placeholder 6" descr="A screenshot of a computer screen&#10;&#10;Description automatically generated">
            <a:extLst>
              <a:ext uri="{FF2B5EF4-FFF2-40B4-BE49-F238E27FC236}">
                <a16:creationId xmlns:a16="http://schemas.microsoft.com/office/drawing/2014/main" id="{6CD6E173-90FF-983E-622A-7BF2C5396554}"/>
              </a:ext>
            </a:extLst>
          </p:cNvPr>
          <p:cNvPicPr>
            <a:picLocks noGrp="1" noChangeAspect="1"/>
          </p:cNvPicPr>
          <p:nvPr>
            <p:ph idx="1"/>
          </p:nvPr>
        </p:nvPicPr>
        <p:blipFill>
          <a:blip r:embed="rId2"/>
          <a:stretch>
            <a:fillRect/>
          </a:stretch>
        </p:blipFill>
        <p:spPr>
          <a:xfrm>
            <a:off x="1357451" y="1822140"/>
            <a:ext cx="4938229" cy="3916569"/>
          </a:xfrm>
        </p:spPr>
      </p:pic>
    </p:spTree>
    <p:extLst>
      <p:ext uri="{BB962C8B-B14F-4D97-AF65-F5344CB8AC3E}">
        <p14:creationId xmlns:p14="http://schemas.microsoft.com/office/powerpoint/2010/main" val="167071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creen&#10;&#10;Description automatically generated">
            <a:extLst>
              <a:ext uri="{FF2B5EF4-FFF2-40B4-BE49-F238E27FC236}">
                <a16:creationId xmlns:a16="http://schemas.microsoft.com/office/drawing/2014/main" id="{42AF6734-25A0-0076-0BCB-5067A4C8D35D}"/>
              </a:ext>
            </a:extLst>
          </p:cNvPr>
          <p:cNvPicPr>
            <a:picLocks noChangeAspect="1"/>
          </p:cNvPicPr>
          <p:nvPr/>
        </p:nvPicPr>
        <p:blipFill>
          <a:blip r:embed="rId2"/>
          <a:stretch>
            <a:fillRect/>
          </a:stretch>
        </p:blipFill>
        <p:spPr>
          <a:xfrm>
            <a:off x="700779" y="721002"/>
            <a:ext cx="10359748" cy="5592692"/>
          </a:xfrm>
          <a:prstGeom prst="rect">
            <a:avLst/>
          </a:prstGeom>
        </p:spPr>
      </p:pic>
    </p:spTree>
    <p:extLst>
      <p:ext uri="{BB962C8B-B14F-4D97-AF65-F5344CB8AC3E}">
        <p14:creationId xmlns:p14="http://schemas.microsoft.com/office/powerpoint/2010/main" val="309945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DB1-17A8-CA17-3644-742BD1C0C20E}"/>
              </a:ext>
            </a:extLst>
          </p:cNvPr>
          <p:cNvSpPr>
            <a:spLocks noGrp="1"/>
          </p:cNvSpPr>
          <p:nvPr>
            <p:ph type="title"/>
          </p:nvPr>
        </p:nvSpPr>
        <p:spPr/>
        <p:txBody>
          <a:bodyPr vert="horz" lIns="91440" tIns="45720" rIns="91440" bIns="45720" rtlCol="0" anchor="ctr">
            <a:noAutofit/>
          </a:bodyPr>
          <a:lstStyle/>
          <a:p>
            <a:r>
              <a:rPr lang="en-GB" sz="1600" b="1" dirty="0">
                <a:latin typeface="Calibri"/>
                <a:cs typeface="Arial"/>
              </a:rPr>
              <a:t>E. Budget Analysis:</a:t>
            </a:r>
            <a:r>
              <a:rPr lang="en-GB" sz="1600" dirty="0">
                <a:latin typeface="Calibri"/>
                <a:cs typeface="Arial"/>
              </a:rPr>
              <a:t> Explore the relationship between movie budgets and their financial success.</a:t>
            </a:r>
            <a:endParaRPr lang="en-US" sz="1600" dirty="0">
              <a:latin typeface="Calibri"/>
              <a:cs typeface="Calibri"/>
            </a:endParaRPr>
          </a:p>
          <a:p>
            <a:pPr marL="285750" indent="-285750">
              <a:buFont typeface="Arial"/>
              <a:buChar char="•"/>
            </a:pPr>
            <a:r>
              <a:rPr lang="en-GB" sz="1600" dirty="0">
                <a:latin typeface="Calibri"/>
                <a:cs typeface="Arial"/>
              </a:rPr>
              <a:t>Task: </a:t>
            </a:r>
            <a:r>
              <a:rPr lang="en-GB" sz="1600" err="1">
                <a:latin typeface="Calibri"/>
                <a:cs typeface="Arial"/>
              </a:rPr>
              <a:t>Analyze</a:t>
            </a:r>
            <a:r>
              <a:rPr lang="en-GB" sz="1600" dirty="0">
                <a:latin typeface="Calibri"/>
                <a:cs typeface="Arial"/>
              </a:rPr>
              <a:t> the correlation between movie budgets and gross earnings, and identify the movies with the highest profit margin.</a:t>
            </a:r>
            <a:endParaRPr lang="en-GB" sz="1600">
              <a:latin typeface="Calibri"/>
              <a:cs typeface="Calibri"/>
            </a:endParaRPr>
          </a:p>
          <a:p>
            <a:pPr marL="285750" indent="-285750">
              <a:buFont typeface="Arial"/>
              <a:buChar char="•"/>
            </a:pPr>
            <a:r>
              <a:rPr lang="en-GB" sz="1600" dirty="0">
                <a:latin typeface="Calibri"/>
                <a:cs typeface="Arial"/>
              </a:rPr>
              <a:t>Hint: Calculate the correlation coefficient between movie budgets and gross earnings using Excel's CORREL function. Calculate the profit margin (gross earnings - budget) for each movie and identify the movies with the highest profit margin using Excel's MAX function.</a:t>
            </a:r>
            <a:endParaRPr lang="en-GB" sz="1600" dirty="0">
              <a:latin typeface="Calibri"/>
            </a:endParaRPr>
          </a:p>
        </p:txBody>
      </p:sp>
      <p:pic>
        <p:nvPicPr>
          <p:cNvPr id="4" name="Content Placeholder 3" descr="A graph of a graph with blue and orange lines&#10;&#10;Description automatically generated">
            <a:extLst>
              <a:ext uri="{FF2B5EF4-FFF2-40B4-BE49-F238E27FC236}">
                <a16:creationId xmlns:a16="http://schemas.microsoft.com/office/drawing/2014/main" id="{4ECA9D63-9E5D-7708-7C0E-1BCB1B044EB4}"/>
              </a:ext>
            </a:extLst>
          </p:cNvPr>
          <p:cNvPicPr>
            <a:picLocks noGrp="1" noChangeAspect="1"/>
          </p:cNvPicPr>
          <p:nvPr>
            <p:ph idx="1"/>
          </p:nvPr>
        </p:nvPicPr>
        <p:blipFill>
          <a:blip r:embed="rId2"/>
          <a:stretch>
            <a:fillRect/>
          </a:stretch>
        </p:blipFill>
        <p:spPr>
          <a:xfrm>
            <a:off x="1136374" y="1901031"/>
            <a:ext cx="8428382" cy="4509742"/>
          </a:xfrm>
        </p:spPr>
      </p:pic>
    </p:spTree>
    <p:extLst>
      <p:ext uri="{BB962C8B-B14F-4D97-AF65-F5344CB8AC3E}">
        <p14:creationId xmlns:p14="http://schemas.microsoft.com/office/powerpoint/2010/main" val="387672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table&#10;&#10;Description automatically generated">
            <a:extLst>
              <a:ext uri="{FF2B5EF4-FFF2-40B4-BE49-F238E27FC236}">
                <a16:creationId xmlns:a16="http://schemas.microsoft.com/office/drawing/2014/main" id="{BC780C9F-DBFE-36E4-9C23-2A28C81E4572}"/>
              </a:ext>
            </a:extLst>
          </p:cNvPr>
          <p:cNvPicPr>
            <a:picLocks noGrp="1" noChangeAspect="1"/>
          </p:cNvPicPr>
          <p:nvPr>
            <p:ph idx="1"/>
          </p:nvPr>
        </p:nvPicPr>
        <p:blipFill>
          <a:blip r:embed="rId2"/>
          <a:stretch>
            <a:fillRect/>
          </a:stretch>
        </p:blipFill>
        <p:spPr>
          <a:xfrm>
            <a:off x="937592" y="763553"/>
            <a:ext cx="9852990" cy="5580959"/>
          </a:xfrm>
        </p:spPr>
      </p:pic>
    </p:spTree>
    <p:extLst>
      <p:ext uri="{BB962C8B-B14F-4D97-AF65-F5344CB8AC3E}">
        <p14:creationId xmlns:p14="http://schemas.microsoft.com/office/powerpoint/2010/main" val="167220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61B5-14C7-2FA9-6CC3-F9C55C9FB105}"/>
              </a:ext>
            </a:extLst>
          </p:cNvPr>
          <p:cNvSpPr>
            <a:spLocks noGrp="1"/>
          </p:cNvSpPr>
          <p:nvPr>
            <p:ph type="title"/>
          </p:nvPr>
        </p:nvSpPr>
        <p:spPr/>
        <p:txBody>
          <a:bodyPr>
            <a:normAutofit/>
          </a:bodyPr>
          <a:lstStyle/>
          <a:p>
            <a:r>
              <a:rPr lang="en-GB" sz="2800" b="1" dirty="0">
                <a:latin typeface="Arial"/>
                <a:cs typeface="Arial"/>
              </a:rPr>
              <a:t>Project Description</a:t>
            </a:r>
            <a:endParaRPr lang="en-US" sz="2800" dirty="0"/>
          </a:p>
        </p:txBody>
      </p:sp>
      <p:sp>
        <p:nvSpPr>
          <p:cNvPr id="3" name="Content Placeholder 2">
            <a:extLst>
              <a:ext uri="{FF2B5EF4-FFF2-40B4-BE49-F238E27FC236}">
                <a16:creationId xmlns:a16="http://schemas.microsoft.com/office/drawing/2014/main" id="{7FF42A5F-F376-8959-E203-E4E584F38578}"/>
              </a:ext>
            </a:extLst>
          </p:cNvPr>
          <p:cNvSpPr>
            <a:spLocks noGrp="1"/>
          </p:cNvSpPr>
          <p:nvPr>
            <p:ph idx="1"/>
          </p:nvPr>
        </p:nvSpPr>
        <p:spPr/>
        <p:txBody>
          <a:bodyPr vert="horz" lIns="91440" tIns="45720" rIns="91440" bIns="45720" rtlCol="0" anchor="t">
            <a:normAutofit/>
          </a:bodyPr>
          <a:lstStyle/>
          <a:p>
            <a:pPr marL="0" indent="0">
              <a:buNone/>
            </a:pPr>
            <a:endParaRPr lang="en-GB" sz="1200" b="1" dirty="0">
              <a:latin typeface="Arial"/>
              <a:cs typeface="Arial"/>
            </a:endParaRPr>
          </a:p>
          <a:p>
            <a:pPr marL="0" indent="0">
              <a:buNone/>
            </a:pPr>
            <a:r>
              <a:rPr lang="en-GB" dirty="0">
                <a:solidFill>
                  <a:srgbClr val="0D0D0D"/>
                </a:solidFill>
                <a:latin typeface="Calibri"/>
                <a:ea typeface="Calibri"/>
                <a:cs typeface="Arial"/>
              </a:rPr>
              <a:t>The project aims to </a:t>
            </a:r>
            <a:r>
              <a:rPr lang="en-GB" err="1">
                <a:solidFill>
                  <a:srgbClr val="0D0D0D"/>
                </a:solidFill>
                <a:latin typeface="Calibri"/>
                <a:ea typeface="Calibri"/>
                <a:cs typeface="Arial"/>
              </a:rPr>
              <a:t>analyze</a:t>
            </a:r>
            <a:r>
              <a:rPr lang="en-GB" dirty="0">
                <a:solidFill>
                  <a:srgbClr val="0D0D0D"/>
                </a:solidFill>
                <a:latin typeface="Calibri"/>
                <a:ea typeface="Calibri"/>
                <a:cs typeface="Arial"/>
              </a:rPr>
              <a:t> the factors influencing the success of movies on IMDB. Success, in this context, is defined by high IMDB ratings. The dataset contains information on various aspects of movies, including genres, duration, language, directors, and budgets. The goal is to provide actionable insights for movie producers, directors, and investors to make informed decisions in their future projects.</a:t>
            </a:r>
            <a:endParaRPr lang="en-GB">
              <a:latin typeface="Calibri"/>
              <a:ea typeface="Calibri"/>
              <a:cs typeface="Calibri"/>
            </a:endParaRPr>
          </a:p>
          <a:p>
            <a:pPr marL="0" indent="0">
              <a:buNone/>
            </a:pPr>
            <a:endParaRPr lang="en-US" dirty="0"/>
          </a:p>
        </p:txBody>
      </p:sp>
    </p:spTree>
    <p:extLst>
      <p:ext uri="{BB962C8B-B14F-4D97-AF65-F5344CB8AC3E}">
        <p14:creationId xmlns:p14="http://schemas.microsoft.com/office/powerpoint/2010/main" val="33063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AEDE-3CCF-24CC-6B9F-E392C5C4D67F}"/>
              </a:ext>
            </a:extLst>
          </p:cNvPr>
          <p:cNvSpPr>
            <a:spLocks noGrp="1"/>
          </p:cNvSpPr>
          <p:nvPr>
            <p:ph type="title"/>
          </p:nvPr>
        </p:nvSpPr>
        <p:spPr/>
        <p:txBody>
          <a:bodyPr>
            <a:normAutofit/>
          </a:bodyPr>
          <a:lstStyle/>
          <a:p>
            <a:r>
              <a:rPr lang="en-GB" sz="2800" b="1" dirty="0">
                <a:solidFill>
                  <a:srgbClr val="0D0D0D"/>
                </a:solidFill>
                <a:latin typeface="Calibri"/>
                <a:ea typeface="Calibri"/>
                <a:cs typeface="Arial"/>
              </a:rPr>
              <a:t>Approach</a:t>
            </a:r>
            <a:endParaRPr lang="en-US" sz="2800" dirty="0">
              <a:latin typeface="Calibri"/>
              <a:ea typeface="Calibri"/>
            </a:endParaRPr>
          </a:p>
        </p:txBody>
      </p:sp>
      <p:sp>
        <p:nvSpPr>
          <p:cNvPr id="3" name="Content Placeholder 2">
            <a:extLst>
              <a:ext uri="{FF2B5EF4-FFF2-40B4-BE49-F238E27FC236}">
                <a16:creationId xmlns:a16="http://schemas.microsoft.com/office/drawing/2014/main" id="{D98E318F-680D-208D-D702-F91E37FA7855}"/>
              </a:ext>
            </a:extLst>
          </p:cNvPr>
          <p:cNvSpPr>
            <a:spLocks noGrp="1"/>
          </p:cNvSpPr>
          <p:nvPr>
            <p:ph idx="1"/>
          </p:nvPr>
        </p:nvSpPr>
        <p:spPr/>
        <p:txBody>
          <a:bodyPr vert="horz" lIns="91440" tIns="45720" rIns="91440" bIns="45720" rtlCol="0" anchor="t">
            <a:normAutofit fontScale="92500"/>
          </a:bodyPr>
          <a:lstStyle/>
          <a:p>
            <a:pPr>
              <a:buNone/>
            </a:pPr>
            <a:endParaRPr lang="en-GB" sz="1200" b="1" dirty="0">
              <a:solidFill>
                <a:srgbClr val="0D0D0D"/>
              </a:solidFill>
              <a:latin typeface="Arial"/>
              <a:cs typeface="Arial"/>
            </a:endParaRPr>
          </a:p>
          <a:p>
            <a:pPr marL="0" indent="0">
              <a:buNone/>
            </a:pPr>
            <a:r>
              <a:rPr lang="en-GB" sz="2400" dirty="0">
                <a:solidFill>
                  <a:srgbClr val="0D0D0D"/>
                </a:solidFill>
                <a:latin typeface="Calibri"/>
                <a:ea typeface="+mn-lt"/>
                <a:cs typeface="+mn-lt"/>
              </a:rPr>
              <a:t>The project commences with a meticulous data cleaning phase, ensuring data integrity. Following this, an exploratory data analysis investigates the relationships between movie genres, duration, language, director, and budget with IMDB ratings. Leveraging statistical measures and the Five 'Whys' approach, the study aims to uncover key factors influencing movie success. Specific data analytics tasks, such as genre and duration analysis, language examination, director influence assessment, and budget correlation exploration, provide detailed insights. The final report combines these findings into a cohesive narrative, utilizing visualizations to communicate actionable insights for stakeholders in the film industry. Overall, the project offers a targeted approach to understanding the multifaceted dynamics that contribute to a movie's success on IMDB.</a:t>
            </a:r>
            <a:endParaRPr lang="en-GB" sz="2400">
              <a:latin typeface="Calibri"/>
              <a:ea typeface="Calibri"/>
              <a:cs typeface="Calibri"/>
            </a:endParaRPr>
          </a:p>
          <a:p>
            <a:pPr marL="0" indent="0">
              <a:buNone/>
            </a:pPr>
            <a:br>
              <a:rPr lang="en-US" dirty="0"/>
            </a:br>
            <a:endParaRPr lang="en-US" dirty="0"/>
          </a:p>
        </p:txBody>
      </p:sp>
    </p:spTree>
    <p:extLst>
      <p:ext uri="{BB962C8B-B14F-4D97-AF65-F5344CB8AC3E}">
        <p14:creationId xmlns:p14="http://schemas.microsoft.com/office/powerpoint/2010/main" val="54623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F194-A908-1CBC-9DA4-EC16E9D93136}"/>
              </a:ext>
            </a:extLst>
          </p:cNvPr>
          <p:cNvSpPr>
            <a:spLocks noGrp="1"/>
          </p:cNvSpPr>
          <p:nvPr>
            <p:ph type="title"/>
          </p:nvPr>
        </p:nvSpPr>
        <p:spPr/>
        <p:txBody>
          <a:bodyPr>
            <a:normAutofit/>
          </a:bodyPr>
          <a:lstStyle/>
          <a:p>
            <a:r>
              <a:rPr lang="en-GB" sz="2800" b="1" dirty="0">
                <a:latin typeface="Calibri"/>
                <a:ea typeface="Calibri"/>
                <a:cs typeface="Arial"/>
              </a:rPr>
              <a:t>Tech-Stack Used</a:t>
            </a:r>
            <a:endParaRPr lang="en-US" sz="2800" dirty="0">
              <a:latin typeface="Calibri"/>
              <a:ea typeface="Calibri"/>
            </a:endParaRPr>
          </a:p>
        </p:txBody>
      </p:sp>
      <p:sp>
        <p:nvSpPr>
          <p:cNvPr id="3" name="Content Placeholder 2">
            <a:extLst>
              <a:ext uri="{FF2B5EF4-FFF2-40B4-BE49-F238E27FC236}">
                <a16:creationId xmlns:a16="http://schemas.microsoft.com/office/drawing/2014/main" id="{C346D102-7FA4-F1E2-D696-7FF4F8DF2501}"/>
              </a:ext>
            </a:extLst>
          </p:cNvPr>
          <p:cNvSpPr>
            <a:spLocks noGrp="1"/>
          </p:cNvSpPr>
          <p:nvPr>
            <p:ph idx="1"/>
          </p:nvPr>
        </p:nvSpPr>
        <p:spPr/>
        <p:txBody>
          <a:bodyPr vert="horz" lIns="91440" tIns="45720" rIns="91440" bIns="45720" rtlCol="0" anchor="t">
            <a:normAutofit/>
          </a:bodyPr>
          <a:lstStyle/>
          <a:p>
            <a:pPr>
              <a:buNone/>
            </a:pPr>
            <a:endParaRPr lang="en-GB" sz="1200" b="1" dirty="0">
              <a:latin typeface="Arial"/>
              <a:cs typeface="Arial"/>
            </a:endParaRPr>
          </a:p>
          <a:p>
            <a:pPr marL="0" indent="0">
              <a:buNone/>
            </a:pPr>
            <a:r>
              <a:rPr lang="en-GB" sz="2400" dirty="0">
                <a:latin typeface="Calibri"/>
                <a:ea typeface="Calibri"/>
                <a:cs typeface="Arial"/>
              </a:rPr>
              <a:t>The project leverages Microsoft Excel as the primary tool for data analysis and visualization. Excel's versatile functions and features facilitate data cleaning, computation of summary statistics, and the creation of various visualizations, including pie charts, bar graphs, and histograms. The familiar interface of Excel allows for efficient handling of tasks such as handling missing values, clubbing categories, and outlier detection. Additionally, standard statistical functions within Excel contribute to deriving meaningful insights, making it a powerful and accessible tech-stack for this data analytics project.</a:t>
            </a:r>
            <a:endParaRPr lang="en-GB" sz="2400" dirty="0">
              <a:latin typeface="Calibri"/>
              <a:ea typeface="Calibri"/>
              <a:cs typeface="Calibri"/>
            </a:endParaRPr>
          </a:p>
          <a:p>
            <a:pPr marL="0" indent="0">
              <a:buNone/>
            </a:pPr>
            <a:br>
              <a:rPr lang="en-US" dirty="0"/>
            </a:br>
            <a:endParaRPr lang="en-US" dirty="0"/>
          </a:p>
        </p:txBody>
      </p:sp>
    </p:spTree>
    <p:extLst>
      <p:ext uri="{BB962C8B-B14F-4D97-AF65-F5344CB8AC3E}">
        <p14:creationId xmlns:p14="http://schemas.microsoft.com/office/powerpoint/2010/main" val="422458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9508-225A-FD85-D0CC-CB6C0FBFBAE1}"/>
              </a:ext>
            </a:extLst>
          </p:cNvPr>
          <p:cNvSpPr>
            <a:spLocks noGrp="1"/>
          </p:cNvSpPr>
          <p:nvPr>
            <p:ph type="title"/>
          </p:nvPr>
        </p:nvSpPr>
        <p:spPr>
          <a:xfrm>
            <a:off x="514611" y="365125"/>
            <a:ext cx="10839189" cy="553125"/>
          </a:xfrm>
        </p:spPr>
        <p:txBody>
          <a:bodyPr>
            <a:normAutofit/>
          </a:bodyPr>
          <a:lstStyle/>
          <a:p>
            <a:r>
              <a:rPr lang="en-GB" sz="2800" b="1" dirty="0">
                <a:latin typeface="Calibri"/>
                <a:ea typeface="Calibri"/>
                <a:cs typeface="Arial"/>
              </a:rPr>
              <a:t>Insights</a:t>
            </a:r>
            <a:endParaRPr lang="en-US" sz="2800" dirty="0">
              <a:latin typeface="Calibri"/>
              <a:ea typeface="Calibri"/>
            </a:endParaRPr>
          </a:p>
        </p:txBody>
      </p:sp>
      <p:sp>
        <p:nvSpPr>
          <p:cNvPr id="3" name="Content Placeholder 2">
            <a:extLst>
              <a:ext uri="{FF2B5EF4-FFF2-40B4-BE49-F238E27FC236}">
                <a16:creationId xmlns:a16="http://schemas.microsoft.com/office/drawing/2014/main" id="{866FAD7F-F37A-F4B0-E174-452135F0E968}"/>
              </a:ext>
            </a:extLst>
          </p:cNvPr>
          <p:cNvSpPr>
            <a:spLocks noGrp="1"/>
          </p:cNvSpPr>
          <p:nvPr>
            <p:ph idx="1"/>
          </p:nvPr>
        </p:nvSpPr>
        <p:spPr>
          <a:xfrm>
            <a:off x="431105" y="917489"/>
            <a:ext cx="11381982" cy="5259474"/>
          </a:xfrm>
        </p:spPr>
        <p:txBody>
          <a:bodyPr vert="horz" lIns="91440" tIns="45720" rIns="91440" bIns="45720" rtlCol="0" anchor="t">
            <a:noAutofit/>
          </a:bodyPr>
          <a:lstStyle/>
          <a:p>
            <a:endParaRPr lang="en-GB" sz="2000" b="1" dirty="0">
              <a:latin typeface="Arial"/>
              <a:cs typeface="Arial"/>
            </a:endParaRPr>
          </a:p>
          <a:p>
            <a:pPr marL="0" indent="0">
              <a:buNone/>
            </a:pPr>
            <a:r>
              <a:rPr lang="en-GB" sz="2000" b="1" dirty="0">
                <a:latin typeface="Calibri"/>
                <a:ea typeface="Calibri"/>
                <a:cs typeface="Arial"/>
              </a:rPr>
              <a:t>1.Movie Genre:</a:t>
            </a:r>
            <a:endParaRPr lang="en-GB" sz="2000" dirty="0">
              <a:latin typeface="Calibri"/>
              <a:ea typeface="Calibri"/>
              <a:cs typeface="Calibri"/>
            </a:endParaRPr>
          </a:p>
          <a:p>
            <a:pPr marL="457200" lvl="1" indent="0">
              <a:buNone/>
            </a:pPr>
            <a:r>
              <a:rPr lang="en-GB" sz="2000" dirty="0">
                <a:latin typeface="Calibri"/>
                <a:ea typeface="Calibri"/>
                <a:cs typeface="Arial"/>
              </a:rPr>
              <a:t>Certain genres may have higher average IMDB scores.</a:t>
            </a:r>
            <a:endParaRPr lang="en-GB" sz="2000">
              <a:latin typeface="Calibri"/>
              <a:ea typeface="Calibri"/>
              <a:cs typeface="Calibri"/>
            </a:endParaRPr>
          </a:p>
          <a:p>
            <a:pPr marL="457200" lvl="1" indent="0">
              <a:buNone/>
            </a:pPr>
            <a:r>
              <a:rPr lang="en-GB" sz="2000" dirty="0">
                <a:latin typeface="Calibri"/>
                <a:ea typeface="Calibri"/>
                <a:cs typeface="Arial"/>
              </a:rPr>
              <a:t>Producers can target genres with a higher likelihood of success.</a:t>
            </a:r>
            <a:endParaRPr lang="en-GB" sz="2000">
              <a:latin typeface="Calibri"/>
              <a:ea typeface="Calibri"/>
              <a:cs typeface="Calibri"/>
            </a:endParaRPr>
          </a:p>
          <a:p>
            <a:pPr marL="0" indent="0">
              <a:buNone/>
            </a:pPr>
            <a:r>
              <a:rPr lang="en-GB" sz="2000" b="1" dirty="0">
                <a:latin typeface="Calibri"/>
                <a:ea typeface="Calibri"/>
                <a:cs typeface="Arial"/>
              </a:rPr>
              <a:t>2.Movie Duration:</a:t>
            </a:r>
            <a:endParaRPr lang="en-GB" sz="2000">
              <a:latin typeface="Calibri"/>
              <a:ea typeface="Calibri"/>
              <a:cs typeface="Calibri"/>
            </a:endParaRPr>
          </a:p>
          <a:p>
            <a:pPr marL="457200" lvl="1" indent="0">
              <a:buNone/>
            </a:pPr>
            <a:r>
              <a:rPr lang="en-GB" sz="2000" dirty="0">
                <a:latin typeface="Calibri"/>
                <a:ea typeface="Calibri"/>
                <a:cs typeface="Arial"/>
              </a:rPr>
              <a:t>There might be a sweet spot for movie duration that correlates with higher IMDB ratings.</a:t>
            </a:r>
            <a:endParaRPr lang="en-GB" sz="2000">
              <a:latin typeface="Calibri"/>
              <a:ea typeface="Calibri"/>
              <a:cs typeface="Calibri"/>
            </a:endParaRPr>
          </a:p>
          <a:p>
            <a:pPr marL="457200" lvl="1" indent="0">
              <a:buNone/>
            </a:pPr>
            <a:r>
              <a:rPr lang="en-GB" sz="2000" dirty="0">
                <a:latin typeface="Calibri"/>
                <a:ea typeface="Calibri"/>
                <a:cs typeface="Arial"/>
              </a:rPr>
              <a:t>Directors can optimize movie length for better audience reception.</a:t>
            </a:r>
            <a:endParaRPr lang="en-GB" sz="2000">
              <a:latin typeface="Calibri"/>
              <a:ea typeface="Calibri"/>
              <a:cs typeface="Calibri"/>
            </a:endParaRPr>
          </a:p>
          <a:p>
            <a:pPr marL="0" indent="0">
              <a:buNone/>
            </a:pPr>
            <a:r>
              <a:rPr lang="en-GB" sz="2000" b="1" dirty="0">
                <a:latin typeface="Calibri"/>
                <a:ea typeface="Calibri"/>
                <a:cs typeface="Arial"/>
              </a:rPr>
              <a:t>3.Language:</a:t>
            </a:r>
            <a:endParaRPr lang="en-GB" sz="2000">
              <a:latin typeface="Calibri"/>
              <a:ea typeface="Calibri"/>
              <a:cs typeface="Calibri"/>
            </a:endParaRPr>
          </a:p>
          <a:p>
            <a:pPr marL="457200" lvl="1" indent="0">
              <a:buNone/>
            </a:pPr>
            <a:r>
              <a:rPr lang="en-GB" sz="2000" dirty="0">
                <a:latin typeface="Calibri"/>
                <a:ea typeface="Calibri"/>
                <a:cs typeface="Arial"/>
              </a:rPr>
              <a:t>Movies in certain languages may be more positively received.</a:t>
            </a:r>
            <a:endParaRPr lang="en-GB" sz="2000">
              <a:latin typeface="Calibri"/>
              <a:ea typeface="Calibri"/>
              <a:cs typeface="Calibri"/>
            </a:endParaRPr>
          </a:p>
          <a:p>
            <a:pPr marL="457200" lvl="1" indent="0">
              <a:buNone/>
            </a:pPr>
            <a:r>
              <a:rPr lang="en-GB" sz="2000" dirty="0">
                <a:latin typeface="Calibri"/>
                <a:ea typeface="Calibri"/>
                <a:cs typeface="Arial"/>
              </a:rPr>
              <a:t>Consideration of language diversity can be crucial for global success.</a:t>
            </a:r>
            <a:endParaRPr lang="en-GB" sz="2000">
              <a:latin typeface="Calibri"/>
              <a:ea typeface="Calibri"/>
              <a:cs typeface="Calibri"/>
            </a:endParaRPr>
          </a:p>
          <a:p>
            <a:pPr marL="0" indent="0">
              <a:buNone/>
            </a:pPr>
            <a:r>
              <a:rPr lang="en-GB" sz="2000" b="1" dirty="0">
                <a:latin typeface="Calibri"/>
                <a:ea typeface="Calibri"/>
                <a:cs typeface="Arial"/>
              </a:rPr>
              <a:t>4.Director Influence:</a:t>
            </a:r>
            <a:endParaRPr lang="en-GB" sz="2000">
              <a:latin typeface="Calibri"/>
              <a:ea typeface="Calibri"/>
              <a:cs typeface="Calibri"/>
            </a:endParaRPr>
          </a:p>
          <a:p>
            <a:pPr marL="457200" lvl="1" indent="0">
              <a:buNone/>
            </a:pPr>
            <a:r>
              <a:rPr lang="en-GB" sz="2000" dirty="0">
                <a:latin typeface="Calibri"/>
                <a:ea typeface="Calibri"/>
                <a:cs typeface="Arial"/>
              </a:rPr>
              <a:t>Identification of top-performing directors can guide hiring decisions.</a:t>
            </a:r>
            <a:endParaRPr lang="en-GB" sz="2000">
              <a:latin typeface="Calibri"/>
              <a:ea typeface="Calibri"/>
              <a:cs typeface="Calibri"/>
            </a:endParaRPr>
          </a:p>
          <a:p>
            <a:pPr marL="457200" lvl="1" indent="0">
              <a:buNone/>
            </a:pPr>
            <a:r>
              <a:rPr lang="en-GB" sz="2000" dirty="0">
                <a:latin typeface="Calibri"/>
                <a:ea typeface="Calibri"/>
                <a:cs typeface="Arial"/>
              </a:rPr>
              <a:t>Understanding the impact of directors on movie success can shape collaboration strategies.</a:t>
            </a:r>
            <a:endParaRPr lang="en-GB" sz="2000">
              <a:latin typeface="Calibri"/>
              <a:ea typeface="Calibri"/>
              <a:cs typeface="Calibri"/>
            </a:endParaRPr>
          </a:p>
          <a:p>
            <a:pPr marL="0" indent="0">
              <a:buNone/>
            </a:pPr>
            <a:r>
              <a:rPr lang="en-GB" sz="2000" b="1" dirty="0">
                <a:latin typeface="Calibri"/>
                <a:ea typeface="Calibri"/>
                <a:cs typeface="Arial"/>
              </a:rPr>
              <a:t>5.Budget Analysis:</a:t>
            </a:r>
            <a:endParaRPr lang="en-GB" sz="2000">
              <a:latin typeface="Calibri"/>
              <a:ea typeface="Calibri"/>
              <a:cs typeface="Calibri"/>
            </a:endParaRPr>
          </a:p>
          <a:p>
            <a:pPr marL="457200" lvl="1" indent="0">
              <a:buNone/>
            </a:pPr>
            <a:r>
              <a:rPr lang="en-GB" sz="2000" dirty="0">
                <a:latin typeface="Calibri"/>
                <a:ea typeface="Calibri"/>
                <a:cs typeface="Arial"/>
              </a:rPr>
              <a:t>Correlation between budgets and earnings can help in financial planning.</a:t>
            </a:r>
            <a:endParaRPr lang="en-GB" sz="2000">
              <a:latin typeface="Calibri"/>
              <a:ea typeface="Calibri"/>
              <a:cs typeface="Calibri"/>
            </a:endParaRPr>
          </a:p>
          <a:p>
            <a:pPr marL="457200" lvl="1" indent="0">
              <a:buNone/>
            </a:pPr>
            <a:r>
              <a:rPr lang="en-GB" sz="2000" dirty="0">
                <a:latin typeface="Calibri"/>
                <a:ea typeface="Calibri"/>
                <a:cs typeface="Arial"/>
              </a:rPr>
              <a:t>Recognition of movies with high profit margins allows for strategic investment decisions.</a:t>
            </a:r>
            <a:endParaRPr lang="en-GB" sz="2000" dirty="0">
              <a:latin typeface="Calibri"/>
              <a:ea typeface="Calibri"/>
            </a:endParaRPr>
          </a:p>
          <a:p>
            <a:endParaRPr lang="en-GB" dirty="0"/>
          </a:p>
        </p:txBody>
      </p:sp>
    </p:spTree>
    <p:extLst>
      <p:ext uri="{BB962C8B-B14F-4D97-AF65-F5344CB8AC3E}">
        <p14:creationId xmlns:p14="http://schemas.microsoft.com/office/powerpoint/2010/main" val="271016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D6E9-B645-BA37-EA02-CC66FA28368F}"/>
              </a:ext>
            </a:extLst>
          </p:cNvPr>
          <p:cNvSpPr>
            <a:spLocks noGrp="1"/>
          </p:cNvSpPr>
          <p:nvPr>
            <p:ph type="title"/>
          </p:nvPr>
        </p:nvSpPr>
        <p:spPr>
          <a:xfrm>
            <a:off x="838200" y="365125"/>
            <a:ext cx="10515600" cy="491482"/>
          </a:xfrm>
        </p:spPr>
        <p:txBody>
          <a:bodyPr>
            <a:normAutofit/>
          </a:bodyPr>
          <a:lstStyle/>
          <a:p>
            <a:r>
              <a:rPr lang="en-GB" sz="2800" b="1" dirty="0">
                <a:latin typeface="Calibri"/>
                <a:ea typeface="Calibri"/>
                <a:cs typeface="Arial"/>
              </a:rPr>
              <a:t>Results</a:t>
            </a:r>
            <a:endParaRPr lang="en-US" sz="2800" dirty="0">
              <a:latin typeface="Calibri"/>
              <a:ea typeface="Calibri"/>
            </a:endParaRPr>
          </a:p>
        </p:txBody>
      </p:sp>
      <p:sp>
        <p:nvSpPr>
          <p:cNvPr id="3" name="Content Placeholder 2">
            <a:extLst>
              <a:ext uri="{FF2B5EF4-FFF2-40B4-BE49-F238E27FC236}">
                <a16:creationId xmlns:a16="http://schemas.microsoft.com/office/drawing/2014/main" id="{592738DF-1289-A706-3D7C-E31B4B44BBC8}"/>
              </a:ext>
            </a:extLst>
          </p:cNvPr>
          <p:cNvSpPr>
            <a:spLocks noGrp="1"/>
          </p:cNvSpPr>
          <p:nvPr>
            <p:ph idx="1"/>
          </p:nvPr>
        </p:nvSpPr>
        <p:spPr>
          <a:xfrm>
            <a:off x="838200" y="538464"/>
            <a:ext cx="10515600" cy="5638499"/>
          </a:xfrm>
        </p:spPr>
        <p:txBody>
          <a:bodyPr vert="horz" lIns="91440" tIns="45720" rIns="91440" bIns="45720" rtlCol="0" anchor="t">
            <a:normAutofit/>
          </a:bodyPr>
          <a:lstStyle/>
          <a:p>
            <a:endParaRPr lang="en-GB" sz="1200" b="1" dirty="0">
              <a:latin typeface="Arial"/>
              <a:cs typeface="Arial"/>
            </a:endParaRPr>
          </a:p>
          <a:p>
            <a:pPr marL="0" indent="0">
              <a:buNone/>
            </a:pPr>
            <a:r>
              <a:rPr lang="en-GB" sz="1800" b="1" dirty="0">
                <a:latin typeface="Calibri"/>
                <a:ea typeface="Calibri"/>
                <a:cs typeface="Arial"/>
              </a:rPr>
              <a:t>Data Cleaning</a:t>
            </a:r>
            <a:r>
              <a:rPr lang="en-GB" sz="1800" dirty="0">
                <a:latin typeface="Calibri"/>
                <a:ea typeface="Calibri"/>
                <a:cs typeface="Arial"/>
              </a:rPr>
              <a:t>: This step involves preprocessing the data to make it suitable for analysis. It includes handling missing values, removing duplicates, converting data types if necessary, and possibly feature engineering.</a:t>
            </a:r>
            <a:endParaRPr lang="en-GB" sz="1800">
              <a:latin typeface="Calibri"/>
              <a:ea typeface="Calibri"/>
              <a:cs typeface="Calibri"/>
            </a:endParaRPr>
          </a:p>
          <a:p>
            <a:r>
              <a:rPr lang="en-GB" sz="1800" dirty="0">
                <a:latin typeface="Calibri"/>
                <a:ea typeface="Calibri"/>
                <a:cs typeface="Arial"/>
              </a:rPr>
              <a:t>From the provided dataset, I have observed that the dataset contains a lot of empty cells, unnecessary columns. So first I deleted all the columns that do not provide any help for the data extraction.</a:t>
            </a:r>
            <a:endParaRPr lang="en-GB" sz="1800">
              <a:latin typeface="Calibri"/>
              <a:ea typeface="Calibri"/>
              <a:cs typeface="Calibri"/>
            </a:endParaRPr>
          </a:p>
          <a:p>
            <a:r>
              <a:rPr lang="en-GB" sz="1800" dirty="0">
                <a:latin typeface="Calibri"/>
                <a:ea typeface="Calibri"/>
                <a:cs typeface="Arial"/>
              </a:rPr>
              <a:t>Next, I found the blank rows and highlighted them, and since there are lot of blank rows I deleted those blank rows.</a:t>
            </a:r>
            <a:endParaRPr lang="en-GB" sz="1800" dirty="0">
              <a:latin typeface="Calibri"/>
              <a:ea typeface="Calibri"/>
            </a:endParaRPr>
          </a:p>
          <a:p>
            <a:pPr marL="0" indent="0">
              <a:buNone/>
            </a:pPr>
            <a:endParaRPr lang="en-GB" sz="2000" dirty="0">
              <a:latin typeface="Calibri"/>
              <a:ea typeface="Calibri"/>
              <a:cs typeface="Arial"/>
            </a:endParaRPr>
          </a:p>
          <a:p>
            <a:endParaRPr lang="en-GB" dirty="0"/>
          </a:p>
        </p:txBody>
      </p:sp>
      <p:pic>
        <p:nvPicPr>
          <p:cNvPr id="4" name="Picture 3" descr="A screenshot of a computer&#10;&#10;Description automatically generated">
            <a:extLst>
              <a:ext uri="{FF2B5EF4-FFF2-40B4-BE49-F238E27FC236}">
                <a16:creationId xmlns:a16="http://schemas.microsoft.com/office/drawing/2014/main" id="{463CC53D-1949-AC0E-D119-A7A4B94C7116}"/>
              </a:ext>
            </a:extLst>
          </p:cNvPr>
          <p:cNvPicPr>
            <a:picLocks noChangeAspect="1"/>
          </p:cNvPicPr>
          <p:nvPr/>
        </p:nvPicPr>
        <p:blipFill>
          <a:blip r:embed="rId2"/>
          <a:stretch>
            <a:fillRect/>
          </a:stretch>
        </p:blipFill>
        <p:spPr>
          <a:xfrm>
            <a:off x="1528505" y="2598909"/>
            <a:ext cx="7672773" cy="3791722"/>
          </a:xfrm>
          <a:prstGeom prst="rect">
            <a:avLst/>
          </a:prstGeom>
        </p:spPr>
      </p:pic>
    </p:spTree>
    <p:extLst>
      <p:ext uri="{BB962C8B-B14F-4D97-AF65-F5344CB8AC3E}">
        <p14:creationId xmlns:p14="http://schemas.microsoft.com/office/powerpoint/2010/main" val="418981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BAFE-1919-9C62-3854-56D3E6E4D750}"/>
              </a:ext>
            </a:extLst>
          </p:cNvPr>
          <p:cNvSpPr>
            <a:spLocks noGrp="1"/>
          </p:cNvSpPr>
          <p:nvPr>
            <p:ph type="title"/>
          </p:nvPr>
        </p:nvSpPr>
        <p:spPr>
          <a:xfrm>
            <a:off x="838200" y="365125"/>
            <a:ext cx="10515600" cy="522374"/>
          </a:xfrm>
        </p:spPr>
        <p:txBody>
          <a:bodyPr>
            <a:normAutofit/>
          </a:bodyPr>
          <a:lstStyle/>
          <a:p>
            <a:r>
              <a:rPr lang="en-GB" sz="2400" b="1" dirty="0">
                <a:latin typeface="Calibri"/>
                <a:ea typeface="Calibri"/>
                <a:cs typeface="Arial"/>
              </a:rPr>
              <a:t>Data Analytics Tasks:</a:t>
            </a:r>
            <a:endParaRPr lang="en-US" sz="2400" dirty="0">
              <a:latin typeface="Calibri"/>
              <a:ea typeface="Calibri"/>
            </a:endParaRPr>
          </a:p>
        </p:txBody>
      </p:sp>
      <p:sp>
        <p:nvSpPr>
          <p:cNvPr id="3" name="Content Placeholder 2">
            <a:extLst>
              <a:ext uri="{FF2B5EF4-FFF2-40B4-BE49-F238E27FC236}">
                <a16:creationId xmlns:a16="http://schemas.microsoft.com/office/drawing/2014/main" id="{77AAF6E6-BEC8-8EE3-7334-2ED6FF3D70EF}"/>
              </a:ext>
            </a:extLst>
          </p:cNvPr>
          <p:cNvSpPr>
            <a:spLocks noGrp="1"/>
          </p:cNvSpPr>
          <p:nvPr>
            <p:ph idx="1"/>
          </p:nvPr>
        </p:nvSpPr>
        <p:spPr>
          <a:xfrm>
            <a:off x="838200" y="888571"/>
            <a:ext cx="10515600" cy="5591104"/>
          </a:xfrm>
        </p:spPr>
        <p:txBody>
          <a:bodyPr vert="horz" lIns="91440" tIns="45720" rIns="91440" bIns="45720" rtlCol="0" anchor="t">
            <a:noAutofit/>
          </a:bodyPr>
          <a:lstStyle/>
          <a:p>
            <a:pPr marL="0" indent="0">
              <a:buNone/>
            </a:pPr>
            <a:r>
              <a:rPr lang="en-GB" sz="1600" b="1" dirty="0">
                <a:latin typeface="Calibri"/>
                <a:cs typeface="Calibri"/>
              </a:rPr>
              <a:t>A. Movie Genre Analysis: </a:t>
            </a:r>
            <a:r>
              <a:rPr lang="en-GB" sz="1600" dirty="0" err="1">
                <a:latin typeface="Calibri"/>
                <a:cs typeface="Calibri"/>
              </a:rPr>
              <a:t>Analyze</a:t>
            </a:r>
            <a:r>
              <a:rPr lang="en-GB" sz="1600" dirty="0">
                <a:latin typeface="Calibri"/>
                <a:cs typeface="Calibri"/>
              </a:rPr>
              <a:t> the distribution of movie genres and their impact on the IMDB score.</a:t>
            </a:r>
          </a:p>
          <a:p>
            <a:pPr marL="0" indent="0">
              <a:buNone/>
            </a:pPr>
            <a:r>
              <a:rPr lang="en-GB" sz="1600">
                <a:latin typeface="Calibri"/>
                <a:cs typeface="Calibri"/>
              </a:rPr>
              <a:t>Task: Determine the most common genres of movies in the dataset. Then, for each genre, calculate descriptive statistics (mean, median, mode, range, variance, standard deviation) of the IMDB scores.</a:t>
            </a:r>
          </a:p>
          <a:p>
            <a:pPr marL="0" indent="0">
              <a:buNone/>
            </a:pPr>
            <a:r>
              <a:rPr lang="en-GB" sz="1600" dirty="0">
                <a:latin typeface="Calibri"/>
                <a:cs typeface="Calibri"/>
              </a:rPr>
              <a:t>Hint: Use Excel's COUNTIF function to count the number of movies for each genre. You might need to manipulate the 'genres' column to separate multiple genres for a single movie. Use Excel's functions like AVERAGE, MEDIAN, MODE, MAX, MIN, VAR, and STDEV to calculate descriptive statistics. Compare the statistics to understand the impact of genre on movie ratings.</a:t>
            </a:r>
          </a:p>
          <a:p>
            <a:pPr marL="0" indent="0">
              <a:buNone/>
            </a:pPr>
            <a:endParaRPr lang="en-GB" sz="1600" dirty="0">
              <a:latin typeface="Calibri"/>
              <a:cs typeface="Calibri"/>
            </a:endParaRPr>
          </a:p>
        </p:txBody>
      </p:sp>
      <p:pic>
        <p:nvPicPr>
          <p:cNvPr id="4" name="Picture 3">
            <a:extLst>
              <a:ext uri="{FF2B5EF4-FFF2-40B4-BE49-F238E27FC236}">
                <a16:creationId xmlns:a16="http://schemas.microsoft.com/office/drawing/2014/main" id="{FCBADCB5-CAD1-CEAC-C593-F1168FBF1B60}"/>
              </a:ext>
            </a:extLst>
          </p:cNvPr>
          <p:cNvPicPr>
            <a:picLocks noChangeAspect="1"/>
          </p:cNvPicPr>
          <p:nvPr/>
        </p:nvPicPr>
        <p:blipFill>
          <a:blip r:embed="rId2"/>
          <a:stretch>
            <a:fillRect/>
          </a:stretch>
        </p:blipFill>
        <p:spPr>
          <a:xfrm>
            <a:off x="1150721" y="2557977"/>
            <a:ext cx="9837207" cy="4138083"/>
          </a:xfrm>
          <a:prstGeom prst="rect">
            <a:avLst/>
          </a:prstGeom>
        </p:spPr>
      </p:pic>
    </p:spTree>
    <p:extLst>
      <p:ext uri="{BB962C8B-B14F-4D97-AF65-F5344CB8AC3E}">
        <p14:creationId xmlns:p14="http://schemas.microsoft.com/office/powerpoint/2010/main" val="376453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lines&#10;&#10;Description automatically generated">
            <a:extLst>
              <a:ext uri="{FF2B5EF4-FFF2-40B4-BE49-F238E27FC236}">
                <a16:creationId xmlns:a16="http://schemas.microsoft.com/office/drawing/2014/main" id="{AFB484B0-453F-4FDA-DBF4-8CF49AA6BDE5}"/>
              </a:ext>
            </a:extLst>
          </p:cNvPr>
          <p:cNvPicPr>
            <a:picLocks noGrp="1" noChangeAspect="1"/>
          </p:cNvPicPr>
          <p:nvPr>
            <p:ph idx="1"/>
          </p:nvPr>
        </p:nvPicPr>
        <p:blipFill>
          <a:blip r:embed="rId2"/>
          <a:stretch>
            <a:fillRect/>
          </a:stretch>
        </p:blipFill>
        <p:spPr>
          <a:xfrm>
            <a:off x="738187" y="503503"/>
            <a:ext cx="7614708" cy="5418666"/>
          </a:xfrm>
        </p:spPr>
      </p:pic>
    </p:spTree>
    <p:extLst>
      <p:ext uri="{BB962C8B-B14F-4D97-AF65-F5344CB8AC3E}">
        <p14:creationId xmlns:p14="http://schemas.microsoft.com/office/powerpoint/2010/main" val="18454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DDDC-79C0-34C3-21B7-BA5A406C4C23}"/>
              </a:ext>
            </a:extLst>
          </p:cNvPr>
          <p:cNvSpPr>
            <a:spLocks noGrp="1"/>
          </p:cNvSpPr>
          <p:nvPr>
            <p:ph type="title"/>
          </p:nvPr>
        </p:nvSpPr>
        <p:spPr>
          <a:xfrm>
            <a:off x="838200" y="365125"/>
            <a:ext cx="10515600" cy="1907646"/>
          </a:xfrm>
        </p:spPr>
        <p:txBody>
          <a:bodyPr vert="horz" lIns="91440" tIns="45720" rIns="91440" bIns="45720" rtlCol="0" anchor="ctr">
            <a:noAutofit/>
          </a:bodyPr>
          <a:lstStyle/>
          <a:p>
            <a:r>
              <a:rPr lang="en-GB" sz="1800" b="1" dirty="0">
                <a:latin typeface="Calibri"/>
                <a:cs typeface="Arial"/>
              </a:rPr>
              <a:t>B. Movie Duration Analysis: </a:t>
            </a:r>
            <a:r>
              <a:rPr lang="en-GB" sz="1800" err="1">
                <a:latin typeface="Calibri"/>
                <a:cs typeface="Arial"/>
              </a:rPr>
              <a:t>Analyze</a:t>
            </a:r>
            <a:r>
              <a:rPr lang="en-GB" sz="1800" dirty="0">
                <a:latin typeface="Calibri"/>
                <a:cs typeface="Arial"/>
              </a:rPr>
              <a:t> the distribution of movie durations and its impact on the IMDB score.</a:t>
            </a:r>
            <a:endParaRPr lang="en-US" sz="1800">
              <a:latin typeface="Calibri"/>
              <a:cs typeface="Calibri"/>
            </a:endParaRPr>
          </a:p>
          <a:p>
            <a:r>
              <a:rPr lang="en-GB" sz="1800" b="1" dirty="0">
                <a:latin typeface="Calibri"/>
                <a:cs typeface="Arial"/>
              </a:rPr>
              <a:t>Task:</a:t>
            </a:r>
            <a:r>
              <a:rPr lang="en-GB" sz="1800" dirty="0">
                <a:latin typeface="Calibri"/>
                <a:cs typeface="Arial"/>
              </a:rPr>
              <a:t> </a:t>
            </a:r>
            <a:r>
              <a:rPr lang="en-GB" sz="1800" err="1">
                <a:latin typeface="Calibri"/>
                <a:cs typeface="Arial"/>
              </a:rPr>
              <a:t>Analyze</a:t>
            </a:r>
            <a:r>
              <a:rPr lang="en-GB" sz="1800" dirty="0">
                <a:latin typeface="Calibri"/>
                <a:cs typeface="Arial"/>
              </a:rPr>
              <a:t> the distribution of movie durations and identify the relationship between movie duration and IMDB score.</a:t>
            </a:r>
            <a:endParaRPr lang="en-GB" sz="1800">
              <a:latin typeface="Calibri"/>
              <a:cs typeface="Calibri"/>
            </a:endParaRPr>
          </a:p>
          <a:p>
            <a:r>
              <a:rPr lang="en-GB" sz="1800" b="1" dirty="0">
                <a:latin typeface="Calibri"/>
                <a:cs typeface="Arial"/>
              </a:rPr>
              <a:t>Hint:</a:t>
            </a:r>
            <a:r>
              <a:rPr lang="en-GB" sz="1800" dirty="0">
                <a:latin typeface="Calibri"/>
                <a:cs typeface="Arial"/>
              </a:rPr>
              <a:t> Calculate descriptive statistics such as mean, median, and standard deviation for movie durations. Use Excel's functions like AVERAGE, MEDIAN, and STDEV. Create a scatter plot to visualize the relationship between movie duration and IMDB score. Add a trendline to assess the direction and strength of the relationship.</a:t>
            </a:r>
            <a:endParaRPr lang="en-GB" sz="1800" dirty="0">
              <a:latin typeface="Calibri"/>
            </a:endParaRPr>
          </a:p>
        </p:txBody>
      </p:sp>
      <p:pic>
        <p:nvPicPr>
          <p:cNvPr id="4" name="Content Placeholder 3" descr="A screenshot of a data analysis&#10;&#10;Description automatically generated">
            <a:extLst>
              <a:ext uri="{FF2B5EF4-FFF2-40B4-BE49-F238E27FC236}">
                <a16:creationId xmlns:a16="http://schemas.microsoft.com/office/drawing/2014/main" id="{E9AC0088-1404-A874-07BF-FA9B191EEB15}"/>
              </a:ext>
            </a:extLst>
          </p:cNvPr>
          <p:cNvPicPr>
            <a:picLocks noGrp="1" noChangeAspect="1"/>
          </p:cNvPicPr>
          <p:nvPr>
            <p:ph idx="1"/>
          </p:nvPr>
        </p:nvPicPr>
        <p:blipFill>
          <a:blip r:embed="rId2"/>
          <a:stretch>
            <a:fillRect/>
          </a:stretch>
        </p:blipFill>
        <p:spPr>
          <a:xfrm>
            <a:off x="951258" y="2642394"/>
            <a:ext cx="4591050" cy="2209800"/>
          </a:xfrm>
        </p:spPr>
      </p:pic>
    </p:spTree>
    <p:extLst>
      <p:ext uri="{BB962C8B-B14F-4D97-AF65-F5344CB8AC3E}">
        <p14:creationId xmlns:p14="http://schemas.microsoft.com/office/powerpoint/2010/main" val="712568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IMDB Movie Analysis</vt:lpstr>
      <vt:lpstr>Project Description</vt:lpstr>
      <vt:lpstr>Approach</vt:lpstr>
      <vt:lpstr>Tech-Stack Used</vt:lpstr>
      <vt:lpstr>Insights</vt:lpstr>
      <vt:lpstr>Results</vt:lpstr>
      <vt:lpstr>Data Analytics Tasks:</vt:lpstr>
      <vt:lpstr>PowerPoint Presentation</vt:lpstr>
      <vt:lpstr>B. Movie Duration Analysis: Analyze the distribution of movie durations and its impact on the IMDB score. Task: Analyze the distribution of movie durations and identify the relationship between movie duration and IMDB score. Hint: Calculate descriptive statistics such as mean, median, and standard deviation for movie durations. Use Excel's functions like AVERAGE, MEDIAN, and STDEV. Create a scatter plot to visualize the relationship between movie duration and IMDB score. Add a trendline to assess the direction and strength of the relationship.</vt:lpstr>
      <vt:lpstr>PowerPoint Presentation</vt:lpstr>
      <vt:lpstr>C. Language Analysis: Situation: Examine the distribution of movies based on their language. Task: Determine the most common languages used in movies and analyze their impact on the IMDB score using descriptive statistics. Hint: Use Excel's COUNTIF function to count the number of movies for each language. Calculate the mean, median, and standard deviation of the IMDB scores for each language. Compare the statistics to understand the impact of language on movie ratings.</vt:lpstr>
      <vt:lpstr>PowerPoint Presentation</vt:lpstr>
      <vt:lpstr>D. Director Analysis: Influence of directors on movie ratings. Task: Identify the top directors based on their average IMDB score and analyze their contribution to the success of movies using percentile calculations. Hint: Calculate the average IMDB score for each director. Use Excel's PERCENTILE function to identify the directors with the highest scores. Compare the scores of these directors to the overall distribution of scores.</vt:lpstr>
      <vt:lpstr>PowerPoint Presentation</vt:lpstr>
      <vt:lpstr>E. Budget Analysis: Explore the relationship between movie budgets and their financial success. Task: Analyze the correlation between movie budgets and gross earnings, and identify the movies with the highest profit margin. Hint: Calculate the correlation coefficient between movie budgets and gross earnings using Excel's CORREL function. Calculate the profit margin (gross earnings - budget) for each movie and identify the movies with the highest profit margin using Excel's MAX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200</cp:revision>
  <dcterms:created xsi:type="dcterms:W3CDTF">2024-02-16T05:30:37Z</dcterms:created>
  <dcterms:modified xsi:type="dcterms:W3CDTF">2024-02-16T07:51:58Z</dcterms:modified>
</cp:coreProperties>
</file>