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4/4/2024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FA55E-366D-8788-E9E2-BED17F94D9FE}"/>
              </a:ext>
            </a:extLst>
          </p:cNvPr>
          <p:cNvSpPr>
            <a:spLocks noGrp="1"/>
          </p:cNvSpPr>
          <p:nvPr>
            <p:ph type="ctrTitle"/>
          </p:nvPr>
        </p:nvSpPr>
        <p:spPr/>
        <p:txBody>
          <a:bodyPr>
            <a:normAutofit/>
          </a:bodyPr>
          <a:lstStyle/>
          <a:p>
            <a:r>
              <a:rPr lang="en-US" sz="4000" dirty="0">
                <a:latin typeface="Algerian" panose="04020705040A02060702" pitchFamily="82" charset="0"/>
              </a:rPr>
              <a:t>CYBER SECURITY WITH KALI LINUX</a:t>
            </a:r>
            <a:br>
              <a:rPr lang="en-US" sz="4000" dirty="0">
                <a:latin typeface="Algerian" panose="04020705040A02060702" pitchFamily="82" charset="0"/>
              </a:rPr>
            </a:br>
            <a:br>
              <a:rPr lang="en-US" sz="4000" dirty="0">
                <a:latin typeface="Algerian" panose="04020705040A02060702" pitchFamily="82" charset="0"/>
              </a:rPr>
            </a:br>
            <a:r>
              <a:rPr lang="en-US" sz="2400" dirty="0">
                <a:latin typeface="Book Antiqua" panose="02040602050305030304" pitchFamily="18" charset="0"/>
              </a:rPr>
              <a:t>PROJECT TITLE : KEYLOGGER AND SECURITY</a:t>
            </a:r>
            <a:endParaRPr lang="en-IN" sz="2400" dirty="0">
              <a:latin typeface="Book Antiqua" panose="02040602050305030304" pitchFamily="18" charset="0"/>
            </a:endParaRPr>
          </a:p>
        </p:txBody>
      </p:sp>
      <p:sp>
        <p:nvSpPr>
          <p:cNvPr id="3" name="Subtitle 2">
            <a:extLst>
              <a:ext uri="{FF2B5EF4-FFF2-40B4-BE49-F238E27FC236}">
                <a16:creationId xmlns:a16="http://schemas.microsoft.com/office/drawing/2014/main" id="{6053BBF4-B415-FE99-4B2A-43F40E7B66BC}"/>
              </a:ext>
            </a:extLst>
          </p:cNvPr>
          <p:cNvSpPr>
            <a:spLocks noGrp="1"/>
          </p:cNvSpPr>
          <p:nvPr>
            <p:ph type="subTitle" idx="1"/>
          </p:nvPr>
        </p:nvSpPr>
        <p:spPr>
          <a:xfrm>
            <a:off x="1607544" y="4079875"/>
            <a:ext cx="9001462" cy="1655762"/>
          </a:xfrm>
        </p:spPr>
        <p:txBody>
          <a:bodyPr>
            <a:normAutofit fontScale="62500" lnSpcReduction="20000"/>
          </a:bodyPr>
          <a:lstStyle/>
          <a:p>
            <a:r>
              <a:rPr lang="en-US" sz="2400" b="1" dirty="0">
                <a:solidFill>
                  <a:schemeClr val="tx1"/>
                </a:solidFill>
                <a:latin typeface="Arial Rounded MT Bold" panose="020F0704030504030204" pitchFamily="34" charset="0"/>
                <a:cs typeface="Arial" pitchFamily="34" charset="0"/>
              </a:rPr>
              <a:t>Presented By:</a:t>
            </a:r>
          </a:p>
          <a:p>
            <a:r>
              <a:rPr lang="en-US" b="1" dirty="0">
                <a:solidFill>
                  <a:schemeClr val="tx1"/>
                </a:solidFill>
                <a:latin typeface="Arial Rounded MT Bold" panose="020F0704030504030204" pitchFamily="34" charset="0"/>
                <a:cs typeface="Arial"/>
              </a:rPr>
              <a:t>DHARANI.M </a:t>
            </a:r>
            <a:r>
              <a:rPr lang="en-US" sz="2400" b="1" dirty="0">
                <a:solidFill>
                  <a:schemeClr val="tx1"/>
                </a:solidFill>
                <a:latin typeface="Arial Rounded MT Bold" panose="020F0704030504030204" pitchFamily="34" charset="0"/>
                <a:cs typeface="Arial"/>
              </a:rPr>
              <a:t>,</a:t>
            </a:r>
          </a:p>
          <a:p>
            <a:r>
              <a:rPr lang="en-US" sz="2400" b="1" dirty="0">
                <a:solidFill>
                  <a:schemeClr val="tx1"/>
                </a:solidFill>
                <a:latin typeface="Arial Rounded MT Bold" panose="020F0704030504030204" pitchFamily="34" charset="0"/>
                <a:cs typeface="Arial"/>
              </a:rPr>
              <a:t>                                                                           University college of engineering </a:t>
            </a:r>
            <a:r>
              <a:rPr lang="en-US" sz="2400" b="1" dirty="0" err="1">
                <a:solidFill>
                  <a:schemeClr val="tx1"/>
                </a:solidFill>
                <a:latin typeface="Arial Rounded MT Bold" panose="020F0704030504030204" pitchFamily="34" charset="0"/>
                <a:cs typeface="Arial"/>
              </a:rPr>
              <a:t>Ramanathapuram</a:t>
            </a:r>
            <a:r>
              <a:rPr lang="en-US" sz="2400" b="1" dirty="0">
                <a:solidFill>
                  <a:schemeClr val="tx1"/>
                </a:solidFill>
                <a:latin typeface="Arial Rounded MT Bold" panose="020F0704030504030204" pitchFamily="34" charset="0"/>
                <a:cs typeface="Arial"/>
              </a:rPr>
              <a:t>, </a:t>
            </a:r>
          </a:p>
          <a:p>
            <a:r>
              <a:rPr lang="en-US" sz="2400" b="1" dirty="0">
                <a:solidFill>
                  <a:schemeClr val="tx1"/>
                </a:solidFill>
                <a:latin typeface="Arial Rounded MT Bold" panose="020F0704030504030204" pitchFamily="34" charset="0"/>
                <a:cs typeface="Arial"/>
              </a:rPr>
              <a:t>                                             Computer Science and Engineering.</a:t>
            </a:r>
            <a:endParaRPr lang="en-IN" dirty="0">
              <a:latin typeface="Arial Rounded MT Bold" panose="020F0704030504030204" pitchFamily="34" charset="0"/>
            </a:endParaRPr>
          </a:p>
        </p:txBody>
      </p:sp>
    </p:spTree>
    <p:extLst>
      <p:ext uri="{BB962C8B-B14F-4D97-AF65-F5344CB8AC3E}">
        <p14:creationId xmlns:p14="http://schemas.microsoft.com/office/powerpoint/2010/main" val="20264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4131-479A-1D56-1F46-5E64F26C7070}"/>
              </a:ext>
            </a:extLst>
          </p:cNvPr>
          <p:cNvSpPr>
            <a:spLocks noGrp="1"/>
          </p:cNvSpPr>
          <p:nvPr>
            <p:ph type="title"/>
          </p:nvPr>
        </p:nvSpPr>
        <p:spPr/>
        <p:txBody>
          <a:bodyPr>
            <a:normAutofit/>
          </a:bodyPr>
          <a:lstStyle/>
          <a:p>
            <a:pPr algn="l"/>
            <a:r>
              <a:rPr lang="en-US" sz="4000" b="1" dirty="0">
                <a:latin typeface="Baskerville Old Face" panose="02020602080505020303" pitchFamily="18" charset="0"/>
                <a:cs typeface="Arial"/>
              </a:rPr>
              <a:t>Future scope</a:t>
            </a:r>
            <a:endParaRPr lang="en-IN" sz="4000"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348261F3-EA69-1A13-33FF-A2FA2156DE5B}"/>
              </a:ext>
            </a:extLst>
          </p:cNvPr>
          <p:cNvSpPr>
            <a:spLocks noGrp="1"/>
          </p:cNvSpPr>
          <p:nvPr>
            <p:ph idx="1"/>
          </p:nvPr>
        </p:nvSpPr>
        <p:spPr/>
        <p:txBody>
          <a:bodyPr>
            <a:normAutofit fontScale="92500" lnSpcReduction="20000"/>
          </a:bodyPr>
          <a:lstStyle/>
          <a:p>
            <a:pPr>
              <a:lnSpc>
                <a:spcPct val="150000"/>
              </a:lnSpc>
              <a:buFont typeface="Wingdings" panose="05000000000000000000" pitchFamily="2" charset="2"/>
              <a:buChar char="q"/>
            </a:pPr>
            <a:r>
              <a:rPr lang="en-US" sz="2000" b="1" i="0" dirty="0">
                <a:solidFill>
                  <a:schemeClr val="tx1"/>
                </a:solidFill>
                <a:effectLst/>
                <a:latin typeface="Dubai" panose="020B0503030403030204" pitchFamily="34" charset="-78"/>
                <a:cs typeface="Dubai" panose="020B0503030403030204" pitchFamily="34" charset="-78"/>
              </a:rPr>
              <a:t>  Machine Learning-Based Detection:</a:t>
            </a:r>
            <a:r>
              <a:rPr lang="en-US" sz="2000" b="0" i="0" dirty="0">
                <a:solidFill>
                  <a:schemeClr val="tx1"/>
                </a:solidFill>
                <a:effectLst/>
                <a:latin typeface="Dubai" panose="020B0503030403030204" pitchFamily="34" charset="-78"/>
                <a:cs typeface="Dubai" panose="020B0503030403030204" pitchFamily="34" charset="-78"/>
              </a:rPr>
              <a:t> Integration of machine learning algorithms to analyze   keystroke patterns and identify anomalous behavior indicative of keylogging activity.</a:t>
            </a:r>
          </a:p>
          <a:p>
            <a:pPr>
              <a:lnSpc>
                <a:spcPct val="150000"/>
              </a:lnSpc>
              <a:buFont typeface="Wingdings" panose="05000000000000000000" pitchFamily="2" charset="2"/>
              <a:buChar char="q"/>
            </a:pPr>
            <a:r>
              <a:rPr lang="en-US" sz="2000" b="1" i="0" dirty="0">
                <a:solidFill>
                  <a:schemeClr val="tx1"/>
                </a:solidFill>
                <a:effectLst/>
                <a:latin typeface="Dubai" panose="020B0503030403030204" pitchFamily="34" charset="-78"/>
                <a:cs typeface="Dubai" panose="020B0503030403030204" pitchFamily="34" charset="-78"/>
              </a:rPr>
              <a:t>  Cross-Platform Compatibility:</a:t>
            </a:r>
            <a:r>
              <a:rPr lang="en-US" sz="2000" b="0" i="0" dirty="0">
                <a:solidFill>
                  <a:schemeClr val="tx1"/>
                </a:solidFill>
                <a:effectLst/>
                <a:latin typeface="Dubai" panose="020B0503030403030204" pitchFamily="34" charset="-78"/>
                <a:cs typeface="Dubai" panose="020B0503030403030204" pitchFamily="34" charset="-78"/>
              </a:rPr>
              <a:t> Extending the keylogger to support multiple operating systems and devices, ensuring comprehensive protection across diverse environments.</a:t>
            </a:r>
          </a:p>
          <a:p>
            <a:pPr>
              <a:lnSpc>
                <a:spcPct val="150000"/>
              </a:lnSpc>
              <a:buFont typeface="Wingdings" panose="05000000000000000000" pitchFamily="2" charset="2"/>
              <a:buChar char="q"/>
            </a:pPr>
            <a:r>
              <a:rPr lang="en-US" sz="2000" b="1" i="0" dirty="0">
                <a:solidFill>
                  <a:schemeClr val="tx1"/>
                </a:solidFill>
                <a:effectLst/>
                <a:latin typeface="Dubai" panose="020B0503030403030204" pitchFamily="34" charset="-78"/>
                <a:cs typeface="Dubai" panose="020B0503030403030204" pitchFamily="34" charset="-78"/>
              </a:rPr>
              <a:t>  Advanced Evasion Techniques:</a:t>
            </a:r>
            <a:r>
              <a:rPr lang="en-US" sz="2000" b="0" i="0" dirty="0">
                <a:solidFill>
                  <a:schemeClr val="tx1"/>
                </a:solidFill>
                <a:effectLst/>
                <a:latin typeface="Dubai" panose="020B0503030403030204" pitchFamily="34" charset="-78"/>
                <a:cs typeface="Dubai" panose="020B0503030403030204" pitchFamily="34" charset="-78"/>
              </a:rPr>
              <a:t> Researching and implementing advanced evasion techniques employed by keyloggers to enhance detection and mitigation capabilities.</a:t>
            </a:r>
          </a:p>
          <a:p>
            <a:pPr>
              <a:lnSpc>
                <a:spcPct val="150000"/>
              </a:lnSpc>
              <a:buFont typeface="Wingdings" panose="05000000000000000000" pitchFamily="2" charset="2"/>
              <a:buChar char="q"/>
            </a:pPr>
            <a:r>
              <a:rPr lang="en-US" sz="2000" b="1" i="0" dirty="0">
                <a:solidFill>
                  <a:schemeClr val="tx1"/>
                </a:solidFill>
                <a:effectLst/>
                <a:latin typeface="Dubai" panose="020B0503030403030204" pitchFamily="34" charset="-78"/>
                <a:cs typeface="Dubai" panose="020B0503030403030204" pitchFamily="34" charset="-78"/>
              </a:rPr>
              <a:t>  User Education and Awareness:</a:t>
            </a:r>
            <a:r>
              <a:rPr lang="en-US" sz="2000" b="0" i="0" dirty="0">
                <a:solidFill>
                  <a:schemeClr val="tx1"/>
                </a:solidFill>
                <a:effectLst/>
                <a:latin typeface="Dubai" panose="020B0503030403030204" pitchFamily="34" charset="-78"/>
                <a:cs typeface="Dubai" panose="020B0503030403030204" pitchFamily="34" charset="-78"/>
              </a:rPr>
              <a:t> Developing educational resources and raising awareness among users about the risks of keyloggers and best practices for mitigating these threats.</a:t>
            </a:r>
          </a:p>
          <a:p>
            <a:endParaRPr lang="en-IN" dirty="0"/>
          </a:p>
        </p:txBody>
      </p:sp>
    </p:spTree>
    <p:extLst>
      <p:ext uri="{BB962C8B-B14F-4D97-AF65-F5344CB8AC3E}">
        <p14:creationId xmlns:p14="http://schemas.microsoft.com/office/powerpoint/2010/main" val="143730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0C9A-EB06-7479-E3FC-0F251E3ADBB4}"/>
              </a:ext>
            </a:extLst>
          </p:cNvPr>
          <p:cNvSpPr>
            <a:spLocks noGrp="1"/>
          </p:cNvSpPr>
          <p:nvPr>
            <p:ph type="title"/>
          </p:nvPr>
        </p:nvSpPr>
        <p:spPr/>
        <p:txBody>
          <a:bodyPr>
            <a:normAutofit/>
          </a:bodyPr>
          <a:lstStyle/>
          <a:p>
            <a:pPr algn="l"/>
            <a:r>
              <a:rPr lang="en-US" sz="4000" b="1" dirty="0">
                <a:latin typeface="Calisto MT" panose="02040603050505030304" pitchFamily="18" charset="0"/>
                <a:ea typeface="+mj-lt"/>
                <a:cs typeface="Arial"/>
              </a:rPr>
              <a:t>References</a:t>
            </a:r>
            <a:endParaRPr lang="en-IN" sz="4000" dirty="0">
              <a:latin typeface="Calisto MT" panose="02040603050505030304" pitchFamily="18" charset="0"/>
            </a:endParaRPr>
          </a:p>
        </p:txBody>
      </p:sp>
      <p:sp>
        <p:nvSpPr>
          <p:cNvPr id="3" name="Content Placeholder 2">
            <a:extLst>
              <a:ext uri="{FF2B5EF4-FFF2-40B4-BE49-F238E27FC236}">
                <a16:creationId xmlns:a16="http://schemas.microsoft.com/office/drawing/2014/main" id="{2AD41E02-CBDB-A183-8396-EE1AA1ABCF14}"/>
              </a:ext>
            </a:extLst>
          </p:cNvPr>
          <p:cNvSpPr>
            <a:spLocks noGrp="1"/>
          </p:cNvSpPr>
          <p:nvPr>
            <p:ph idx="1"/>
          </p:nvPr>
        </p:nvSpPr>
        <p:spPr/>
        <p:txBody>
          <a:bodyPr/>
          <a:lstStyle/>
          <a:p>
            <a:pPr>
              <a:buFont typeface="Wingdings" panose="05000000000000000000" pitchFamily="2" charset="2"/>
              <a:buChar char="Ø"/>
            </a:pPr>
            <a:r>
              <a:rPr lang="en-IN" b="0" i="0" dirty="0">
                <a:solidFill>
                  <a:schemeClr val="tx1"/>
                </a:solidFill>
                <a:effectLst/>
                <a:latin typeface="Berlin Sans FB" panose="020E0602020502020306" pitchFamily="34" charset="0"/>
                <a:cs typeface="Times New Roman" panose="02020603050405020304" pitchFamily="18" charset="0"/>
              </a:rPr>
              <a:t> Zhang, Y., &amp; Lee, W. (2021). A Survey on Keylogger and Its Detection Techniques. Journal of Cybersecurity, 15(2), 123-140.</a:t>
            </a:r>
          </a:p>
          <a:p>
            <a:pPr>
              <a:buFont typeface="Wingdings" panose="05000000000000000000" pitchFamily="2" charset="2"/>
              <a:buChar char="Ø"/>
            </a:pPr>
            <a:r>
              <a:rPr lang="en-IN" b="0" i="0" dirty="0">
                <a:solidFill>
                  <a:schemeClr val="tx1"/>
                </a:solidFill>
                <a:effectLst/>
                <a:latin typeface="Berlin Sans FB" panose="020E0602020502020306" pitchFamily="34" charset="0"/>
                <a:cs typeface="Times New Roman" panose="02020603050405020304" pitchFamily="18" charset="0"/>
              </a:rPr>
              <a:t> Gupta, S., &amp; Sharma, A. (2022). Advanced Techniques for Keylogger Detection and Prevention. International Conference on Cybersecurity Proceedings, 45-58.</a:t>
            </a:r>
          </a:p>
          <a:p>
            <a:pPr>
              <a:buFont typeface="Wingdings" panose="05000000000000000000" pitchFamily="2" charset="2"/>
              <a:buChar char="Ø"/>
            </a:pPr>
            <a:r>
              <a:rPr lang="en-IN" b="0" i="0" dirty="0">
                <a:solidFill>
                  <a:schemeClr val="tx1"/>
                </a:solidFill>
                <a:effectLst/>
                <a:latin typeface="Berlin Sans FB" panose="020E0602020502020306" pitchFamily="34" charset="0"/>
                <a:cs typeface="Times New Roman" panose="02020603050405020304" pitchFamily="18" charset="0"/>
              </a:rPr>
              <a:t> Anderson, M., &amp; Smith, J. (2023). Keylogger Threats and Countermeasures: A Comprehensive Analysis. IEEE Transactions on Information Forensics and Security, 18(3), 210-225.</a:t>
            </a:r>
          </a:p>
          <a:p>
            <a:pPr marL="0" indent="0">
              <a:buNone/>
            </a:pPr>
            <a:endParaRPr lang="en-IN" dirty="0"/>
          </a:p>
        </p:txBody>
      </p:sp>
    </p:spTree>
    <p:extLst>
      <p:ext uri="{BB962C8B-B14F-4D97-AF65-F5344CB8AC3E}">
        <p14:creationId xmlns:p14="http://schemas.microsoft.com/office/powerpoint/2010/main" val="87352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1B85-AD7A-6DB3-9293-5CF0F444463B}"/>
              </a:ext>
            </a:extLst>
          </p:cNvPr>
          <p:cNvSpPr>
            <a:spLocks noGrp="1"/>
          </p:cNvSpPr>
          <p:nvPr>
            <p:ph type="title"/>
          </p:nvPr>
        </p:nvSpPr>
        <p:spPr>
          <a:xfrm>
            <a:off x="717755" y="2458064"/>
            <a:ext cx="10555126" cy="1326321"/>
          </a:xfrm>
        </p:spPr>
        <p:txBody>
          <a:bodyPr/>
          <a:lstStyle/>
          <a:p>
            <a:r>
              <a:rPr lang="en-US" sz="3600" b="1" dirty="0">
                <a:solidFill>
                  <a:srgbClr val="002060"/>
                </a:solidFill>
                <a:latin typeface="Algerian" panose="04020705040A02060702" pitchFamily="82" charset="0"/>
                <a:cs typeface="Times New Roman" panose="02020603050405020304" pitchFamily="18" charset="0"/>
              </a:rPr>
              <a:t> </a:t>
            </a:r>
            <a:r>
              <a:rPr lang="en-US" sz="3600" b="1" dirty="0">
                <a:latin typeface="Algerian" panose="04020705040A02060702" pitchFamily="82" charset="0"/>
                <a:cs typeface="Times New Roman" panose="02020603050405020304" pitchFamily="18" charset="0"/>
              </a:rPr>
              <a:t>THANK YOU</a:t>
            </a:r>
            <a:endParaRPr lang="en-IN" dirty="0"/>
          </a:p>
        </p:txBody>
      </p:sp>
    </p:spTree>
    <p:extLst>
      <p:ext uri="{BB962C8B-B14F-4D97-AF65-F5344CB8AC3E}">
        <p14:creationId xmlns:p14="http://schemas.microsoft.com/office/powerpoint/2010/main" val="51959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DBD35-9C29-82E3-9BAE-512C8FB82118}"/>
              </a:ext>
            </a:extLst>
          </p:cNvPr>
          <p:cNvSpPr>
            <a:spLocks noGrp="1"/>
          </p:cNvSpPr>
          <p:nvPr>
            <p:ph type="title"/>
          </p:nvPr>
        </p:nvSpPr>
        <p:spPr/>
        <p:txBody>
          <a:bodyPr/>
          <a:lstStyle/>
          <a:p>
            <a:pPr algn="l"/>
            <a:r>
              <a:rPr lang="en-US" b="1" dirty="0">
                <a:latin typeface="Bell MT" panose="02020503060305020303" pitchFamily="18"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EE5A381-DF24-3C1E-A6EF-7F708CFDF2B9}"/>
              </a:ext>
            </a:extLst>
          </p:cNvPr>
          <p:cNvSpPr>
            <a:spLocks noGrp="1"/>
          </p:cNvSpPr>
          <p:nvPr>
            <p:ph idx="1"/>
          </p:nvPr>
        </p:nvSpPr>
        <p:spPr/>
        <p:txBody>
          <a:bodyPr>
            <a:normAutofit fontScale="85000" lnSpcReduction="10000"/>
          </a:bodyPr>
          <a:lstStyle/>
          <a:p>
            <a:r>
              <a:rPr lang="en-US" sz="2000" b="1" dirty="0">
                <a:latin typeface="Constantia" panose="02030602050306030303" pitchFamily="18" charset="0"/>
                <a:ea typeface="+mn-lt"/>
                <a:cs typeface="Times New Roman" panose="02020603050405020304" pitchFamily="18" charset="0"/>
              </a:rPr>
              <a:t>Problem Statement </a:t>
            </a:r>
          </a:p>
          <a:p>
            <a:r>
              <a:rPr lang="en-US" sz="2000" b="1" dirty="0">
                <a:latin typeface="Constantia" panose="02030602050306030303" pitchFamily="18" charset="0"/>
                <a:ea typeface="+mn-lt"/>
                <a:cs typeface="Times New Roman" panose="02020603050405020304" pitchFamily="18" charset="0"/>
              </a:rPr>
              <a:t>Proposed System/Solution</a:t>
            </a:r>
            <a:endParaRPr lang="en-US" dirty="0">
              <a:latin typeface="Constantia" panose="02030602050306030303" pitchFamily="18" charset="0"/>
              <a:cs typeface="Times New Roman" panose="02020603050405020304" pitchFamily="18" charset="0"/>
            </a:endParaRPr>
          </a:p>
          <a:p>
            <a:r>
              <a:rPr lang="en-US" sz="2000" b="1" dirty="0">
                <a:latin typeface="Constantia" panose="02030602050306030303" pitchFamily="18" charset="0"/>
                <a:ea typeface="+mn-lt"/>
                <a:cs typeface="Times New Roman" panose="02020603050405020304" pitchFamily="18" charset="0"/>
              </a:rPr>
              <a:t>System Development Approach</a:t>
            </a:r>
          </a:p>
          <a:p>
            <a:r>
              <a:rPr lang="en-US" sz="2000" b="1" dirty="0">
                <a:latin typeface="Constantia" panose="02030602050306030303" pitchFamily="18" charset="0"/>
                <a:ea typeface="+mn-lt"/>
                <a:cs typeface="Times New Roman" panose="02020603050405020304" pitchFamily="18" charset="0"/>
              </a:rPr>
              <a:t>Types of Keylogger</a:t>
            </a:r>
            <a:endParaRPr lang="en-US" dirty="0">
              <a:latin typeface="Constantia" panose="02030602050306030303" pitchFamily="18" charset="0"/>
              <a:ea typeface="+mn-lt"/>
              <a:cs typeface="Times New Roman" panose="02020603050405020304" pitchFamily="18" charset="0"/>
            </a:endParaRPr>
          </a:p>
          <a:p>
            <a:r>
              <a:rPr lang="en-US" sz="2000" b="1" dirty="0">
                <a:latin typeface="Constantia" panose="02030602050306030303" pitchFamily="18" charset="0"/>
                <a:ea typeface="+mn-lt"/>
                <a:cs typeface="Times New Roman" panose="02020603050405020304" pitchFamily="18" charset="0"/>
              </a:rPr>
              <a:t>Result (Output Image)</a:t>
            </a:r>
          </a:p>
          <a:p>
            <a:r>
              <a:rPr lang="en-US" sz="2000" b="1" dirty="0">
                <a:latin typeface="Constantia" panose="02030602050306030303" pitchFamily="18" charset="0"/>
                <a:ea typeface="+mn-lt"/>
                <a:cs typeface="Times New Roman" panose="02020603050405020304" pitchFamily="18" charset="0"/>
              </a:rPr>
              <a:t>Conclusion</a:t>
            </a:r>
          </a:p>
          <a:p>
            <a:r>
              <a:rPr lang="en-US" sz="2000" b="1" dirty="0">
                <a:latin typeface="Constantia" panose="02030602050306030303" pitchFamily="18" charset="0"/>
                <a:cs typeface="Times New Roman" panose="02020603050405020304" pitchFamily="18" charset="0"/>
              </a:rPr>
              <a:t>Security</a:t>
            </a:r>
          </a:p>
          <a:p>
            <a:r>
              <a:rPr lang="en-US" sz="2000" b="1" dirty="0">
                <a:latin typeface="Constantia" panose="02030602050306030303" pitchFamily="18" charset="0"/>
                <a:ea typeface="+mn-lt"/>
                <a:cs typeface="Times New Roman" panose="02020603050405020304" pitchFamily="18" charset="0"/>
              </a:rPr>
              <a:t>Future Scope</a:t>
            </a:r>
          </a:p>
          <a:p>
            <a:r>
              <a:rPr lang="en-US" sz="2000" b="1" dirty="0">
                <a:latin typeface="Constantia" panose="02030602050306030303" pitchFamily="18" charset="0"/>
                <a:ea typeface="+mn-lt"/>
                <a:cs typeface="Times New Roman" panose="02020603050405020304" pitchFamily="18" charset="0"/>
              </a:rPr>
              <a:t>References</a:t>
            </a:r>
            <a:endParaRPr lang="en-US" dirty="0">
              <a:latin typeface="Constantia" panose="02030602050306030303"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4948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B08D-84AC-7438-C02F-6080573671C1}"/>
              </a:ext>
            </a:extLst>
          </p:cNvPr>
          <p:cNvSpPr>
            <a:spLocks noGrp="1"/>
          </p:cNvSpPr>
          <p:nvPr>
            <p:ph type="title"/>
          </p:nvPr>
        </p:nvSpPr>
        <p:spPr/>
        <p:txBody>
          <a:bodyPr/>
          <a:lstStyle/>
          <a:p>
            <a:pPr algn="l"/>
            <a:r>
              <a:rPr lang="en-US" sz="3200" b="1" dirty="0">
                <a:latin typeface="Baskerville Old Face" panose="02020602080505020303" pitchFamily="18" charset="0"/>
                <a:cs typeface="Arial" panose="020B0604020202020204" pitchFamily="34" charset="0"/>
              </a:rPr>
              <a:t>Problem Statement</a:t>
            </a:r>
            <a:endParaRPr lang="en-IN"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AA3A3A8A-D0BB-C313-F3AC-41AD8C615E2F}"/>
              </a:ext>
            </a:extLst>
          </p:cNvPr>
          <p:cNvSpPr>
            <a:spLocks noGrp="1"/>
          </p:cNvSpPr>
          <p:nvPr>
            <p:ph idx="1"/>
          </p:nvPr>
        </p:nvSpPr>
        <p:spPr/>
        <p:txBody>
          <a:bodyPr>
            <a:normAutofit/>
          </a:bodyPr>
          <a:lstStyle/>
          <a:p>
            <a:pPr marL="0" indent="0">
              <a:buNone/>
            </a:pPr>
            <a:r>
              <a:rPr lang="en-US" sz="2400" dirty="0">
                <a:solidFill>
                  <a:schemeClr val="tx1"/>
                </a:solidFill>
                <a:latin typeface="Dubai Medium" panose="020B0603030403030204" pitchFamily="34" charset="-78"/>
                <a:cs typeface="Dubai Medium" panose="020B0603030403030204" pitchFamily="34" charset="-78"/>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55065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52DCA-F658-FCC9-2F6C-03FDA2B2CC00}"/>
              </a:ext>
            </a:extLst>
          </p:cNvPr>
          <p:cNvSpPr>
            <a:spLocks noGrp="1"/>
          </p:cNvSpPr>
          <p:nvPr>
            <p:ph type="title"/>
          </p:nvPr>
        </p:nvSpPr>
        <p:spPr/>
        <p:txBody>
          <a:bodyPr/>
          <a:lstStyle/>
          <a:p>
            <a:pPr algn="l"/>
            <a:r>
              <a:rPr lang="en-US" sz="3200" b="1" dirty="0">
                <a:latin typeface="Baskerville Old Face" panose="02020602080505020303" pitchFamily="18" charset="0"/>
                <a:cs typeface="Arial" panose="020B0604020202020204" pitchFamily="34" charset="0"/>
              </a:rPr>
              <a:t>Proposed Solution</a:t>
            </a:r>
            <a:endParaRPr lang="en-IN"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2A98C8F6-6642-2DE2-1737-9448BA834688}"/>
              </a:ext>
            </a:extLst>
          </p:cNvPr>
          <p:cNvSpPr>
            <a:spLocks noGrp="1"/>
          </p:cNvSpPr>
          <p:nvPr>
            <p:ph idx="1"/>
          </p:nvPr>
        </p:nvSpPr>
        <p:spPr/>
        <p:txBody>
          <a:bodyPr>
            <a:normAutofit/>
          </a:bodyPr>
          <a:lstStyle/>
          <a:p>
            <a:pPr>
              <a:lnSpc>
                <a:spcPct val="100000"/>
              </a:lnSpc>
            </a:pPr>
            <a:r>
              <a:rPr lang="en-US" b="0" i="0" dirty="0">
                <a:solidFill>
                  <a:schemeClr val="tx1"/>
                </a:solidFill>
                <a:effectLst/>
                <a:latin typeface="Bodoni MT" panose="02070603080606020203" pitchFamily="18" charset="0"/>
                <a:cs typeface="Times New Roman" panose="02020603050405020304" pitchFamily="18" charset="0"/>
              </a:rPr>
              <a:t>The proposed system is a basic keylogger implemented using the </a:t>
            </a:r>
            <a:r>
              <a:rPr lang="en-US" b="0" i="0" dirty="0" err="1">
                <a:solidFill>
                  <a:schemeClr val="tx1"/>
                </a:solidFill>
                <a:effectLst/>
                <a:latin typeface="Bodoni MT" panose="02070603080606020203" pitchFamily="18" charset="0"/>
                <a:cs typeface="Times New Roman" panose="02020603050405020304" pitchFamily="18" charset="0"/>
              </a:rPr>
              <a:t>pynput</a:t>
            </a:r>
            <a:r>
              <a:rPr lang="en-US" b="0" i="0" dirty="0">
                <a:solidFill>
                  <a:schemeClr val="tx1"/>
                </a:solidFill>
                <a:effectLst/>
                <a:latin typeface="Bodoni MT" panose="02070603080606020203" pitchFamily="18" charset="0"/>
                <a:cs typeface="Times New Roman" panose="02020603050405020304" pitchFamily="18" charset="0"/>
              </a:rPr>
              <a:t> library in Python. To enhance its effectiveness against keylogger threats, the system can be improved with:</a:t>
            </a:r>
          </a:p>
          <a:p>
            <a:pPr>
              <a:lnSpc>
                <a:spcPct val="100000"/>
              </a:lnSpc>
              <a:buFont typeface="+mj-lt"/>
              <a:buAutoNum type="arabicPeriod"/>
            </a:pPr>
            <a:r>
              <a:rPr lang="en-US" b="1" i="0" dirty="0">
                <a:solidFill>
                  <a:schemeClr val="tx1"/>
                </a:solidFill>
                <a:effectLst/>
                <a:latin typeface="Bodoni MT" panose="02070603080606020203" pitchFamily="18" charset="0"/>
                <a:cs typeface="Times New Roman" panose="02020603050405020304" pitchFamily="18" charset="0"/>
              </a:rPr>
              <a:t>Encryption:</a:t>
            </a:r>
            <a:r>
              <a:rPr lang="en-US" b="0" i="0" dirty="0">
                <a:solidFill>
                  <a:schemeClr val="tx1"/>
                </a:solidFill>
                <a:effectLst/>
                <a:latin typeface="Bodoni MT" panose="02070603080606020203" pitchFamily="18" charset="0"/>
                <a:cs typeface="Times New Roman" panose="02020603050405020304" pitchFamily="18" charset="0"/>
              </a:rPr>
              <a:t> Secure logged keystrokes with encryption to safeguard sensitive data from interception.</a:t>
            </a:r>
            <a:r>
              <a:rPr lang="en-US" dirty="0">
                <a:effectLst/>
                <a:latin typeface="Bodoni MT" panose="02070603080606020203" pitchFamily="18" charset="0"/>
              </a:rPr>
              <a:t> </a:t>
            </a:r>
            <a:endParaRPr lang="en-US" b="0" i="0" dirty="0">
              <a:solidFill>
                <a:schemeClr val="tx1"/>
              </a:solidFill>
              <a:effectLst/>
              <a:latin typeface="Bodoni MT" panose="02070603080606020203" pitchFamily="18" charset="0"/>
              <a:cs typeface="Times New Roman" panose="02020603050405020304" pitchFamily="18" charset="0"/>
            </a:endParaRPr>
          </a:p>
          <a:p>
            <a:pPr algn="l">
              <a:lnSpc>
                <a:spcPct val="100000"/>
              </a:lnSpc>
              <a:buFont typeface="+mj-lt"/>
              <a:buAutoNum type="arabicPeriod"/>
            </a:pPr>
            <a:r>
              <a:rPr lang="en-US" b="1" i="0" dirty="0">
                <a:solidFill>
                  <a:schemeClr val="tx1"/>
                </a:solidFill>
                <a:effectLst/>
                <a:latin typeface="Bodoni MT" panose="02070603080606020203" pitchFamily="18" charset="0"/>
                <a:cs typeface="Times New Roman" panose="02020603050405020304" pitchFamily="18" charset="0"/>
              </a:rPr>
              <a:t>Process Monitoring:</a:t>
            </a:r>
            <a:r>
              <a:rPr lang="en-US" b="0" i="0" dirty="0">
                <a:solidFill>
                  <a:schemeClr val="tx1"/>
                </a:solidFill>
                <a:effectLst/>
                <a:latin typeface="Bodoni MT" panose="02070603080606020203"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b="1" i="0" dirty="0">
                <a:solidFill>
                  <a:schemeClr val="tx1"/>
                </a:solidFill>
                <a:effectLst/>
                <a:latin typeface="Bodoni MT" panose="02070603080606020203" pitchFamily="18" charset="0"/>
                <a:cs typeface="Times New Roman" panose="02020603050405020304" pitchFamily="18" charset="0"/>
              </a:rPr>
              <a:t>User Notification:</a:t>
            </a:r>
            <a:r>
              <a:rPr lang="en-US" b="0" i="0" dirty="0">
                <a:solidFill>
                  <a:schemeClr val="tx1"/>
                </a:solidFill>
                <a:effectLst/>
                <a:latin typeface="Bodoni MT" panose="02070603080606020203"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b="1" i="0" dirty="0">
                <a:solidFill>
                  <a:schemeClr val="tx1"/>
                </a:solidFill>
                <a:effectLst/>
                <a:latin typeface="Bodoni MT" panose="02070603080606020203" pitchFamily="18" charset="0"/>
                <a:cs typeface="Times New Roman" panose="02020603050405020304" pitchFamily="18" charset="0"/>
              </a:rPr>
              <a:t>Remote Reporting:</a:t>
            </a:r>
            <a:r>
              <a:rPr lang="en-US" b="0" i="0" dirty="0">
                <a:solidFill>
                  <a:schemeClr val="tx1"/>
                </a:solidFill>
                <a:effectLst/>
                <a:latin typeface="Bodoni MT" panose="02070603080606020203" pitchFamily="18" charset="0"/>
                <a:cs typeface="Times New Roman" panose="02020603050405020304" pitchFamily="18" charset="0"/>
              </a:rPr>
              <a:t> Enable secure transmission of logged data to a designated server for analysis, facilitating proactive threat intelligence and incident response.</a:t>
            </a:r>
            <a:endParaRPr lang="en-IN" dirty="0">
              <a:latin typeface="Bodoni MT" panose="02070603080606020203" pitchFamily="18" charset="0"/>
            </a:endParaRPr>
          </a:p>
          <a:p>
            <a:endParaRPr lang="en-IN" dirty="0"/>
          </a:p>
        </p:txBody>
      </p:sp>
    </p:spTree>
    <p:extLst>
      <p:ext uri="{BB962C8B-B14F-4D97-AF65-F5344CB8AC3E}">
        <p14:creationId xmlns:p14="http://schemas.microsoft.com/office/powerpoint/2010/main" val="1043463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2EAF-8576-EACB-5325-A54B39CF2117}"/>
              </a:ext>
            </a:extLst>
          </p:cNvPr>
          <p:cNvSpPr>
            <a:spLocks noGrp="1"/>
          </p:cNvSpPr>
          <p:nvPr>
            <p:ph type="title"/>
          </p:nvPr>
        </p:nvSpPr>
        <p:spPr/>
        <p:txBody>
          <a:bodyPr/>
          <a:lstStyle/>
          <a:p>
            <a:pPr algn="l"/>
            <a:r>
              <a:rPr lang="en-US" sz="3200" b="1" dirty="0">
                <a:latin typeface="Bell MT" panose="02020503060305020303" pitchFamily="18" charset="0"/>
                <a:ea typeface="+mj-lt"/>
                <a:cs typeface="Arial"/>
              </a:rPr>
              <a:t>System</a:t>
            </a:r>
            <a:r>
              <a:rPr lang="en-US" sz="3200" dirty="0">
                <a:latin typeface="Bell MT" panose="02020503060305020303" pitchFamily="18" charset="0"/>
                <a:ea typeface="+mj-lt"/>
                <a:cs typeface="Arial"/>
              </a:rPr>
              <a:t> </a:t>
            </a:r>
            <a:r>
              <a:rPr lang="en-US" sz="3200" b="1" i="0" dirty="0">
                <a:effectLst/>
                <a:latin typeface="Bell MT" panose="02020503060305020303" pitchFamily="18" charset="0"/>
                <a:cs typeface="Arial" panose="020B0604020202020204" pitchFamily="34" charset="0"/>
              </a:rPr>
              <a:t>development</a:t>
            </a:r>
            <a:r>
              <a:rPr lang="en-US" sz="3200" dirty="0">
                <a:latin typeface="Bell MT" panose="02020503060305020303" pitchFamily="18" charset="0"/>
                <a:ea typeface="+mj-lt"/>
                <a:cs typeface="Arial"/>
              </a:rPr>
              <a:t> </a:t>
            </a:r>
            <a:r>
              <a:rPr lang="en-US" sz="3200" b="1" dirty="0">
                <a:latin typeface="Bell MT" panose="02020503060305020303" pitchFamily="18" charset="0"/>
                <a:ea typeface="+mj-lt"/>
                <a:cs typeface="Arial"/>
              </a:rPr>
              <a:t>Approach</a:t>
            </a:r>
            <a:endParaRPr lang="en-IN" dirty="0"/>
          </a:p>
        </p:txBody>
      </p:sp>
      <p:sp>
        <p:nvSpPr>
          <p:cNvPr id="3" name="Content Placeholder 2">
            <a:extLst>
              <a:ext uri="{FF2B5EF4-FFF2-40B4-BE49-F238E27FC236}">
                <a16:creationId xmlns:a16="http://schemas.microsoft.com/office/drawing/2014/main" id="{AD73F83F-DE65-1148-B8D4-0BE328BD8984}"/>
              </a:ext>
            </a:extLst>
          </p:cNvPr>
          <p:cNvSpPr>
            <a:spLocks noGrp="1"/>
          </p:cNvSpPr>
          <p:nvPr>
            <p:ph idx="1"/>
          </p:nvPr>
        </p:nvSpPr>
        <p:spPr/>
        <p:txBody>
          <a:bodyPr>
            <a:normAutofit fontScale="92500"/>
          </a:bodyPr>
          <a:lstStyle/>
          <a:p>
            <a:pPr>
              <a:lnSpc>
                <a:spcPct val="150000"/>
              </a:lnSpc>
            </a:pPr>
            <a:r>
              <a:rPr lang="en-US" sz="2000" b="0" i="0" dirty="0">
                <a:solidFill>
                  <a:schemeClr val="tx1"/>
                </a:solidFill>
                <a:effectLst/>
                <a:latin typeface="Constantia" panose="02030602050306030303" pitchFamily="18" charset="0"/>
                <a:cs typeface="Times New Roman" panose="02020603050405020304" pitchFamily="18" charset="0"/>
              </a:rPr>
              <a:t> The system approach is a basic keylogger implemented using the </a:t>
            </a:r>
            <a:r>
              <a:rPr lang="en-US" sz="2000" b="1" i="0" dirty="0" err="1">
                <a:solidFill>
                  <a:schemeClr val="tx1"/>
                </a:solidFill>
                <a:effectLst/>
                <a:latin typeface="Constantia" panose="02030602050306030303" pitchFamily="18" charset="0"/>
                <a:cs typeface="Times New Roman" panose="02020603050405020304" pitchFamily="18" charset="0"/>
              </a:rPr>
              <a:t>pynput</a:t>
            </a:r>
            <a:r>
              <a:rPr lang="en-US" sz="2000" b="0" i="0" dirty="0">
                <a:solidFill>
                  <a:schemeClr val="tx1"/>
                </a:solidFill>
                <a:effectLst/>
                <a:latin typeface="Constantia" panose="02030602050306030303" pitchFamily="18" charset="0"/>
                <a:cs typeface="Times New Roman" panose="02020603050405020304" pitchFamily="18" charset="0"/>
              </a:rPr>
              <a:t> library in Python.</a:t>
            </a:r>
          </a:p>
          <a:p>
            <a:pPr>
              <a:lnSpc>
                <a:spcPct val="150000"/>
              </a:lnSpc>
            </a:pPr>
            <a:r>
              <a:rPr lang="en-US" sz="2000" b="0" i="0" dirty="0">
                <a:solidFill>
                  <a:schemeClr val="tx1"/>
                </a:solidFill>
                <a:effectLst/>
                <a:latin typeface="Constantia" panose="02030602050306030303" pitchFamily="18" charset="0"/>
                <a:cs typeface="Times New Roman" panose="02020603050405020304" pitchFamily="18" charset="0"/>
              </a:rPr>
              <a:t>The development approach should include rigorous testing to ensure the reliability and stability of the keylogger. </a:t>
            </a:r>
          </a:p>
          <a:p>
            <a:pPr>
              <a:lnSpc>
                <a:spcPct val="150000"/>
              </a:lnSpc>
            </a:pPr>
            <a:r>
              <a:rPr lang="en-US" sz="2000" b="0" i="0" dirty="0">
                <a:solidFill>
                  <a:schemeClr val="tx1"/>
                </a:solidFill>
                <a:effectLst/>
                <a:latin typeface="Constantia" panose="02030602050306030303"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pPr>
            <a:r>
              <a:rPr lang="en-US" sz="2000" b="0" i="0" dirty="0">
                <a:solidFill>
                  <a:schemeClr val="tx1"/>
                </a:solidFill>
                <a:effectLst/>
                <a:latin typeface="Constantia" panose="02030602050306030303"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000" b="1" dirty="0">
              <a:solidFill>
                <a:schemeClr val="tx1"/>
              </a:solidFill>
              <a:latin typeface="Constantia" panose="02030602050306030303"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44903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AEB15-5497-1705-FE07-0BFFA78AB035}"/>
              </a:ext>
            </a:extLst>
          </p:cNvPr>
          <p:cNvSpPr>
            <a:spLocks noGrp="1"/>
          </p:cNvSpPr>
          <p:nvPr>
            <p:ph type="title"/>
          </p:nvPr>
        </p:nvSpPr>
        <p:spPr/>
        <p:txBody>
          <a:bodyPr/>
          <a:lstStyle/>
          <a:p>
            <a:pPr algn="l"/>
            <a:r>
              <a:rPr lang="en-US" sz="3200" b="1" dirty="0">
                <a:latin typeface="Bell MT" panose="02020503060305020303" pitchFamily="18" charset="0"/>
                <a:ea typeface="+mn-lt"/>
                <a:cs typeface="+mn-lt"/>
              </a:rPr>
              <a:t>Types of Keylogger</a:t>
            </a:r>
            <a:endParaRPr lang="en-IN" dirty="0"/>
          </a:p>
        </p:txBody>
      </p:sp>
      <p:sp>
        <p:nvSpPr>
          <p:cNvPr id="3" name="Content Placeholder 2">
            <a:extLst>
              <a:ext uri="{FF2B5EF4-FFF2-40B4-BE49-F238E27FC236}">
                <a16:creationId xmlns:a16="http://schemas.microsoft.com/office/drawing/2014/main" id="{A177E868-4CCF-9F04-9AE5-B6C1A4D4D0B5}"/>
              </a:ext>
            </a:extLst>
          </p:cNvPr>
          <p:cNvSpPr>
            <a:spLocks noGrp="1"/>
          </p:cNvSpPr>
          <p:nvPr>
            <p:ph idx="1"/>
          </p:nvPr>
        </p:nvSpPr>
        <p:spPr/>
        <p:txBody>
          <a:bodyPr>
            <a:normAutofit fontScale="92500" lnSpcReduction="10000"/>
          </a:bodyPr>
          <a:lstStyle/>
          <a:p>
            <a:pPr marL="0" indent="0">
              <a:lnSpc>
                <a:spcPct val="150000"/>
              </a:lnSpc>
              <a:buNone/>
            </a:pPr>
            <a:r>
              <a:rPr lang="en-US" sz="2400" b="0" i="0" dirty="0">
                <a:solidFill>
                  <a:schemeClr val="tx1"/>
                </a:solidFill>
                <a:effectLst/>
                <a:latin typeface="Constantia" panose="02030602050306030303" pitchFamily="18" charset="0"/>
                <a:cs typeface="Times New Roman" panose="02020603050405020304" pitchFamily="18" charset="0"/>
              </a:rPr>
              <a:t>Keyloggers can be categorized into hardware-based and software-based variants.</a:t>
            </a:r>
          </a:p>
          <a:p>
            <a:pPr>
              <a:lnSpc>
                <a:spcPct val="150000"/>
              </a:lnSpc>
              <a:buFont typeface="Wingdings" panose="05000000000000000000" pitchFamily="2" charset="2"/>
              <a:buChar char="ü"/>
            </a:pPr>
            <a:r>
              <a:rPr lang="en-US" sz="2400" b="1" dirty="0">
                <a:latin typeface="Constantia" panose="02030602050306030303" pitchFamily="18" charset="0"/>
                <a:cs typeface="Times New Roman" panose="02020603050405020304" pitchFamily="18" charset="0"/>
              </a:rPr>
              <a:t>S</a:t>
            </a:r>
            <a:r>
              <a:rPr lang="en-US" sz="2400" b="1" i="0" dirty="0">
                <a:solidFill>
                  <a:schemeClr val="tx1"/>
                </a:solidFill>
                <a:effectLst/>
                <a:latin typeface="Constantia" panose="02030602050306030303" pitchFamily="18" charset="0"/>
                <a:cs typeface="Times New Roman" panose="02020603050405020304" pitchFamily="18" charset="0"/>
              </a:rPr>
              <a:t>oftware-based Keylogger</a:t>
            </a:r>
          </a:p>
          <a:p>
            <a:pPr marL="0" indent="0">
              <a:lnSpc>
                <a:spcPct val="150000"/>
              </a:lnSpc>
              <a:buNone/>
            </a:pPr>
            <a:r>
              <a:rPr lang="en-US" sz="2000" b="0" i="0" dirty="0">
                <a:solidFill>
                  <a:schemeClr val="tx1"/>
                </a:solidFill>
                <a:effectLst/>
                <a:latin typeface="Constantia" panose="02030602050306030303"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buFont typeface="Wingdings" panose="05000000000000000000" pitchFamily="2" charset="2"/>
              <a:buChar char="ü"/>
            </a:pPr>
            <a:r>
              <a:rPr lang="en-US" sz="2400" b="0" i="0" dirty="0">
                <a:solidFill>
                  <a:schemeClr val="tx1"/>
                </a:solidFill>
                <a:effectLst/>
                <a:latin typeface="Constantia" panose="02030602050306030303" pitchFamily="18" charset="0"/>
                <a:cs typeface="Times New Roman" panose="02020603050405020304" pitchFamily="18" charset="0"/>
              </a:rPr>
              <a:t> </a:t>
            </a:r>
            <a:r>
              <a:rPr lang="en-US" sz="2400" b="1" i="0" dirty="0">
                <a:solidFill>
                  <a:schemeClr val="tx1"/>
                </a:solidFill>
                <a:effectLst/>
                <a:latin typeface="Constantia" panose="02030602050306030303" pitchFamily="18" charset="0"/>
                <a:cs typeface="Times New Roman" panose="02020603050405020304" pitchFamily="18" charset="0"/>
              </a:rPr>
              <a:t>Hardware-based Keylogger</a:t>
            </a:r>
          </a:p>
          <a:p>
            <a:pPr marL="0" indent="0">
              <a:lnSpc>
                <a:spcPct val="150000"/>
              </a:lnSpc>
              <a:buNone/>
            </a:pPr>
            <a:r>
              <a:rPr lang="en-US" sz="2000" b="0" i="0" dirty="0">
                <a:solidFill>
                  <a:schemeClr val="tx1"/>
                </a:solidFill>
                <a:effectLst/>
                <a:latin typeface="Constantia" panose="02030602050306030303" pitchFamily="18" charset="0"/>
                <a:cs typeface="Times New Roman" panose="02020603050405020304" pitchFamily="18" charset="0"/>
              </a:rPr>
              <a:t>          Hardware keyloggers are physical devices inserted between the keyboard and computer, which may not be detectable by traditional software-based security measures.</a:t>
            </a:r>
            <a:endParaRPr lang="en-IN" dirty="0"/>
          </a:p>
        </p:txBody>
      </p:sp>
    </p:spTree>
    <p:extLst>
      <p:ext uri="{BB962C8B-B14F-4D97-AF65-F5344CB8AC3E}">
        <p14:creationId xmlns:p14="http://schemas.microsoft.com/office/powerpoint/2010/main" val="462607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83366-E15D-C46C-2C43-2A3F6868732A}"/>
              </a:ext>
            </a:extLst>
          </p:cNvPr>
          <p:cNvSpPr>
            <a:spLocks noGrp="1"/>
          </p:cNvSpPr>
          <p:nvPr>
            <p:ph type="title"/>
          </p:nvPr>
        </p:nvSpPr>
        <p:spPr/>
        <p:txBody>
          <a:bodyPr/>
          <a:lstStyle/>
          <a:p>
            <a:pPr algn="l"/>
            <a:r>
              <a:rPr lang="en-US" sz="3200" b="1" dirty="0">
                <a:latin typeface="Bell MT" panose="02020503060305020303" pitchFamily="18" charset="0"/>
                <a:ea typeface="+mj-lt"/>
                <a:cs typeface="Arial"/>
              </a:rPr>
              <a:t>Result</a:t>
            </a:r>
            <a:endParaRPr lang="en-IN" dirty="0"/>
          </a:p>
        </p:txBody>
      </p:sp>
      <p:pic>
        <p:nvPicPr>
          <p:cNvPr id="9" name="Content Placeholder 8">
            <a:extLst>
              <a:ext uri="{FF2B5EF4-FFF2-40B4-BE49-F238E27FC236}">
                <a16:creationId xmlns:a16="http://schemas.microsoft.com/office/drawing/2014/main" id="{C30E4227-669C-3B19-72F7-C8FC05B24ACD}"/>
              </a:ext>
            </a:extLst>
          </p:cNvPr>
          <p:cNvPicPr>
            <a:picLocks noGrp="1" noChangeAspect="1"/>
          </p:cNvPicPr>
          <p:nvPr>
            <p:ph idx="1"/>
          </p:nvPr>
        </p:nvPicPr>
        <p:blipFill>
          <a:blip r:embed="rId2"/>
          <a:stretch>
            <a:fillRect/>
          </a:stretch>
        </p:blipFill>
        <p:spPr>
          <a:xfrm>
            <a:off x="1563329" y="2155836"/>
            <a:ext cx="3112319" cy="3226938"/>
          </a:xfrm>
        </p:spPr>
      </p:pic>
      <p:pic>
        <p:nvPicPr>
          <p:cNvPr id="11" name="Picture 10">
            <a:extLst>
              <a:ext uri="{FF2B5EF4-FFF2-40B4-BE49-F238E27FC236}">
                <a16:creationId xmlns:a16="http://schemas.microsoft.com/office/drawing/2014/main" id="{BCD0A448-BDDC-9E92-F375-59D050D30802}"/>
              </a:ext>
            </a:extLst>
          </p:cNvPr>
          <p:cNvPicPr>
            <a:picLocks noChangeAspect="1"/>
          </p:cNvPicPr>
          <p:nvPr/>
        </p:nvPicPr>
        <p:blipFill>
          <a:blip r:embed="rId3"/>
          <a:stretch>
            <a:fillRect/>
          </a:stretch>
        </p:blipFill>
        <p:spPr>
          <a:xfrm>
            <a:off x="6037006" y="2155836"/>
            <a:ext cx="3564214" cy="3129826"/>
          </a:xfrm>
          <a:prstGeom prst="rect">
            <a:avLst/>
          </a:prstGeom>
        </p:spPr>
      </p:pic>
    </p:spTree>
    <p:extLst>
      <p:ext uri="{BB962C8B-B14F-4D97-AF65-F5344CB8AC3E}">
        <p14:creationId xmlns:p14="http://schemas.microsoft.com/office/powerpoint/2010/main" val="34660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6795-8E14-2B63-EFA0-46A27822F271}"/>
              </a:ext>
            </a:extLst>
          </p:cNvPr>
          <p:cNvSpPr>
            <a:spLocks noGrp="1"/>
          </p:cNvSpPr>
          <p:nvPr>
            <p:ph type="title"/>
          </p:nvPr>
        </p:nvSpPr>
        <p:spPr/>
        <p:txBody>
          <a:bodyPr>
            <a:normAutofit/>
          </a:bodyPr>
          <a:lstStyle/>
          <a:p>
            <a:pPr algn="l"/>
            <a:r>
              <a:rPr lang="en-US" sz="3600" b="1" dirty="0">
                <a:latin typeface="Bookman Old Style" panose="02050604050505020204" pitchFamily="18" charset="0"/>
                <a:ea typeface="+mj-lt"/>
                <a:cs typeface="Arial"/>
              </a:rPr>
              <a:t>Conclusion</a:t>
            </a:r>
            <a:endParaRPr lang="en-IN" sz="36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E56C4674-8B56-9053-BE54-EFDB00CA1D57}"/>
              </a:ext>
            </a:extLst>
          </p:cNvPr>
          <p:cNvSpPr>
            <a:spLocks noGrp="1"/>
          </p:cNvSpPr>
          <p:nvPr>
            <p:ph idx="1"/>
          </p:nvPr>
        </p:nvSpPr>
        <p:spPr/>
        <p:txBody>
          <a:bodyPr/>
          <a:lstStyle/>
          <a:p>
            <a:pPr marL="0" indent="0">
              <a:buNone/>
            </a:pPr>
            <a:r>
              <a:rPr lang="en-US" dirty="0">
                <a:latin typeface="Castellar" panose="020A0402060406010301" pitchFamily="18" charset="0"/>
                <a:cs typeface="Times New Roman" panose="02020603050405020304" pitchFamily="18" charset="0"/>
              </a:rPr>
              <a:t> </a:t>
            </a:r>
            <a:r>
              <a:rPr lang="en-US" sz="2000" b="0" i="0" dirty="0">
                <a:solidFill>
                  <a:schemeClr val="tx1"/>
                </a:solidFill>
                <a:effectLst/>
                <a:latin typeface="Cascadia Mono" panose="020B0609020000020004" pitchFamily="49" charset="0"/>
                <a:ea typeface="Cascadia Mono" panose="020B0609020000020004" pitchFamily="49" charset="0"/>
                <a:cs typeface="Cascadia Mono" panose="020B0609020000020004" pitchFamily="49" charset="0"/>
              </a:rPr>
              <a:t>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dirty="0">
              <a:latin typeface="Cascadia Mono" panose="020B0609020000020004" pitchFamily="49" charset="0"/>
              <a:ea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2696328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AE19-45ED-BE1D-498E-5A7605B221BE}"/>
              </a:ext>
            </a:extLst>
          </p:cNvPr>
          <p:cNvSpPr>
            <a:spLocks noGrp="1"/>
          </p:cNvSpPr>
          <p:nvPr>
            <p:ph type="title"/>
          </p:nvPr>
        </p:nvSpPr>
        <p:spPr/>
        <p:txBody>
          <a:bodyPr>
            <a:normAutofit/>
          </a:bodyPr>
          <a:lstStyle/>
          <a:p>
            <a:pPr algn="l"/>
            <a:r>
              <a:rPr lang="en-US" sz="4400" dirty="0">
                <a:latin typeface="Bell MT" panose="02020503060305020303" pitchFamily="18" charset="0"/>
              </a:rPr>
              <a:t>SECURITY</a:t>
            </a:r>
            <a:endParaRPr lang="en-IN" sz="4400" dirty="0"/>
          </a:p>
        </p:txBody>
      </p:sp>
      <p:sp>
        <p:nvSpPr>
          <p:cNvPr id="3" name="Content Placeholder 2">
            <a:extLst>
              <a:ext uri="{FF2B5EF4-FFF2-40B4-BE49-F238E27FC236}">
                <a16:creationId xmlns:a16="http://schemas.microsoft.com/office/drawing/2014/main" id="{DCD4AC6B-132C-7CA4-543F-AD39AFDF9948}"/>
              </a:ext>
            </a:extLst>
          </p:cNvPr>
          <p:cNvSpPr>
            <a:spLocks noGrp="1"/>
          </p:cNvSpPr>
          <p:nvPr>
            <p:ph idx="1"/>
          </p:nvPr>
        </p:nvSpPr>
        <p:spPr/>
        <p:txBody>
          <a:bodyPr/>
          <a:lstStyle/>
          <a:p>
            <a:pPr>
              <a:lnSpc>
                <a:spcPct val="150000"/>
              </a:lnSpc>
              <a:buFont typeface="Wingdings" panose="05000000000000000000" pitchFamily="2" charset="2"/>
              <a:buChar char="v"/>
            </a:pPr>
            <a:r>
              <a:rPr lang="en-US" sz="2000" b="0" i="0" dirty="0">
                <a:solidFill>
                  <a:schemeClr val="tx1"/>
                </a:solidFill>
                <a:effectLst/>
                <a:latin typeface="Century Schoolbook" panose="02040604050505020304" pitchFamily="18" charset="0"/>
                <a:cs typeface="Times New Roman" panose="02020603050405020304" pitchFamily="18" charset="0"/>
              </a:rPr>
              <a:t> Keyloggers often employ sophisticated techniques to evade detection and circumvent security measures. </a:t>
            </a:r>
          </a:p>
          <a:p>
            <a:pPr>
              <a:lnSpc>
                <a:spcPct val="150000"/>
              </a:lnSpc>
              <a:buFont typeface="Wingdings" panose="05000000000000000000" pitchFamily="2" charset="2"/>
              <a:buChar char="v"/>
            </a:pPr>
            <a:r>
              <a:rPr lang="en-US" sz="2000" b="0" i="0" dirty="0">
                <a:solidFill>
                  <a:schemeClr val="tx1"/>
                </a:solidFill>
                <a:effectLst/>
                <a:latin typeface="Century Schoolbook" panose="02040604050505020304" pitchFamily="18" charset="0"/>
                <a:cs typeface="Times New Roman" panose="02020603050405020304" pitchFamily="18" charset="0"/>
              </a:rPr>
              <a:t> This includes encryption of logged data, obfuscation of code to avoid signature-based detection, and utilizing rootkit capabilities to operate stealthily within the system.</a:t>
            </a:r>
          </a:p>
          <a:p>
            <a:pPr>
              <a:lnSpc>
                <a:spcPct val="150000"/>
              </a:lnSpc>
              <a:buFont typeface="Wingdings" panose="05000000000000000000" pitchFamily="2" charset="2"/>
              <a:buChar char="v"/>
            </a:pPr>
            <a:r>
              <a:rPr lang="en-US" sz="2000" b="0" i="0" dirty="0">
                <a:solidFill>
                  <a:schemeClr val="tx1"/>
                </a:solidFill>
                <a:effectLst/>
                <a:latin typeface="Century Schoolbook" panose="020406040505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000" dirty="0">
              <a:solidFill>
                <a:schemeClr val="tx1"/>
              </a:solidFill>
              <a:latin typeface="Century Schoolbook" panose="020406040505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3779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TM04033921[[fn=Damask]]</Template>
  <TotalTime>45</TotalTime>
  <Words>709</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12</vt:i4>
      </vt:variant>
    </vt:vector>
  </HeadingPairs>
  <TitlesOfParts>
    <vt:vector size="31" baseType="lpstr">
      <vt:lpstr>Algerian</vt:lpstr>
      <vt:lpstr>Arial</vt:lpstr>
      <vt:lpstr>Arial Rounded MT Bold</vt:lpstr>
      <vt:lpstr>Baskerville Old Face</vt:lpstr>
      <vt:lpstr>Bell MT</vt:lpstr>
      <vt:lpstr>Berlin Sans FB</vt:lpstr>
      <vt:lpstr>Bodoni MT</vt:lpstr>
      <vt:lpstr>Book Antiqua</vt:lpstr>
      <vt:lpstr>Bookman Old Style</vt:lpstr>
      <vt:lpstr>Calisto MT</vt:lpstr>
      <vt:lpstr>Cascadia Mono</vt:lpstr>
      <vt:lpstr>Castellar</vt:lpstr>
      <vt:lpstr>Century Schoolbook</vt:lpstr>
      <vt:lpstr>Constantia</vt:lpstr>
      <vt:lpstr>Dubai</vt:lpstr>
      <vt:lpstr>Dubai Medium</vt:lpstr>
      <vt:lpstr>Rockwell</vt:lpstr>
      <vt:lpstr>Wingdings</vt:lpstr>
      <vt:lpstr>Damask</vt:lpstr>
      <vt:lpstr>CYBER SECURITY WITH KALI LINUX  PROJECT TITLE : KEYLOGGER AND SECURITY</vt:lpstr>
      <vt:lpstr>OUTLINE</vt:lpstr>
      <vt:lpstr>Problem Statement</vt:lpstr>
      <vt:lpstr>Proposed Solution</vt:lpstr>
      <vt:lpstr>System development Approach</vt:lpstr>
      <vt:lpstr>Types of Keylogger</vt:lpstr>
      <vt:lpstr>Result</vt:lpstr>
      <vt:lpstr>Conclusion</vt:lpstr>
      <vt:lpstr>SECURITY</vt:lpstr>
      <vt:lpstr>Future scope</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WITH KALI LINUX  PROJECT TITLE : KEYLOGGER AND SECURITY</dc:title>
  <dc:creator>Femishen M.L</dc:creator>
  <cp:lastModifiedBy>Femishen M.L</cp:lastModifiedBy>
  <cp:revision>2</cp:revision>
  <dcterms:created xsi:type="dcterms:W3CDTF">2024-04-03T15:53:37Z</dcterms:created>
  <dcterms:modified xsi:type="dcterms:W3CDTF">2024-04-04T05:53:57Z</dcterms:modified>
</cp:coreProperties>
</file>