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4/3/2024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FA55E-366D-8788-E9E2-BED17F94D9FE}"/>
              </a:ext>
            </a:extLst>
          </p:cNvPr>
          <p:cNvSpPr>
            <a:spLocks noGrp="1"/>
          </p:cNvSpPr>
          <p:nvPr>
            <p:ph type="ctrTitle"/>
          </p:nvPr>
        </p:nvSpPr>
        <p:spPr/>
        <p:txBody>
          <a:bodyPr>
            <a:normAutofit/>
          </a:bodyPr>
          <a:lstStyle/>
          <a:p>
            <a:r>
              <a:rPr lang="en-US" sz="4000" dirty="0">
                <a:latin typeface="Algerian" panose="04020705040A02060702" pitchFamily="82" charset="0"/>
              </a:rPr>
              <a:t>CYBER SECURITY WITH KALI LINUX</a:t>
            </a:r>
            <a:br>
              <a:rPr lang="en-US" sz="4000" dirty="0">
                <a:latin typeface="Algerian" panose="04020705040A02060702" pitchFamily="82" charset="0"/>
              </a:rPr>
            </a:br>
            <a:br>
              <a:rPr lang="en-US" sz="4000" dirty="0">
                <a:latin typeface="Algerian" panose="04020705040A02060702" pitchFamily="82" charset="0"/>
              </a:rPr>
            </a:br>
            <a:r>
              <a:rPr lang="en-US" sz="2400" dirty="0">
                <a:latin typeface="Book Antiqua" panose="02040602050305030304" pitchFamily="18" charset="0"/>
              </a:rPr>
              <a:t>PROJECT TITLE : KEYLOGGER AND SECURITY</a:t>
            </a:r>
            <a:endParaRPr lang="en-IN" sz="2400" dirty="0">
              <a:latin typeface="Book Antiqua" panose="02040602050305030304" pitchFamily="18" charset="0"/>
            </a:endParaRPr>
          </a:p>
        </p:txBody>
      </p:sp>
      <p:sp>
        <p:nvSpPr>
          <p:cNvPr id="3" name="Subtitle 2">
            <a:extLst>
              <a:ext uri="{FF2B5EF4-FFF2-40B4-BE49-F238E27FC236}">
                <a16:creationId xmlns:a16="http://schemas.microsoft.com/office/drawing/2014/main" id="{6053BBF4-B415-FE99-4B2A-43F40E7B66BC}"/>
              </a:ext>
            </a:extLst>
          </p:cNvPr>
          <p:cNvSpPr>
            <a:spLocks noGrp="1"/>
          </p:cNvSpPr>
          <p:nvPr>
            <p:ph type="subTitle" idx="1"/>
          </p:nvPr>
        </p:nvSpPr>
        <p:spPr>
          <a:xfrm>
            <a:off x="1607544" y="4079875"/>
            <a:ext cx="9001462" cy="1655762"/>
          </a:xfrm>
        </p:spPr>
        <p:txBody>
          <a:bodyPr>
            <a:normAutofit fontScale="62500" lnSpcReduction="20000"/>
          </a:bodyPr>
          <a:lstStyle/>
          <a:p>
            <a:r>
              <a:rPr lang="en-US" sz="2400" b="1" dirty="0">
                <a:solidFill>
                  <a:schemeClr val="tx1"/>
                </a:solidFill>
                <a:latin typeface="Arial Rounded MT Bold" panose="020F0704030504030204" pitchFamily="34" charset="0"/>
                <a:cs typeface="Arial" pitchFamily="34" charset="0"/>
              </a:rPr>
              <a:t>Presented By:</a:t>
            </a:r>
          </a:p>
          <a:p>
            <a:r>
              <a:rPr lang="en-US" b="1" dirty="0">
                <a:solidFill>
                  <a:schemeClr val="tx1"/>
                </a:solidFill>
                <a:latin typeface="Arial Rounded MT Bold" panose="020F0704030504030204" pitchFamily="34" charset="0"/>
                <a:cs typeface="Arial"/>
              </a:rPr>
              <a:t>DHARANI.M </a:t>
            </a:r>
            <a:r>
              <a:rPr lang="en-US" sz="2400" b="1" dirty="0">
                <a:solidFill>
                  <a:schemeClr val="tx1"/>
                </a:solidFill>
                <a:latin typeface="Arial Rounded MT Bold" panose="020F0704030504030204" pitchFamily="34" charset="0"/>
                <a:cs typeface="Arial"/>
              </a:rPr>
              <a:t>,</a:t>
            </a:r>
          </a:p>
          <a:p>
            <a:r>
              <a:rPr lang="en-US" sz="2400" b="1" dirty="0">
                <a:solidFill>
                  <a:schemeClr val="tx1"/>
                </a:solidFill>
                <a:latin typeface="Arial Rounded MT Bold" panose="020F0704030504030204" pitchFamily="34" charset="0"/>
                <a:cs typeface="Arial"/>
              </a:rPr>
              <a:t>                                                                           University college of engineering </a:t>
            </a:r>
            <a:r>
              <a:rPr lang="en-US" sz="2400" b="1" dirty="0" err="1">
                <a:solidFill>
                  <a:schemeClr val="tx1"/>
                </a:solidFill>
                <a:latin typeface="Arial Rounded MT Bold" panose="020F0704030504030204" pitchFamily="34" charset="0"/>
                <a:cs typeface="Arial"/>
              </a:rPr>
              <a:t>Ramanathapuram</a:t>
            </a:r>
            <a:r>
              <a:rPr lang="en-US" sz="2400" b="1" dirty="0">
                <a:solidFill>
                  <a:schemeClr val="tx1"/>
                </a:solidFill>
                <a:latin typeface="Arial Rounded MT Bold" panose="020F0704030504030204" pitchFamily="34" charset="0"/>
                <a:cs typeface="Arial"/>
              </a:rPr>
              <a:t>, </a:t>
            </a:r>
          </a:p>
          <a:p>
            <a:r>
              <a:rPr lang="en-US" sz="2400" b="1" dirty="0">
                <a:solidFill>
                  <a:schemeClr val="tx1"/>
                </a:solidFill>
                <a:latin typeface="Arial Rounded MT Bold" panose="020F0704030504030204" pitchFamily="34" charset="0"/>
                <a:cs typeface="Arial"/>
              </a:rPr>
              <a:t>                                             Computer Science and Engineering.</a:t>
            </a:r>
            <a:endParaRPr lang="en-IN" dirty="0">
              <a:latin typeface="Arial Rounded MT Bold" panose="020F0704030504030204" pitchFamily="34" charset="0"/>
            </a:endParaRPr>
          </a:p>
        </p:txBody>
      </p:sp>
    </p:spTree>
    <p:extLst>
      <p:ext uri="{BB962C8B-B14F-4D97-AF65-F5344CB8AC3E}">
        <p14:creationId xmlns:p14="http://schemas.microsoft.com/office/powerpoint/2010/main" val="202645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4131-479A-1D56-1F46-5E64F26C7070}"/>
              </a:ext>
            </a:extLst>
          </p:cNvPr>
          <p:cNvSpPr>
            <a:spLocks noGrp="1"/>
          </p:cNvSpPr>
          <p:nvPr>
            <p:ph type="title"/>
          </p:nvPr>
        </p:nvSpPr>
        <p:spPr/>
        <p:txBody>
          <a:bodyPr>
            <a:normAutofit/>
          </a:bodyPr>
          <a:lstStyle/>
          <a:p>
            <a:pPr algn="l"/>
            <a:r>
              <a:rPr lang="en-US" sz="4000" b="1" dirty="0">
                <a:latin typeface="Baskerville Old Face" panose="02020602080505020303" pitchFamily="18" charset="0"/>
                <a:cs typeface="Arial"/>
              </a:rPr>
              <a:t>Future scope</a:t>
            </a:r>
            <a:endParaRPr lang="en-IN" sz="4000"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348261F3-EA69-1A13-33FF-A2FA2156DE5B}"/>
              </a:ext>
            </a:extLst>
          </p:cNvPr>
          <p:cNvSpPr>
            <a:spLocks noGrp="1"/>
          </p:cNvSpPr>
          <p:nvPr>
            <p:ph idx="1"/>
          </p:nvPr>
        </p:nvSpPr>
        <p:spPr/>
        <p:txBody>
          <a:bodyPr>
            <a:normAutofit fontScale="92500" lnSpcReduction="20000"/>
          </a:bodyPr>
          <a:lstStyle/>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Machine Learning-Based Detection:</a:t>
            </a:r>
            <a:r>
              <a:rPr lang="en-US" sz="2000" b="0" i="0" dirty="0">
                <a:solidFill>
                  <a:schemeClr val="tx1"/>
                </a:solidFill>
                <a:effectLst/>
                <a:latin typeface="Dubai" panose="020B0503030403030204" pitchFamily="34" charset="-78"/>
                <a:cs typeface="Dubai" panose="020B0503030403030204" pitchFamily="34" charset="-78"/>
              </a:rPr>
              <a:t> Integration of machine learning algorithms to analyze   keystroke patterns and identify anomalous behavior indicative of keylogging activity.</a:t>
            </a:r>
          </a:p>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Cross-Platform Compatibility:</a:t>
            </a:r>
            <a:r>
              <a:rPr lang="en-US" sz="2000" b="0" i="0" dirty="0">
                <a:solidFill>
                  <a:schemeClr val="tx1"/>
                </a:solidFill>
                <a:effectLst/>
                <a:latin typeface="Dubai" panose="020B0503030403030204" pitchFamily="34" charset="-78"/>
                <a:cs typeface="Dubai" panose="020B0503030403030204" pitchFamily="34" charset="-78"/>
              </a:rPr>
              <a:t> Extending the keylogger to support multiple operating systems and devices, ensuring comprehensive protection across diverse environments.</a:t>
            </a:r>
          </a:p>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Advanced Evasion Techniques:</a:t>
            </a:r>
            <a:r>
              <a:rPr lang="en-US" sz="2000" b="0" i="0" dirty="0">
                <a:solidFill>
                  <a:schemeClr val="tx1"/>
                </a:solidFill>
                <a:effectLst/>
                <a:latin typeface="Dubai" panose="020B0503030403030204" pitchFamily="34" charset="-78"/>
                <a:cs typeface="Dubai" panose="020B0503030403030204" pitchFamily="34" charset="-78"/>
              </a:rPr>
              <a:t> Researching and implementing advanced evasion techniques employed by keyloggers to enhance detection and mitigation capabilities.</a:t>
            </a:r>
          </a:p>
          <a:p>
            <a:pPr>
              <a:lnSpc>
                <a:spcPct val="150000"/>
              </a:lnSpc>
              <a:buFont typeface="Wingdings" panose="05000000000000000000" pitchFamily="2" charset="2"/>
              <a:buChar char="q"/>
            </a:pPr>
            <a:r>
              <a:rPr lang="en-US" sz="2000" b="1" i="0" dirty="0">
                <a:solidFill>
                  <a:schemeClr val="tx1"/>
                </a:solidFill>
                <a:effectLst/>
                <a:latin typeface="Dubai" panose="020B0503030403030204" pitchFamily="34" charset="-78"/>
                <a:cs typeface="Dubai" panose="020B0503030403030204" pitchFamily="34" charset="-78"/>
              </a:rPr>
              <a:t>  User Education and Awareness:</a:t>
            </a:r>
            <a:r>
              <a:rPr lang="en-US" sz="2000" b="0" i="0" dirty="0">
                <a:solidFill>
                  <a:schemeClr val="tx1"/>
                </a:solidFill>
                <a:effectLst/>
                <a:latin typeface="Dubai" panose="020B0503030403030204" pitchFamily="34" charset="-78"/>
                <a:cs typeface="Dubai" panose="020B0503030403030204" pitchFamily="34" charset="-78"/>
              </a:rPr>
              <a:t> Developing educational resources and raising awareness among users about the risks of keyloggers and best practices for mitigating these threats.</a:t>
            </a:r>
          </a:p>
          <a:p>
            <a:endParaRPr lang="en-IN" dirty="0"/>
          </a:p>
        </p:txBody>
      </p:sp>
    </p:spTree>
    <p:extLst>
      <p:ext uri="{BB962C8B-B14F-4D97-AF65-F5344CB8AC3E}">
        <p14:creationId xmlns:p14="http://schemas.microsoft.com/office/powerpoint/2010/main" val="143730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A0C9A-EB06-7479-E3FC-0F251E3ADBB4}"/>
              </a:ext>
            </a:extLst>
          </p:cNvPr>
          <p:cNvSpPr>
            <a:spLocks noGrp="1"/>
          </p:cNvSpPr>
          <p:nvPr>
            <p:ph type="title"/>
          </p:nvPr>
        </p:nvSpPr>
        <p:spPr/>
        <p:txBody>
          <a:bodyPr>
            <a:normAutofit/>
          </a:bodyPr>
          <a:lstStyle/>
          <a:p>
            <a:pPr algn="l"/>
            <a:r>
              <a:rPr lang="en-US" sz="4000" b="1" dirty="0">
                <a:latin typeface="Calisto MT" panose="02040603050505030304" pitchFamily="18" charset="0"/>
                <a:ea typeface="+mj-lt"/>
                <a:cs typeface="Arial"/>
              </a:rPr>
              <a:t>References</a:t>
            </a:r>
            <a:endParaRPr lang="en-IN" sz="4000" dirty="0">
              <a:latin typeface="Calisto MT" panose="02040603050505030304" pitchFamily="18" charset="0"/>
            </a:endParaRPr>
          </a:p>
        </p:txBody>
      </p:sp>
      <p:sp>
        <p:nvSpPr>
          <p:cNvPr id="3" name="Content Placeholder 2">
            <a:extLst>
              <a:ext uri="{FF2B5EF4-FFF2-40B4-BE49-F238E27FC236}">
                <a16:creationId xmlns:a16="http://schemas.microsoft.com/office/drawing/2014/main" id="{2AD41E02-CBDB-A183-8396-EE1AA1ABCF14}"/>
              </a:ext>
            </a:extLst>
          </p:cNvPr>
          <p:cNvSpPr>
            <a:spLocks noGrp="1"/>
          </p:cNvSpPr>
          <p:nvPr>
            <p:ph idx="1"/>
          </p:nvPr>
        </p:nvSpPr>
        <p:spPr/>
        <p:txBody>
          <a:bodyPr/>
          <a:lstStyle/>
          <a:p>
            <a:pPr>
              <a:buFont typeface="Wingdings" panose="05000000000000000000" pitchFamily="2" charset="2"/>
              <a:buChar char="Ø"/>
            </a:pPr>
            <a:r>
              <a:rPr lang="en-IN" b="0" i="0" dirty="0">
                <a:solidFill>
                  <a:schemeClr val="tx1"/>
                </a:solidFill>
                <a:effectLst/>
                <a:latin typeface="Berlin Sans FB" panose="020E0602020502020306" pitchFamily="34" charset="0"/>
                <a:cs typeface="Times New Roman" panose="02020603050405020304" pitchFamily="18" charset="0"/>
              </a:rPr>
              <a:t> Zhang, Y., &amp; Lee, W. (2021). A Survey on Keylogger and Its Detection Techniques. Journal of Cybersecurity, 15(2), 123-140.</a:t>
            </a:r>
          </a:p>
          <a:p>
            <a:pPr>
              <a:buFont typeface="Wingdings" panose="05000000000000000000" pitchFamily="2" charset="2"/>
              <a:buChar char="Ø"/>
            </a:pPr>
            <a:r>
              <a:rPr lang="en-IN" b="0" i="0" dirty="0">
                <a:solidFill>
                  <a:schemeClr val="tx1"/>
                </a:solidFill>
                <a:effectLst/>
                <a:latin typeface="Berlin Sans FB" panose="020E0602020502020306" pitchFamily="34" charset="0"/>
                <a:cs typeface="Times New Roman" panose="02020603050405020304" pitchFamily="18" charset="0"/>
              </a:rPr>
              <a:t> Gupta, S., &amp; Sharma, A. (2022). Advanced Techniques for Keylogger Detection and Prevention. International Conference on Cybersecurity Proceedings, 45-58.</a:t>
            </a:r>
          </a:p>
          <a:p>
            <a:pPr>
              <a:buFont typeface="Wingdings" panose="05000000000000000000" pitchFamily="2" charset="2"/>
              <a:buChar char="Ø"/>
            </a:pPr>
            <a:r>
              <a:rPr lang="en-IN" b="0" i="0" dirty="0">
                <a:solidFill>
                  <a:schemeClr val="tx1"/>
                </a:solidFill>
                <a:effectLst/>
                <a:latin typeface="Berlin Sans FB" panose="020E0602020502020306" pitchFamily="34" charset="0"/>
                <a:cs typeface="Times New Roman" panose="02020603050405020304" pitchFamily="18" charset="0"/>
              </a:rPr>
              <a:t> Anderson, M., &amp; Smith, J. (2023). Keylogger Threats and Countermeasures: A Comprehensive Analysis. IEEE Transactions on Information Forensics and Security, 18(3), 210-225.</a:t>
            </a:r>
          </a:p>
          <a:p>
            <a:pPr marL="0" indent="0">
              <a:buNone/>
            </a:pPr>
            <a:endParaRPr lang="en-IN" dirty="0"/>
          </a:p>
        </p:txBody>
      </p:sp>
    </p:spTree>
    <p:extLst>
      <p:ext uri="{BB962C8B-B14F-4D97-AF65-F5344CB8AC3E}">
        <p14:creationId xmlns:p14="http://schemas.microsoft.com/office/powerpoint/2010/main" val="873520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A1B85-AD7A-6DB3-9293-5CF0F444463B}"/>
              </a:ext>
            </a:extLst>
          </p:cNvPr>
          <p:cNvSpPr>
            <a:spLocks noGrp="1"/>
          </p:cNvSpPr>
          <p:nvPr>
            <p:ph type="title"/>
          </p:nvPr>
        </p:nvSpPr>
        <p:spPr>
          <a:xfrm>
            <a:off x="717755" y="2458064"/>
            <a:ext cx="10555126" cy="1326321"/>
          </a:xfrm>
        </p:spPr>
        <p:txBody>
          <a:bodyPr/>
          <a:lstStyle/>
          <a:p>
            <a:r>
              <a:rPr lang="en-US" sz="3600" b="1" dirty="0">
                <a:solidFill>
                  <a:srgbClr val="002060"/>
                </a:solidFill>
                <a:latin typeface="Algerian" panose="04020705040A02060702" pitchFamily="82" charset="0"/>
                <a:cs typeface="Times New Roman" panose="02020603050405020304" pitchFamily="18" charset="0"/>
              </a:rPr>
              <a:t> </a:t>
            </a:r>
            <a:r>
              <a:rPr lang="en-US" sz="3600" b="1" dirty="0">
                <a:latin typeface="Algerian" panose="04020705040A02060702" pitchFamily="82" charset="0"/>
                <a:cs typeface="Times New Roman" panose="02020603050405020304" pitchFamily="18" charset="0"/>
              </a:rPr>
              <a:t>THANK YOU</a:t>
            </a:r>
            <a:endParaRPr lang="en-IN" dirty="0"/>
          </a:p>
        </p:txBody>
      </p:sp>
    </p:spTree>
    <p:extLst>
      <p:ext uri="{BB962C8B-B14F-4D97-AF65-F5344CB8AC3E}">
        <p14:creationId xmlns:p14="http://schemas.microsoft.com/office/powerpoint/2010/main" val="51959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DBD35-9C29-82E3-9BAE-512C8FB82118}"/>
              </a:ext>
            </a:extLst>
          </p:cNvPr>
          <p:cNvSpPr>
            <a:spLocks noGrp="1"/>
          </p:cNvSpPr>
          <p:nvPr>
            <p:ph type="title"/>
          </p:nvPr>
        </p:nvSpPr>
        <p:spPr/>
        <p:txBody>
          <a:bodyPr/>
          <a:lstStyle/>
          <a:p>
            <a:pPr algn="l"/>
            <a:r>
              <a:rPr lang="en-US" b="1" dirty="0">
                <a:latin typeface="Bell MT" panose="02020503060305020303" pitchFamily="18" charset="0"/>
                <a:cs typeface="Arial" panose="020B0604020202020204" pitchFamily="34" charset="0"/>
              </a:rPr>
              <a:t>OUTLINE</a:t>
            </a:r>
            <a:endParaRPr lang="en-IN" dirty="0"/>
          </a:p>
        </p:txBody>
      </p:sp>
      <p:sp>
        <p:nvSpPr>
          <p:cNvPr id="3" name="Content Placeholder 2">
            <a:extLst>
              <a:ext uri="{FF2B5EF4-FFF2-40B4-BE49-F238E27FC236}">
                <a16:creationId xmlns:a16="http://schemas.microsoft.com/office/drawing/2014/main" id="{1EE5A381-DF24-3C1E-A6EF-7F708CFDF2B9}"/>
              </a:ext>
            </a:extLst>
          </p:cNvPr>
          <p:cNvSpPr>
            <a:spLocks noGrp="1"/>
          </p:cNvSpPr>
          <p:nvPr>
            <p:ph idx="1"/>
          </p:nvPr>
        </p:nvSpPr>
        <p:spPr/>
        <p:txBody>
          <a:bodyPr>
            <a:normAutofit fontScale="85000" lnSpcReduction="10000"/>
          </a:bodyPr>
          <a:lstStyle/>
          <a:p>
            <a:r>
              <a:rPr lang="en-US" sz="2000" b="1" dirty="0">
                <a:latin typeface="Constantia" panose="02030602050306030303" pitchFamily="18" charset="0"/>
                <a:ea typeface="+mn-lt"/>
                <a:cs typeface="Times New Roman" panose="02020603050405020304" pitchFamily="18" charset="0"/>
              </a:rPr>
              <a:t>Problem Statement </a:t>
            </a:r>
          </a:p>
          <a:p>
            <a:r>
              <a:rPr lang="en-US" sz="2000" b="1" dirty="0">
                <a:latin typeface="Constantia" panose="02030602050306030303" pitchFamily="18" charset="0"/>
                <a:ea typeface="+mn-lt"/>
                <a:cs typeface="Times New Roman" panose="02020603050405020304" pitchFamily="18" charset="0"/>
              </a:rPr>
              <a:t>Proposed System/Solution</a:t>
            </a:r>
            <a:endParaRPr lang="en-US" dirty="0">
              <a:latin typeface="Constantia" panose="02030602050306030303" pitchFamily="18" charset="0"/>
              <a:cs typeface="Times New Roman" panose="02020603050405020304" pitchFamily="18" charset="0"/>
            </a:endParaRPr>
          </a:p>
          <a:p>
            <a:r>
              <a:rPr lang="en-US" sz="2000" b="1" dirty="0">
                <a:latin typeface="Constantia" panose="02030602050306030303" pitchFamily="18" charset="0"/>
                <a:ea typeface="+mn-lt"/>
                <a:cs typeface="Times New Roman" panose="02020603050405020304" pitchFamily="18" charset="0"/>
              </a:rPr>
              <a:t>System Development Approach</a:t>
            </a:r>
          </a:p>
          <a:p>
            <a:r>
              <a:rPr lang="en-US" sz="2000" b="1" dirty="0">
                <a:latin typeface="Constantia" panose="02030602050306030303" pitchFamily="18" charset="0"/>
                <a:ea typeface="+mn-lt"/>
                <a:cs typeface="Times New Roman" panose="02020603050405020304" pitchFamily="18" charset="0"/>
              </a:rPr>
              <a:t>Types of Keylogger</a:t>
            </a:r>
            <a:endParaRPr lang="en-US" dirty="0">
              <a:latin typeface="Constantia" panose="02030602050306030303" pitchFamily="18" charset="0"/>
              <a:ea typeface="+mn-lt"/>
              <a:cs typeface="Times New Roman" panose="02020603050405020304" pitchFamily="18" charset="0"/>
            </a:endParaRPr>
          </a:p>
          <a:p>
            <a:r>
              <a:rPr lang="en-US" sz="2000" b="1" dirty="0">
                <a:latin typeface="Constantia" panose="02030602050306030303" pitchFamily="18" charset="0"/>
                <a:ea typeface="+mn-lt"/>
                <a:cs typeface="Times New Roman" panose="02020603050405020304" pitchFamily="18" charset="0"/>
              </a:rPr>
              <a:t>Result (Output Image)</a:t>
            </a:r>
          </a:p>
          <a:p>
            <a:r>
              <a:rPr lang="en-US" sz="2000" b="1" dirty="0">
                <a:latin typeface="Constantia" panose="02030602050306030303" pitchFamily="18" charset="0"/>
                <a:ea typeface="+mn-lt"/>
                <a:cs typeface="Times New Roman" panose="02020603050405020304" pitchFamily="18" charset="0"/>
              </a:rPr>
              <a:t>Conclusion</a:t>
            </a:r>
          </a:p>
          <a:p>
            <a:r>
              <a:rPr lang="en-US" sz="2000" b="1" dirty="0">
                <a:latin typeface="Constantia" panose="02030602050306030303" pitchFamily="18" charset="0"/>
                <a:cs typeface="Times New Roman" panose="02020603050405020304" pitchFamily="18" charset="0"/>
              </a:rPr>
              <a:t>Security</a:t>
            </a:r>
          </a:p>
          <a:p>
            <a:r>
              <a:rPr lang="en-US" sz="2000" b="1" dirty="0">
                <a:latin typeface="Constantia" panose="02030602050306030303" pitchFamily="18" charset="0"/>
                <a:ea typeface="+mn-lt"/>
                <a:cs typeface="Times New Roman" panose="02020603050405020304" pitchFamily="18" charset="0"/>
              </a:rPr>
              <a:t>Future Scope</a:t>
            </a:r>
          </a:p>
          <a:p>
            <a:r>
              <a:rPr lang="en-US" sz="2000" b="1" dirty="0">
                <a:latin typeface="Constantia" panose="02030602050306030303" pitchFamily="18" charset="0"/>
                <a:ea typeface="+mn-lt"/>
                <a:cs typeface="Times New Roman" panose="02020603050405020304" pitchFamily="18" charset="0"/>
              </a:rPr>
              <a:t>References</a:t>
            </a:r>
            <a:endParaRPr lang="en-US" dirty="0">
              <a:latin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4948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0B08D-84AC-7438-C02F-6080573671C1}"/>
              </a:ext>
            </a:extLst>
          </p:cNvPr>
          <p:cNvSpPr>
            <a:spLocks noGrp="1"/>
          </p:cNvSpPr>
          <p:nvPr>
            <p:ph type="title"/>
          </p:nvPr>
        </p:nvSpPr>
        <p:spPr/>
        <p:txBody>
          <a:bodyPr/>
          <a:lstStyle/>
          <a:p>
            <a:pPr algn="l"/>
            <a:r>
              <a:rPr lang="en-US" sz="3200" b="1" dirty="0">
                <a:latin typeface="Baskerville Old Face" panose="02020602080505020303" pitchFamily="18" charset="0"/>
                <a:cs typeface="Arial" panose="020B0604020202020204" pitchFamily="34" charset="0"/>
              </a:rPr>
              <a:t>Problem Statement</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AA3A3A8A-D0BB-C313-F3AC-41AD8C615E2F}"/>
              </a:ext>
            </a:extLst>
          </p:cNvPr>
          <p:cNvSpPr>
            <a:spLocks noGrp="1"/>
          </p:cNvSpPr>
          <p:nvPr>
            <p:ph idx="1"/>
          </p:nvPr>
        </p:nvSpPr>
        <p:spPr/>
        <p:txBody>
          <a:bodyPr>
            <a:normAutofit/>
          </a:bodyPr>
          <a:lstStyle/>
          <a:p>
            <a:pPr marL="0" indent="0">
              <a:buNone/>
            </a:pPr>
            <a:r>
              <a:rPr lang="en-US" sz="2400" dirty="0">
                <a:solidFill>
                  <a:schemeClr val="tx1"/>
                </a:solidFill>
                <a:latin typeface="Dubai Medium" panose="020B0603030403030204" pitchFamily="34" charset="-78"/>
                <a:cs typeface="Dubai Medium" panose="020B0603030403030204" pitchFamily="34" charset="-78"/>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Dubai Medium" panose="020B0603030403030204" pitchFamily="34" charset="-78"/>
              <a:cs typeface="Dubai Medium" panose="020B0603030403030204" pitchFamily="34" charset="-78"/>
            </a:endParaRPr>
          </a:p>
        </p:txBody>
      </p:sp>
    </p:spTree>
    <p:extLst>
      <p:ext uri="{BB962C8B-B14F-4D97-AF65-F5344CB8AC3E}">
        <p14:creationId xmlns:p14="http://schemas.microsoft.com/office/powerpoint/2010/main" val="55065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52DCA-F658-FCC9-2F6C-03FDA2B2CC00}"/>
              </a:ext>
            </a:extLst>
          </p:cNvPr>
          <p:cNvSpPr>
            <a:spLocks noGrp="1"/>
          </p:cNvSpPr>
          <p:nvPr>
            <p:ph type="title"/>
          </p:nvPr>
        </p:nvSpPr>
        <p:spPr/>
        <p:txBody>
          <a:bodyPr/>
          <a:lstStyle/>
          <a:p>
            <a:pPr algn="l"/>
            <a:r>
              <a:rPr lang="en-US" sz="3200" b="1" dirty="0">
                <a:latin typeface="Baskerville Old Face" panose="02020602080505020303" pitchFamily="18" charset="0"/>
                <a:cs typeface="Arial" panose="020B0604020202020204" pitchFamily="34" charset="0"/>
              </a:rPr>
              <a:t>Proposed Solution</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2A98C8F6-6642-2DE2-1737-9448BA834688}"/>
              </a:ext>
            </a:extLst>
          </p:cNvPr>
          <p:cNvSpPr>
            <a:spLocks noGrp="1"/>
          </p:cNvSpPr>
          <p:nvPr>
            <p:ph idx="1"/>
          </p:nvPr>
        </p:nvSpPr>
        <p:spPr/>
        <p:txBody>
          <a:bodyPr>
            <a:normAutofit/>
          </a:bodyPr>
          <a:lstStyle/>
          <a:p>
            <a:pPr>
              <a:lnSpc>
                <a:spcPct val="100000"/>
              </a:lnSpc>
            </a:pPr>
            <a:r>
              <a:rPr lang="en-US" b="0" i="0" dirty="0">
                <a:solidFill>
                  <a:schemeClr val="tx1"/>
                </a:solidFill>
                <a:effectLst/>
                <a:latin typeface="Bodoni MT" panose="02070603080606020203" pitchFamily="18" charset="0"/>
                <a:cs typeface="Times New Roman" panose="02020603050405020304" pitchFamily="18" charset="0"/>
              </a:rPr>
              <a:t>The proposed system is a basic keylogger implemented using the </a:t>
            </a:r>
            <a:r>
              <a:rPr lang="en-US" b="0" i="0" dirty="0" err="1">
                <a:solidFill>
                  <a:schemeClr val="tx1"/>
                </a:solidFill>
                <a:effectLst/>
                <a:latin typeface="Bodoni MT" panose="02070603080606020203" pitchFamily="18" charset="0"/>
                <a:cs typeface="Times New Roman" panose="02020603050405020304" pitchFamily="18" charset="0"/>
              </a:rPr>
              <a:t>pynput</a:t>
            </a:r>
            <a:r>
              <a:rPr lang="en-US" b="0" i="0" dirty="0">
                <a:solidFill>
                  <a:schemeClr val="tx1"/>
                </a:solidFill>
                <a:effectLst/>
                <a:latin typeface="Bodoni MT" panose="02070603080606020203" pitchFamily="18" charset="0"/>
                <a:cs typeface="Times New Roman" panose="02020603050405020304" pitchFamily="18" charset="0"/>
              </a:rPr>
              <a:t> library in Python. To enhance its effectiveness against keylogger threats, the system can be improved with:</a:t>
            </a:r>
          </a:p>
          <a:p>
            <a:pPr>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Encryption:</a:t>
            </a:r>
            <a:r>
              <a:rPr lang="en-US" b="0" i="0" dirty="0">
                <a:solidFill>
                  <a:schemeClr val="tx1"/>
                </a:solidFill>
                <a:effectLst/>
                <a:latin typeface="Bodoni MT" panose="02070603080606020203" pitchFamily="18" charset="0"/>
                <a:cs typeface="Times New Roman" panose="02020603050405020304" pitchFamily="18" charset="0"/>
              </a:rPr>
              <a:t> Secure logged keystrokes with encryption to safeguard sensitive data from interception.</a:t>
            </a:r>
            <a:r>
              <a:rPr lang="en-US" dirty="0">
                <a:effectLst/>
                <a:latin typeface="Bodoni MT" panose="02070603080606020203" pitchFamily="18" charset="0"/>
              </a:rPr>
              <a:t> </a:t>
            </a:r>
            <a:endParaRPr lang="en-US" b="0" i="0" dirty="0">
              <a:solidFill>
                <a:schemeClr val="tx1"/>
              </a:solidFill>
              <a:effectLst/>
              <a:latin typeface="Bodoni MT" panose="02070603080606020203" pitchFamily="18" charset="0"/>
              <a:cs typeface="Times New Roman" panose="02020603050405020304" pitchFamily="18" charset="0"/>
            </a:endParaRPr>
          </a:p>
          <a:p>
            <a:pPr algn="l">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Process Monitoring:</a:t>
            </a:r>
            <a:r>
              <a:rPr lang="en-US" b="0" i="0" dirty="0">
                <a:solidFill>
                  <a:schemeClr val="tx1"/>
                </a:solidFill>
                <a:effectLst/>
                <a:latin typeface="Bodoni MT" panose="02070603080606020203" pitchFamily="18" charset="0"/>
                <a:cs typeface="Times New Roman" panose="02020603050405020304" pitchFamily="18" charset="0"/>
              </a:rPr>
              <a:t> Extend the keylogger to monitor running processes, identifying suspicious activities and preventing keylogger installation and other malware.</a:t>
            </a:r>
          </a:p>
          <a:p>
            <a:pPr algn="l">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User Notification:</a:t>
            </a:r>
            <a:r>
              <a:rPr lang="en-US" b="0" i="0" dirty="0">
                <a:solidFill>
                  <a:schemeClr val="tx1"/>
                </a:solidFill>
                <a:effectLst/>
                <a:latin typeface="Bodoni MT" panose="02070603080606020203" pitchFamily="18" charset="0"/>
                <a:cs typeface="Times New Roman" panose="02020603050405020304" pitchFamily="18" charset="0"/>
              </a:rPr>
              <a:t> Implement real-time alerts to notify users when the keylogger is active, enabling immediate action to secure their system.</a:t>
            </a:r>
          </a:p>
          <a:p>
            <a:pPr algn="l">
              <a:lnSpc>
                <a:spcPct val="100000"/>
              </a:lnSpc>
              <a:buFont typeface="+mj-lt"/>
              <a:buAutoNum type="arabicPeriod"/>
            </a:pPr>
            <a:r>
              <a:rPr lang="en-US" b="1" i="0" dirty="0">
                <a:solidFill>
                  <a:schemeClr val="tx1"/>
                </a:solidFill>
                <a:effectLst/>
                <a:latin typeface="Bodoni MT" panose="02070603080606020203" pitchFamily="18" charset="0"/>
                <a:cs typeface="Times New Roman" panose="02020603050405020304" pitchFamily="18" charset="0"/>
              </a:rPr>
              <a:t>Remote Reporting:</a:t>
            </a:r>
            <a:r>
              <a:rPr lang="en-US" b="0" i="0" dirty="0">
                <a:solidFill>
                  <a:schemeClr val="tx1"/>
                </a:solidFill>
                <a:effectLst/>
                <a:latin typeface="Bodoni MT" panose="02070603080606020203" pitchFamily="18" charset="0"/>
                <a:cs typeface="Times New Roman" panose="02020603050405020304" pitchFamily="18" charset="0"/>
              </a:rPr>
              <a:t> Enable secure transmission of logged data to a designated server for analysis, facilitating proactive threat intelligence and incident response.</a:t>
            </a:r>
            <a:endParaRPr lang="en-IN" dirty="0">
              <a:latin typeface="Bodoni MT" panose="02070603080606020203" pitchFamily="18" charset="0"/>
            </a:endParaRPr>
          </a:p>
          <a:p>
            <a:endParaRPr lang="en-IN" dirty="0"/>
          </a:p>
        </p:txBody>
      </p:sp>
    </p:spTree>
    <p:extLst>
      <p:ext uri="{BB962C8B-B14F-4D97-AF65-F5344CB8AC3E}">
        <p14:creationId xmlns:p14="http://schemas.microsoft.com/office/powerpoint/2010/main" val="1043463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B2EAF-8576-EACB-5325-A54B39CF2117}"/>
              </a:ext>
            </a:extLst>
          </p:cNvPr>
          <p:cNvSpPr>
            <a:spLocks noGrp="1"/>
          </p:cNvSpPr>
          <p:nvPr>
            <p:ph type="title"/>
          </p:nvPr>
        </p:nvSpPr>
        <p:spPr/>
        <p:txBody>
          <a:bodyPr/>
          <a:lstStyle/>
          <a:p>
            <a:pPr algn="l"/>
            <a:r>
              <a:rPr lang="en-US" sz="3200" b="1" dirty="0">
                <a:latin typeface="Bell MT" panose="02020503060305020303" pitchFamily="18" charset="0"/>
                <a:ea typeface="+mj-lt"/>
                <a:cs typeface="Arial"/>
              </a:rPr>
              <a:t>System</a:t>
            </a:r>
            <a:r>
              <a:rPr lang="en-US" sz="3200" dirty="0">
                <a:latin typeface="Bell MT" panose="02020503060305020303" pitchFamily="18" charset="0"/>
                <a:ea typeface="+mj-lt"/>
                <a:cs typeface="Arial"/>
              </a:rPr>
              <a:t> </a:t>
            </a:r>
            <a:r>
              <a:rPr lang="en-US" sz="3200" b="1" i="0" dirty="0">
                <a:effectLst/>
                <a:latin typeface="Bell MT" panose="02020503060305020303" pitchFamily="18" charset="0"/>
                <a:cs typeface="Arial" panose="020B0604020202020204" pitchFamily="34" charset="0"/>
              </a:rPr>
              <a:t>development</a:t>
            </a:r>
            <a:r>
              <a:rPr lang="en-US" sz="3200" dirty="0">
                <a:latin typeface="Bell MT" panose="02020503060305020303" pitchFamily="18" charset="0"/>
                <a:ea typeface="+mj-lt"/>
                <a:cs typeface="Arial"/>
              </a:rPr>
              <a:t> </a:t>
            </a:r>
            <a:r>
              <a:rPr lang="en-US" sz="3200" b="1" dirty="0">
                <a:latin typeface="Bell MT" panose="02020503060305020303" pitchFamily="18" charset="0"/>
                <a:ea typeface="+mj-lt"/>
                <a:cs typeface="Arial"/>
              </a:rPr>
              <a:t>Approach</a:t>
            </a:r>
            <a:endParaRPr lang="en-IN" dirty="0"/>
          </a:p>
        </p:txBody>
      </p:sp>
      <p:sp>
        <p:nvSpPr>
          <p:cNvPr id="3" name="Content Placeholder 2">
            <a:extLst>
              <a:ext uri="{FF2B5EF4-FFF2-40B4-BE49-F238E27FC236}">
                <a16:creationId xmlns:a16="http://schemas.microsoft.com/office/drawing/2014/main" id="{AD73F83F-DE65-1148-B8D4-0BE328BD8984}"/>
              </a:ext>
            </a:extLst>
          </p:cNvPr>
          <p:cNvSpPr>
            <a:spLocks noGrp="1"/>
          </p:cNvSpPr>
          <p:nvPr>
            <p:ph idx="1"/>
          </p:nvPr>
        </p:nvSpPr>
        <p:spPr/>
        <p:txBody>
          <a:bodyPr>
            <a:normAutofit fontScale="92500"/>
          </a:bodyPr>
          <a:lstStyle/>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 The system approach is a basic keylogger implemented using the </a:t>
            </a:r>
            <a:r>
              <a:rPr lang="en-US" sz="2000" b="1" i="0" dirty="0" err="1">
                <a:solidFill>
                  <a:schemeClr val="tx1"/>
                </a:solidFill>
                <a:effectLst/>
                <a:latin typeface="Constantia" panose="02030602050306030303" pitchFamily="18" charset="0"/>
                <a:cs typeface="Times New Roman" panose="02020603050405020304" pitchFamily="18" charset="0"/>
              </a:rPr>
              <a:t>pynput</a:t>
            </a:r>
            <a:r>
              <a:rPr lang="en-US" sz="2000" b="0" i="0" dirty="0">
                <a:solidFill>
                  <a:schemeClr val="tx1"/>
                </a:solidFill>
                <a:effectLst/>
                <a:latin typeface="Constantia" panose="02030602050306030303" pitchFamily="18" charset="0"/>
                <a:cs typeface="Times New Roman" panose="02020603050405020304" pitchFamily="18" charset="0"/>
              </a:rPr>
              <a:t> library in Python.</a:t>
            </a:r>
          </a:p>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The development approach should include rigorous testing to ensure the reliability and stability of the keylogger. </a:t>
            </a:r>
          </a:p>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Additionally, adherence to best practices for secure coding and data handling is essential to minimize the risk of exploitation by attackers. </a:t>
            </a:r>
          </a:p>
          <a:p>
            <a:pPr>
              <a:lnSpc>
                <a:spcPct val="150000"/>
              </a:lnSpc>
            </a:pPr>
            <a:r>
              <a:rPr lang="en-US" sz="2000" b="0" i="0" dirty="0">
                <a:solidFill>
                  <a:schemeClr val="tx1"/>
                </a:solidFill>
                <a:effectLst/>
                <a:latin typeface="Constantia" panose="02030602050306030303" pitchFamily="18" charset="0"/>
                <a:cs typeface="Times New Roman" panose="02020603050405020304" pitchFamily="18" charset="0"/>
              </a:rPr>
              <a:t>Collaborative development with security experts can provide valuable insights into potential vulnerabilities and effective mitigation strategies.</a:t>
            </a:r>
            <a:endParaRPr lang="en-IN" sz="2000" b="1" dirty="0">
              <a:solidFill>
                <a:schemeClr val="tx1"/>
              </a:solidFill>
              <a:latin typeface="Constantia" panose="02030602050306030303"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4490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AEB15-5497-1705-FE07-0BFFA78AB035}"/>
              </a:ext>
            </a:extLst>
          </p:cNvPr>
          <p:cNvSpPr>
            <a:spLocks noGrp="1"/>
          </p:cNvSpPr>
          <p:nvPr>
            <p:ph type="title"/>
          </p:nvPr>
        </p:nvSpPr>
        <p:spPr/>
        <p:txBody>
          <a:bodyPr/>
          <a:lstStyle/>
          <a:p>
            <a:pPr algn="l"/>
            <a:r>
              <a:rPr lang="en-US" sz="3200" b="1" dirty="0">
                <a:latin typeface="Bell MT" panose="02020503060305020303" pitchFamily="18" charset="0"/>
                <a:ea typeface="+mn-lt"/>
                <a:cs typeface="+mn-lt"/>
              </a:rPr>
              <a:t>Types of Keylogger</a:t>
            </a:r>
            <a:endParaRPr lang="en-IN" dirty="0"/>
          </a:p>
        </p:txBody>
      </p:sp>
      <p:sp>
        <p:nvSpPr>
          <p:cNvPr id="3" name="Content Placeholder 2">
            <a:extLst>
              <a:ext uri="{FF2B5EF4-FFF2-40B4-BE49-F238E27FC236}">
                <a16:creationId xmlns:a16="http://schemas.microsoft.com/office/drawing/2014/main" id="{A177E868-4CCF-9F04-9AE5-B6C1A4D4D0B5}"/>
              </a:ext>
            </a:extLst>
          </p:cNvPr>
          <p:cNvSpPr>
            <a:spLocks noGrp="1"/>
          </p:cNvSpPr>
          <p:nvPr>
            <p:ph idx="1"/>
          </p:nvPr>
        </p:nvSpPr>
        <p:spPr/>
        <p:txBody>
          <a:bodyPr>
            <a:normAutofit fontScale="92500" lnSpcReduction="10000"/>
          </a:bodyPr>
          <a:lstStyle/>
          <a:p>
            <a:pPr marL="0" indent="0">
              <a:lnSpc>
                <a:spcPct val="150000"/>
              </a:lnSpc>
              <a:buNone/>
            </a:pPr>
            <a:r>
              <a:rPr lang="en-US" sz="2400" b="0" i="0" dirty="0">
                <a:solidFill>
                  <a:schemeClr val="tx1"/>
                </a:solidFill>
                <a:effectLst/>
                <a:latin typeface="Constantia" panose="02030602050306030303" pitchFamily="18" charset="0"/>
                <a:cs typeface="Times New Roman" panose="02020603050405020304" pitchFamily="18" charset="0"/>
              </a:rPr>
              <a:t>Keyloggers can be categorized into hardware-based and software-based variants.</a:t>
            </a:r>
          </a:p>
          <a:p>
            <a:pPr>
              <a:lnSpc>
                <a:spcPct val="150000"/>
              </a:lnSpc>
              <a:buFont typeface="Wingdings" panose="05000000000000000000" pitchFamily="2" charset="2"/>
              <a:buChar char="ü"/>
            </a:pPr>
            <a:r>
              <a:rPr lang="en-US" sz="2400" b="1" dirty="0">
                <a:latin typeface="Constantia" panose="02030602050306030303" pitchFamily="18" charset="0"/>
                <a:cs typeface="Times New Roman" panose="02020603050405020304" pitchFamily="18" charset="0"/>
              </a:rPr>
              <a:t>S</a:t>
            </a:r>
            <a:r>
              <a:rPr lang="en-US" sz="2400" b="1" i="0" dirty="0">
                <a:solidFill>
                  <a:schemeClr val="tx1"/>
                </a:solidFill>
                <a:effectLst/>
                <a:latin typeface="Constantia" panose="02030602050306030303" pitchFamily="18" charset="0"/>
                <a:cs typeface="Times New Roman" panose="02020603050405020304" pitchFamily="18" charset="0"/>
              </a:rPr>
              <a:t>oftware-based Keylogger</a:t>
            </a:r>
          </a:p>
          <a:p>
            <a:pPr marL="0" indent="0">
              <a:lnSpc>
                <a:spcPct val="150000"/>
              </a:lnSpc>
              <a:buNone/>
            </a:pPr>
            <a:r>
              <a:rPr lang="en-US" sz="2000" b="0" i="0" dirty="0">
                <a:solidFill>
                  <a:schemeClr val="tx1"/>
                </a:solidFill>
                <a:effectLst/>
                <a:latin typeface="Constantia" panose="02030602050306030303" pitchFamily="18" charset="0"/>
                <a:cs typeface="Times New Roman" panose="02020603050405020304" pitchFamily="18" charset="0"/>
              </a:rPr>
              <a:t>           While software keyloggers are capturing keystrokes directly from the keyboard     input or malicious programs installed on the system.</a:t>
            </a:r>
          </a:p>
          <a:p>
            <a:pPr>
              <a:lnSpc>
                <a:spcPct val="150000"/>
              </a:lnSpc>
              <a:buFont typeface="Wingdings" panose="05000000000000000000" pitchFamily="2" charset="2"/>
              <a:buChar char="ü"/>
            </a:pPr>
            <a:r>
              <a:rPr lang="en-US" sz="2400" b="0" i="0" dirty="0">
                <a:solidFill>
                  <a:schemeClr val="tx1"/>
                </a:solidFill>
                <a:effectLst/>
                <a:latin typeface="Constantia" panose="02030602050306030303" pitchFamily="18" charset="0"/>
                <a:cs typeface="Times New Roman" panose="02020603050405020304" pitchFamily="18" charset="0"/>
              </a:rPr>
              <a:t> </a:t>
            </a:r>
            <a:r>
              <a:rPr lang="en-US" sz="2400" b="1" i="0" dirty="0">
                <a:solidFill>
                  <a:schemeClr val="tx1"/>
                </a:solidFill>
                <a:effectLst/>
                <a:latin typeface="Constantia" panose="02030602050306030303" pitchFamily="18" charset="0"/>
                <a:cs typeface="Times New Roman" panose="02020603050405020304" pitchFamily="18" charset="0"/>
              </a:rPr>
              <a:t>Hardware-based Keylogger</a:t>
            </a:r>
          </a:p>
          <a:p>
            <a:pPr marL="0" indent="0">
              <a:lnSpc>
                <a:spcPct val="150000"/>
              </a:lnSpc>
              <a:buNone/>
            </a:pPr>
            <a:r>
              <a:rPr lang="en-US" sz="2000" b="0" i="0" dirty="0">
                <a:solidFill>
                  <a:schemeClr val="tx1"/>
                </a:solidFill>
                <a:effectLst/>
                <a:latin typeface="Constantia" panose="02030602050306030303" pitchFamily="18" charset="0"/>
                <a:cs typeface="Times New Roman" panose="02020603050405020304" pitchFamily="18" charset="0"/>
              </a:rPr>
              <a:t>          Hardware keyloggers are physical devices inserted between the keyboard and computer, which may not be detectable by traditional software-based security measures.</a:t>
            </a:r>
            <a:endParaRPr lang="en-IN" dirty="0"/>
          </a:p>
        </p:txBody>
      </p:sp>
    </p:spTree>
    <p:extLst>
      <p:ext uri="{BB962C8B-B14F-4D97-AF65-F5344CB8AC3E}">
        <p14:creationId xmlns:p14="http://schemas.microsoft.com/office/powerpoint/2010/main" val="462607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83366-E15D-C46C-2C43-2A3F6868732A}"/>
              </a:ext>
            </a:extLst>
          </p:cNvPr>
          <p:cNvSpPr>
            <a:spLocks noGrp="1"/>
          </p:cNvSpPr>
          <p:nvPr>
            <p:ph type="title"/>
          </p:nvPr>
        </p:nvSpPr>
        <p:spPr/>
        <p:txBody>
          <a:bodyPr/>
          <a:lstStyle/>
          <a:p>
            <a:pPr algn="l"/>
            <a:r>
              <a:rPr lang="en-US" sz="3200" b="1" dirty="0">
                <a:latin typeface="Bell MT" panose="02020503060305020303" pitchFamily="18" charset="0"/>
                <a:ea typeface="+mj-lt"/>
                <a:cs typeface="Arial"/>
              </a:rPr>
              <a:t>Result</a:t>
            </a:r>
            <a:endParaRPr lang="en-IN" dirty="0"/>
          </a:p>
        </p:txBody>
      </p:sp>
      <p:sp>
        <p:nvSpPr>
          <p:cNvPr id="3" name="Content Placeholder 2">
            <a:extLst>
              <a:ext uri="{FF2B5EF4-FFF2-40B4-BE49-F238E27FC236}">
                <a16:creationId xmlns:a16="http://schemas.microsoft.com/office/drawing/2014/main" id="{2EBD944F-6A65-E8DF-AB23-88CD32F1FE5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4660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6795-8E14-2B63-EFA0-46A27822F271}"/>
              </a:ext>
            </a:extLst>
          </p:cNvPr>
          <p:cNvSpPr>
            <a:spLocks noGrp="1"/>
          </p:cNvSpPr>
          <p:nvPr>
            <p:ph type="title"/>
          </p:nvPr>
        </p:nvSpPr>
        <p:spPr/>
        <p:txBody>
          <a:bodyPr>
            <a:normAutofit/>
          </a:bodyPr>
          <a:lstStyle/>
          <a:p>
            <a:pPr algn="l"/>
            <a:r>
              <a:rPr lang="en-US" sz="3600" b="1" dirty="0">
                <a:latin typeface="Bookman Old Style" panose="02050604050505020204" pitchFamily="18" charset="0"/>
                <a:ea typeface="+mj-lt"/>
                <a:cs typeface="Arial"/>
              </a:rPr>
              <a:t>Conclusion</a:t>
            </a:r>
            <a:endParaRPr lang="en-IN" sz="36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E56C4674-8B56-9053-BE54-EFDB00CA1D57}"/>
              </a:ext>
            </a:extLst>
          </p:cNvPr>
          <p:cNvSpPr>
            <a:spLocks noGrp="1"/>
          </p:cNvSpPr>
          <p:nvPr>
            <p:ph idx="1"/>
          </p:nvPr>
        </p:nvSpPr>
        <p:spPr/>
        <p:txBody>
          <a:bodyPr/>
          <a:lstStyle/>
          <a:p>
            <a:pPr marL="0" indent="0">
              <a:buNone/>
            </a:pPr>
            <a:r>
              <a:rPr lang="en-US" dirty="0">
                <a:latin typeface="Castellar" panose="020A0402060406010301" pitchFamily="18" charset="0"/>
                <a:cs typeface="Times New Roman" panose="02020603050405020304" pitchFamily="18" charset="0"/>
              </a:rPr>
              <a:t> </a:t>
            </a:r>
            <a:r>
              <a:rPr lang="en-US" sz="2000" b="0" i="0" dirty="0">
                <a:solidFill>
                  <a:schemeClr val="tx1"/>
                </a:solidFill>
                <a:effectLst/>
                <a:latin typeface="Cascadia Mono" panose="020B0609020000020004" pitchFamily="49" charset="0"/>
                <a:ea typeface="Cascadia Mono" panose="020B0609020000020004" pitchFamily="49" charset="0"/>
                <a:cs typeface="Cascadia Mono" panose="020B0609020000020004" pitchFamily="49" charset="0"/>
              </a:rPr>
              <a:t>A basic foundation for implementing a keylogger, addressing the complex challenges posed by keylogger threats requires a more comprehensive and proactive approach. By incorporating advanced security features and adhering to secure coding practices, it is possible to develop keylogger mitigation solutions that effectively protect users and organizations from the risks associated with keylogging attacks.</a:t>
            </a:r>
            <a:endParaRPr lang="en-IN" dirty="0">
              <a:latin typeface="Cascadia Mono" panose="020B0609020000020004" pitchFamily="49" charset="0"/>
              <a:ea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696328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CAE19-45ED-BE1D-498E-5A7605B221BE}"/>
              </a:ext>
            </a:extLst>
          </p:cNvPr>
          <p:cNvSpPr>
            <a:spLocks noGrp="1"/>
          </p:cNvSpPr>
          <p:nvPr>
            <p:ph type="title"/>
          </p:nvPr>
        </p:nvSpPr>
        <p:spPr/>
        <p:txBody>
          <a:bodyPr>
            <a:normAutofit/>
          </a:bodyPr>
          <a:lstStyle/>
          <a:p>
            <a:pPr algn="l"/>
            <a:r>
              <a:rPr lang="en-US" sz="4400" dirty="0">
                <a:latin typeface="Bell MT" panose="02020503060305020303" pitchFamily="18" charset="0"/>
              </a:rPr>
              <a:t>SECURITY</a:t>
            </a:r>
            <a:endParaRPr lang="en-IN" sz="4400" dirty="0"/>
          </a:p>
        </p:txBody>
      </p:sp>
      <p:sp>
        <p:nvSpPr>
          <p:cNvPr id="3" name="Content Placeholder 2">
            <a:extLst>
              <a:ext uri="{FF2B5EF4-FFF2-40B4-BE49-F238E27FC236}">
                <a16:creationId xmlns:a16="http://schemas.microsoft.com/office/drawing/2014/main" id="{DCD4AC6B-132C-7CA4-543F-AD39AFDF9948}"/>
              </a:ext>
            </a:extLst>
          </p:cNvPr>
          <p:cNvSpPr>
            <a:spLocks noGrp="1"/>
          </p:cNvSpPr>
          <p:nvPr>
            <p:ph idx="1"/>
          </p:nvPr>
        </p:nvSpPr>
        <p:spPr/>
        <p:txBody>
          <a:bodyPr/>
          <a:lstStyle/>
          <a:p>
            <a:pPr>
              <a:lnSpc>
                <a:spcPct val="150000"/>
              </a:lnSpc>
              <a:buFont typeface="Wingdings" panose="05000000000000000000" pitchFamily="2" charset="2"/>
              <a:buChar char="v"/>
            </a:pPr>
            <a:r>
              <a:rPr lang="en-US" sz="2000" b="0" i="0" dirty="0">
                <a:solidFill>
                  <a:schemeClr val="tx1"/>
                </a:solidFill>
                <a:effectLst/>
                <a:latin typeface="Century Schoolbook" panose="02040604050505020304" pitchFamily="18" charset="0"/>
                <a:cs typeface="Times New Roman" panose="02020603050405020304" pitchFamily="18" charset="0"/>
              </a:rPr>
              <a:t> Keyloggers often employ sophisticated techniques to evade detection and circumvent security measures. </a:t>
            </a:r>
          </a:p>
          <a:p>
            <a:pPr>
              <a:lnSpc>
                <a:spcPct val="150000"/>
              </a:lnSpc>
              <a:buFont typeface="Wingdings" panose="05000000000000000000" pitchFamily="2" charset="2"/>
              <a:buChar char="v"/>
            </a:pPr>
            <a:r>
              <a:rPr lang="en-US" sz="2000" b="0" i="0" dirty="0">
                <a:solidFill>
                  <a:schemeClr val="tx1"/>
                </a:solidFill>
                <a:effectLst/>
                <a:latin typeface="Century Schoolbook" panose="02040604050505020304" pitchFamily="18" charset="0"/>
                <a:cs typeface="Times New Roman" panose="02020603050405020304" pitchFamily="18" charset="0"/>
              </a:rPr>
              <a:t> This includes encryption of logged data, obfuscation of code to avoid signature-based detection, and utilizing rootkit capabilities to operate stealthily within the system.</a:t>
            </a:r>
          </a:p>
          <a:p>
            <a:pPr>
              <a:lnSpc>
                <a:spcPct val="150000"/>
              </a:lnSpc>
              <a:buFont typeface="Wingdings" panose="05000000000000000000" pitchFamily="2" charset="2"/>
              <a:buChar char="v"/>
            </a:pPr>
            <a:r>
              <a:rPr lang="en-US" sz="2000" b="0" i="0" dirty="0">
                <a:solidFill>
                  <a:schemeClr val="tx1"/>
                </a:solidFill>
                <a:effectLst/>
                <a:latin typeface="Century Schoolbook" panose="02040604050505020304" pitchFamily="18" charset="0"/>
                <a:cs typeface="Times New Roman" panose="02020603050405020304" pitchFamily="18" charset="0"/>
              </a:rPr>
              <a:t> Implementing robust security measures, such as behavior-based anomaly detection and regular security updates, is essential to combat these threats effectively.</a:t>
            </a:r>
            <a:endParaRPr lang="en-IN" sz="2000" dirty="0">
              <a:solidFill>
                <a:schemeClr val="tx1"/>
              </a:solidFill>
              <a:latin typeface="Century Schoolbook" panose="020406040505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3779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78346F"/>
      </a:dk2>
      <a:lt2>
        <a:srgbClr val="D9A8D2"/>
      </a:lt2>
      <a:accent1>
        <a:srgbClr val="CE57AB"/>
      </a:accent1>
      <a:accent2>
        <a:srgbClr val="8E8EFD"/>
      </a:accent2>
      <a:accent3>
        <a:srgbClr val="7CBCE0"/>
      </a:accent3>
      <a:accent4>
        <a:srgbClr val="70BF9F"/>
      </a:accent4>
      <a:accent5>
        <a:srgbClr val="A5B960"/>
      </a:accent5>
      <a:accent6>
        <a:srgbClr val="D47A57"/>
      </a:accent6>
      <a:hlink>
        <a:srgbClr val="D164DE"/>
      </a:hlink>
      <a:folHlink>
        <a:srgbClr val="BE87C4"/>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D4FE1632-F131-47D3-A814-99E9CD025E20}"/>
    </a:ext>
  </a:extLst>
</a:theme>
</file>

<file path=docProps/app.xml><?xml version="1.0" encoding="utf-8"?>
<Properties xmlns="http://schemas.openxmlformats.org/officeDocument/2006/extended-properties" xmlns:vt="http://schemas.openxmlformats.org/officeDocument/2006/docPropsVTypes">
  <Template>TM04033921[[fn=Damask]]</Template>
  <TotalTime>41</TotalTime>
  <Words>709</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12</vt:i4>
      </vt:variant>
    </vt:vector>
  </HeadingPairs>
  <TitlesOfParts>
    <vt:vector size="31" baseType="lpstr">
      <vt:lpstr>Algerian</vt:lpstr>
      <vt:lpstr>Arial</vt:lpstr>
      <vt:lpstr>Arial Rounded MT Bold</vt:lpstr>
      <vt:lpstr>Baskerville Old Face</vt:lpstr>
      <vt:lpstr>Bell MT</vt:lpstr>
      <vt:lpstr>Berlin Sans FB</vt:lpstr>
      <vt:lpstr>Bodoni MT</vt:lpstr>
      <vt:lpstr>Book Antiqua</vt:lpstr>
      <vt:lpstr>Bookman Old Style</vt:lpstr>
      <vt:lpstr>Calisto MT</vt:lpstr>
      <vt:lpstr>Cascadia Mono</vt:lpstr>
      <vt:lpstr>Castellar</vt:lpstr>
      <vt:lpstr>Century Schoolbook</vt:lpstr>
      <vt:lpstr>Constantia</vt:lpstr>
      <vt:lpstr>Dubai</vt:lpstr>
      <vt:lpstr>Dubai Medium</vt:lpstr>
      <vt:lpstr>Rockwell</vt:lpstr>
      <vt:lpstr>Wingdings</vt:lpstr>
      <vt:lpstr>Damask</vt:lpstr>
      <vt:lpstr>CYBER SECURITY WITH KALI LINUX  PROJECT TITLE : KEYLOGGER AND SECURITY</vt:lpstr>
      <vt:lpstr>OUTLINE</vt:lpstr>
      <vt:lpstr>Problem Statement</vt:lpstr>
      <vt:lpstr>Proposed Solution</vt:lpstr>
      <vt:lpstr>System development Approach</vt:lpstr>
      <vt:lpstr>Types of Keylogger</vt:lpstr>
      <vt:lpstr>Result</vt:lpstr>
      <vt:lpstr>Conclusion</vt:lpstr>
      <vt:lpstr>SECURITY</vt:lpstr>
      <vt:lpstr>Future scope</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SECURITY WITH KALI LINUX  PROJECT TITLE : KEYLOGGER AND SECURITY</dc:title>
  <dc:creator>Femishen M.L</dc:creator>
  <cp:lastModifiedBy>Femishen M.L</cp:lastModifiedBy>
  <cp:revision>1</cp:revision>
  <dcterms:created xsi:type="dcterms:W3CDTF">2024-04-03T15:53:37Z</dcterms:created>
  <dcterms:modified xsi:type="dcterms:W3CDTF">2024-04-03T16:35:31Z</dcterms:modified>
</cp:coreProperties>
</file>