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n-introduction-to-recurrent-neural-networks-72c97bf0912" TargetMode="External"/><Relationship Id="rId2" Type="http://schemas.openxmlformats.org/officeDocument/2006/relationships/hyperlink" Target="https://en.wikipedia.org/wiki/Recurrent_neural_net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understanding-gru-networks-2ef37df6c9be" TargetMode="External"/><Relationship Id="rId5" Type="http://schemas.openxmlformats.org/officeDocument/2006/relationships/hyperlink" Target="https://www.quora.com/What-is-the-difference-between-CNN-and-RNN" TargetMode="External"/><Relationship Id="rId4" Type="http://schemas.openxmlformats.org/officeDocument/2006/relationships/hyperlink" Target="https://medium.com/@datamonsters/artificial-neural-networks-for-natural-language-processing-part-1-64ca9ebfa3b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0AFC-B53E-4C90-84C0-B2E52CE03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RECURRENT NEURAL NETWORK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3E976-F4D2-4192-B2BC-99D21C9D0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433795"/>
            <a:ext cx="8144134" cy="1117687"/>
          </a:xfrm>
        </p:spPr>
        <p:txBody>
          <a:bodyPr/>
          <a:lstStyle/>
          <a:p>
            <a:r>
              <a:rPr lang="en-US" dirty="0"/>
              <a:t>PRESENTED BY </a:t>
            </a:r>
          </a:p>
          <a:p>
            <a:r>
              <a:rPr lang="en-US" dirty="0"/>
              <a:t>DHARANI THIRUMALAISAMY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4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318D-EA85-47E4-B711-9CBC5B2E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D49FD-0808-4001-9568-DA39EEA89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– to – one RNN : Vanilla Neural network which is used for simple machine learning problems.</a:t>
            </a:r>
          </a:p>
          <a:p>
            <a:r>
              <a:rPr lang="en-US" dirty="0"/>
              <a:t>One – to – many : Single input but multiple outputs. Used in image captioning applications.</a:t>
            </a:r>
          </a:p>
          <a:p>
            <a:r>
              <a:rPr lang="en-US" dirty="0"/>
              <a:t>Many – to – one : Sentimental analysis application. Takes in a sequence of words( sentences) and classifies if it a positive , negative or neutral sentiments.</a:t>
            </a:r>
          </a:p>
          <a:p>
            <a:r>
              <a:rPr lang="en-US" dirty="0"/>
              <a:t>Many – to – many : Machine translation . Sequence of English words(say a sentence in English) is translated to a sentence in another language.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79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building&#10;&#10;Description generated with very high confidence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close up of a building&#10;&#10;Description generated with very high confidence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CFB65-D677-4771-A8DA-751607CC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VANISHING GRADIENT PROBLEM </a:t>
            </a:r>
          </a:p>
        </p:txBody>
      </p:sp>
      <p:pic>
        <p:nvPicPr>
          <p:cNvPr id="28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E389C-F672-468F-A4F1-05E11752B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When talking about RNN , the topic is never complete without talking about VANISHING GRADIENT and EXPLOADING GRADIENT problem.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9F5605-812B-4741-8525-F25085DDC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276090" y="1220827"/>
            <a:ext cx="6269479" cy="441634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9861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B69E-8ADD-4B3F-B3C7-F5CDE101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GRADIENT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CDFC6-EF44-4806-BDC5-35D43E326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Say , we want to predict the output of x at time t . For that , the weights before this layer should be updated.</a:t>
            </a:r>
          </a:p>
          <a:p>
            <a:r>
              <a:rPr lang="en-US" dirty="0"/>
              <a:t>Here ,     is the cost function to be minimized. For that we have to pass </a:t>
            </a:r>
            <a:r>
              <a:rPr lang="en-US" dirty="0" err="1"/>
              <a:t>throught</a:t>
            </a:r>
            <a:r>
              <a:rPr lang="en-US" dirty="0"/>
              <a:t> x(t) , x(t-1) , x(t-2) and x(t-3) to upgrade the weights. </a:t>
            </a:r>
          </a:p>
          <a:p>
            <a:r>
              <a:rPr lang="en-US" dirty="0"/>
              <a:t>Say the weight of NN (w(rec)) is 1000 at x(t) and as it moves backwards it keeps decreasing which is shown by the green arrow.</a:t>
            </a:r>
          </a:p>
          <a:p>
            <a:r>
              <a:rPr lang="en-US" dirty="0"/>
              <a:t>As the gradient decreases as time goes , the weight will stop getting updated at one point as the gradient will hold very small value.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A857A-B73B-45DC-B20B-849FFE99A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8" y="3058811"/>
            <a:ext cx="3619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3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6C102-30B7-4376-BB83-BF67463B02F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8782" y="348974"/>
            <a:ext cx="10310192" cy="5362713"/>
          </a:xfrm>
        </p:spPr>
        <p:txBody>
          <a:bodyPr>
            <a:normAutofit/>
          </a:bodyPr>
          <a:lstStyle/>
          <a:p>
            <a:r>
              <a:rPr lang="en-US" dirty="0"/>
              <a:t>Larger the gradient , the faster the weights get updated.</a:t>
            </a:r>
          </a:p>
          <a:p>
            <a:r>
              <a:rPr lang="en-US" dirty="0"/>
              <a:t>Say , at x(t-4) the gradient becomes small and weights stop getting updated.</a:t>
            </a:r>
          </a:p>
          <a:p>
            <a:r>
              <a:rPr lang="en-US" dirty="0"/>
              <a:t>Since in RNN , the input at x(t) is affected by the weights at x(t-1) , if  weights at x(t-4) doesn’t get updated then x(t-3) which takes input from x(t-4) will also be affected and so is the case for x(t-2) , x(t-1) and x(t).</a:t>
            </a:r>
          </a:p>
          <a:p>
            <a:r>
              <a:rPr lang="en-US" dirty="0"/>
              <a:t>This simply means the model won’t be trained properly. </a:t>
            </a:r>
          </a:p>
          <a:p>
            <a:r>
              <a:rPr lang="en-US" dirty="0"/>
              <a:t>This is the vanishing gradient problem. </a:t>
            </a:r>
          </a:p>
          <a:p>
            <a:r>
              <a:rPr lang="en-US" dirty="0"/>
              <a:t>In order to avoid this , weights are initialized before hand.</a:t>
            </a:r>
          </a:p>
          <a:p>
            <a:r>
              <a:rPr lang="en-US" dirty="0"/>
              <a:t>Second solution to this is ECHO STATE NETWORK . This is a network that Is designed to overcome this problem.</a:t>
            </a:r>
          </a:p>
          <a:p>
            <a:r>
              <a:rPr lang="en-US" dirty="0"/>
              <a:t>Third solution is to use LSTM (Long Short-Term Memory)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33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FBCC-5AF2-476C-9502-EC31E7A0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EXPLOADING GRADIENT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80464-D3A2-4A99-A499-BBB30F083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similar to vanishing gradient , but in this case the gradients value increases as time goes by and will reach a point where it will become difficult for the weights to get updated. </a:t>
            </a:r>
          </a:p>
          <a:p>
            <a:r>
              <a:rPr lang="en-US" dirty="0"/>
              <a:t>In order to avoid this gradient clipping is implemented. Which means , a limit is initially set for the gradient value and if it crosses the value , it is replaced with the gradient limit. </a:t>
            </a:r>
          </a:p>
          <a:p>
            <a:r>
              <a:rPr lang="en-US" dirty="0"/>
              <a:t>For example , say the maximum gradient value is 1000 but the value goes to 2000 , then this 2000 will be considered as 1000 by the network. </a:t>
            </a:r>
          </a:p>
        </p:txBody>
      </p:sp>
    </p:spTree>
    <p:extLst>
      <p:ext uri="{BB962C8B-B14F-4D97-AF65-F5344CB8AC3E}">
        <p14:creationId xmlns:p14="http://schemas.microsoft.com/office/powerpoint/2010/main" val="272561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0F6C-81D3-4CAB-A565-B951D192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 OF RNN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9AC68-C66B-4B85-9A21-AAB3BC536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Recurrent </a:t>
            </a:r>
          </a:p>
          <a:p>
            <a:r>
              <a:rPr lang="en-US" dirty="0"/>
              <a:t>Recursive </a:t>
            </a:r>
          </a:p>
          <a:p>
            <a:r>
              <a:rPr lang="en-US" dirty="0"/>
              <a:t>Echo State </a:t>
            </a:r>
          </a:p>
          <a:p>
            <a:r>
              <a:rPr lang="en-US" dirty="0"/>
              <a:t>LSTM </a:t>
            </a:r>
          </a:p>
          <a:p>
            <a:r>
              <a:rPr lang="en-US" dirty="0"/>
              <a:t>Gated Recurrent Unit </a:t>
            </a:r>
          </a:p>
          <a:p>
            <a:r>
              <a:rPr lang="en-US" dirty="0"/>
              <a:t>Bi-directional </a:t>
            </a:r>
          </a:p>
          <a:p>
            <a:r>
              <a:rPr lang="en-US" dirty="0"/>
              <a:t>Neural Turing machines </a:t>
            </a:r>
          </a:p>
        </p:txBody>
      </p:sp>
    </p:spTree>
    <p:extLst>
      <p:ext uri="{BB962C8B-B14F-4D97-AF65-F5344CB8AC3E}">
        <p14:creationId xmlns:p14="http://schemas.microsoft.com/office/powerpoint/2010/main" val="3073202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F6E92-668D-4908-B766-37A5FD6A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Long Short-Term Memory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1800" i="1" dirty="0">
                <a:solidFill>
                  <a:srgbClr val="FFFFFF"/>
                </a:solidFill>
              </a:rPr>
              <a:t>[LSTM]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693B21FD-507B-45E8-9FD5-31428EDD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This is a repeating module in LSTM that contains interacting layers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5">
            <a:extLst>
              <a:ext uri="{FF2B5EF4-FFF2-40B4-BE49-F238E27FC236}">
                <a16:creationId xmlns:a16="http://schemas.microsoft.com/office/drawing/2014/main" id="{B341C402-2E4F-43C3-941E-75D917169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2377152"/>
            <a:ext cx="5629268" cy="2096902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78573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A8BA-6E21-437D-9478-B83C5EDE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BF2E2-142E-4D50-B7E2-E2E152C4D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They are special kind of RNN which can retain information about the past for a very long period of time.</a:t>
            </a:r>
          </a:p>
          <a:p>
            <a:r>
              <a:rPr lang="en-US" dirty="0"/>
              <a:t>Instead of a single layer , they have four recurrent layers that are interacting in a special way. </a:t>
            </a:r>
          </a:p>
          <a:p>
            <a:r>
              <a:rPr lang="en-US" dirty="0"/>
              <a:t>They work freely over time , so when we backpropagate there won’t be any problem with the vanishing gradients. </a:t>
            </a:r>
          </a:p>
          <a:p>
            <a:r>
              <a:rPr lang="en-US" dirty="0"/>
              <a:t> c  - memory cell ;</a:t>
            </a:r>
          </a:p>
          <a:p>
            <a:r>
              <a:rPr lang="en-US" dirty="0"/>
              <a:t> h – output ; </a:t>
            </a:r>
          </a:p>
          <a:p>
            <a:r>
              <a:rPr lang="en-US" dirty="0"/>
              <a:t> x- input ; </a:t>
            </a:r>
          </a:p>
          <a:p>
            <a:r>
              <a:rPr lang="en-US" dirty="0"/>
              <a:t>Sigmoid and tanh – layer operation</a:t>
            </a:r>
          </a:p>
        </p:txBody>
      </p:sp>
    </p:spTree>
    <p:extLst>
      <p:ext uri="{BB962C8B-B14F-4D97-AF65-F5344CB8AC3E}">
        <p14:creationId xmlns:p14="http://schemas.microsoft.com/office/powerpoint/2010/main" val="84618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FAB5-A0E2-49F1-BABD-75C70777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LSTM</a:t>
            </a:r>
            <a:br>
              <a:rPr lang="en-US" dirty="0"/>
            </a:br>
            <a:r>
              <a:rPr lang="en-US" sz="1600" i="1" dirty="0"/>
              <a:t>[Working]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2E06327-F6AC-4F69-924E-94E0FA84301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6DF0-9D8E-468D-B129-27417B54B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1 : It decides how much of the past memory to retain.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done by the sigmoid function.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case , we have a output from the previous layer and a new input which is x(t) . Together , the sigmoid function decides whether to open the          valve.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 valve that operates on the command of sigmoid function letting new memory flow into the system.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35F78-CC82-45B1-B7B7-77FE71671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334" y="2336873"/>
            <a:ext cx="5425846" cy="3599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E76A73-70F9-4ADE-9CA6-CBEC45FC4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91" y="4335932"/>
            <a:ext cx="493327" cy="23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80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8269-229A-4F7D-BF3B-A27D6C46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LSTM </a:t>
            </a:r>
            <a:br>
              <a:rPr lang="en-US" dirty="0"/>
            </a:br>
            <a:r>
              <a:rPr lang="en-US" sz="1400" dirty="0"/>
              <a:t>[</a:t>
            </a:r>
            <a:r>
              <a:rPr lang="en-US" sz="1400" i="1" dirty="0"/>
              <a:t>Working]</a:t>
            </a:r>
            <a:endParaRPr lang="en-US" sz="1400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9186E51-E3DB-4B6C-968F-BCA6D46511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454" b="1145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4E3DF-A2A2-4FFD-AE1E-C7CD890B4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2 : This module decides how much of the memory added In the past step should be added to the input.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based on the significance of the memory retained in the current time step.</a:t>
            </a:r>
          </a:p>
        </p:txBody>
      </p:sp>
    </p:spTree>
    <p:extLst>
      <p:ext uri="{BB962C8B-B14F-4D97-AF65-F5344CB8AC3E}">
        <p14:creationId xmlns:p14="http://schemas.microsoft.com/office/powerpoint/2010/main" val="105796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7444-916F-49B5-9774-88028794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1F04-407F-4A4F-8A53-945D4BC45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CNN vs RNN </a:t>
            </a:r>
          </a:p>
          <a:p>
            <a:r>
              <a:rPr lang="en-US" dirty="0"/>
              <a:t>RNN working</a:t>
            </a:r>
          </a:p>
          <a:p>
            <a:r>
              <a:rPr lang="en-US" dirty="0"/>
              <a:t>Types of RNN</a:t>
            </a:r>
          </a:p>
          <a:p>
            <a:r>
              <a:rPr lang="en-US" dirty="0"/>
              <a:t>Vanishing Gradients </a:t>
            </a:r>
          </a:p>
          <a:p>
            <a:r>
              <a:rPr lang="en-US" dirty="0"/>
              <a:t>Types of Architectures in RNN </a:t>
            </a:r>
          </a:p>
          <a:p>
            <a:r>
              <a:rPr lang="en-US" dirty="0"/>
              <a:t>LSTM </a:t>
            </a:r>
          </a:p>
          <a:p>
            <a:r>
              <a:rPr lang="en-US" dirty="0"/>
              <a:t>GRU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References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24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AF46262-D1D9-4E07-A6F3-F916FEEC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LSTM</a:t>
            </a:r>
            <a:br>
              <a:rPr lang="en-US" dirty="0"/>
            </a:br>
            <a:r>
              <a:rPr lang="en-US" sz="1400" i="1" dirty="0"/>
              <a:t>[Working]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AAE92-4182-436D-816D-BD43D69D4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Consider the         before (+) </a:t>
            </a:r>
          </a:p>
          <a:p>
            <a:r>
              <a:rPr lang="en-US" dirty="0"/>
              <a:t>Valve as valve 1 and the one below (+) as valve 2. S o , if we keep the valve 2 closed and valve 1 open , there won’t be any change in the memory whereas , if valve 1 is closed and valve 2 is open , there will be an update in the memory.</a:t>
            </a:r>
          </a:p>
          <a:p>
            <a:r>
              <a:rPr lang="en-US" dirty="0"/>
              <a:t>Step 4 : This part of the architecture decides what goes as output from the updated memory.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7AC221-7468-4FAA-920E-8C97BC6CF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60" y="2373316"/>
            <a:ext cx="493327" cy="25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36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C61B5-12A6-48A9-941A-D48829E1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/>
              <a:t>GATED RECURRENT UNIT(GRU)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1AC93-5FBC-4050-9C46-865688DA9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3" y="5101298"/>
            <a:ext cx="3739277" cy="1116622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/>
              <a:t>This is another architecture of RNN that is commonly used apart from LSTM.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1DCF2-2AD2-4144-8A2D-A12CD01C8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4606" y="1159401"/>
            <a:ext cx="6260963" cy="453919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8524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0176-D93A-4F93-BCF3-5FF96741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1B228-F36F-4FAC-85C8-B8007585D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architecture that was built to avoid Vanishing Gradient Problem. </a:t>
            </a:r>
          </a:p>
          <a:p>
            <a:r>
              <a:rPr lang="en-US" dirty="0"/>
              <a:t>It has a update gate and a reset gate which together decides what should be given as the output of the model.</a:t>
            </a:r>
          </a:p>
          <a:p>
            <a:r>
              <a:rPr lang="en-US" dirty="0"/>
              <a:t>The green flow , is the </a:t>
            </a:r>
            <a:r>
              <a:rPr lang="en-US" b="1" u="sng" dirty="0">
                <a:solidFill>
                  <a:schemeClr val="bg1"/>
                </a:solidFill>
              </a:rPr>
              <a:t>update gate </a:t>
            </a:r>
            <a:r>
              <a:rPr lang="en-US" dirty="0"/>
              <a:t>and the purple is the </a:t>
            </a:r>
            <a:r>
              <a:rPr lang="en-US" b="1" u="sng" dirty="0">
                <a:solidFill>
                  <a:schemeClr val="bg1"/>
                </a:solidFill>
              </a:rPr>
              <a:t>reset gate.</a:t>
            </a:r>
          </a:p>
          <a:p>
            <a:r>
              <a:rPr lang="en-US" dirty="0"/>
              <a:t>The update gate decides how much of the past information should be passed on to the future.</a:t>
            </a:r>
          </a:p>
          <a:p>
            <a:r>
              <a:rPr lang="en-US" dirty="0"/>
              <a:t>Reset gate decides how much of the past information to forget.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79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1578-E065-45A7-A237-9BD01C86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FFEC-6358-4C4B-B56C-9AA95F13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calculate the </a:t>
            </a:r>
            <a:r>
              <a:rPr lang="en-US" b="1" u="sng" dirty="0">
                <a:solidFill>
                  <a:schemeClr val="bg1"/>
                </a:solidFill>
              </a:rPr>
              <a:t>current memory content </a:t>
            </a:r>
            <a:r>
              <a:rPr lang="en-US" dirty="0"/>
              <a:t>, multiply h(t-1) with weight w and x(t) with weight u.</a:t>
            </a:r>
          </a:p>
          <a:p>
            <a:r>
              <a:rPr lang="en-US" dirty="0"/>
              <a:t>Later element wise operation is done on h(t-1).u and r(t)</a:t>
            </a:r>
          </a:p>
          <a:p>
            <a:r>
              <a:rPr lang="en-US" dirty="0"/>
              <a:t>The answer from above two steps is summed and nonlinear function tanh is applied to calculate the current memory content.</a:t>
            </a:r>
          </a:p>
          <a:p>
            <a:r>
              <a:rPr lang="en-US" dirty="0"/>
              <a:t>To calculate the final memory state , element wise operation is carried out between z(t) and h(t-1) and between z(1-t) and h(t)</a:t>
            </a:r>
          </a:p>
          <a:p>
            <a:r>
              <a:rPr lang="en-US" dirty="0"/>
              <a:t>The answers are summed up to get the</a:t>
            </a:r>
            <a:r>
              <a:rPr lang="en-US" b="1" dirty="0"/>
              <a:t> </a:t>
            </a:r>
            <a:r>
              <a:rPr lang="en-US" b="1" u="sng" dirty="0">
                <a:solidFill>
                  <a:schemeClr val="bg1"/>
                </a:solidFill>
              </a:rPr>
              <a:t>final memory at current time step.</a:t>
            </a:r>
          </a:p>
        </p:txBody>
      </p:sp>
    </p:spTree>
    <p:extLst>
      <p:ext uri="{BB962C8B-B14F-4D97-AF65-F5344CB8AC3E}">
        <p14:creationId xmlns:p14="http://schemas.microsoft.com/office/powerpoint/2010/main" val="1234686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41E3-1F5B-4D89-8945-24DD4F8D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7CC9-1345-4DE3-8241-B8BF353F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Translation </a:t>
            </a:r>
          </a:p>
          <a:p>
            <a:r>
              <a:rPr lang="en-US" dirty="0"/>
              <a:t>Image Captioning </a:t>
            </a:r>
          </a:p>
          <a:p>
            <a:r>
              <a:rPr lang="en-US" dirty="0"/>
              <a:t>Hand writing generation </a:t>
            </a:r>
          </a:p>
          <a:p>
            <a:r>
              <a:rPr lang="en-US" dirty="0"/>
              <a:t>Video to text </a:t>
            </a:r>
          </a:p>
          <a:p>
            <a:r>
              <a:rPr lang="en-US" dirty="0"/>
              <a:t>Chatbot (question - answer)</a:t>
            </a:r>
          </a:p>
        </p:txBody>
      </p:sp>
    </p:spTree>
    <p:extLst>
      <p:ext uri="{BB962C8B-B14F-4D97-AF65-F5344CB8AC3E}">
        <p14:creationId xmlns:p14="http://schemas.microsoft.com/office/powerpoint/2010/main" val="3514811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72A-73CF-4089-9E58-641CEADE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5D004-756F-4952-B688-99178857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chemeClr val="bg1"/>
                </a:solidFill>
                <a:hlinkClick r:id="rId2"/>
              </a:rPr>
              <a:t>https://en.wikipedia.org/wiki/Recurrent_neural_network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  <a:hlinkClick r:id="rId3"/>
              </a:rPr>
              <a:t>https://towardsdatascience.com/an-introduction-to-recurrent-neural-networks-72c97bf0912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  <a:hlinkClick r:id="rId4"/>
              </a:rPr>
              <a:t>https://medium.com/@datamonsters/artificial-neural-networks-for-natural-language-processing-part-1-64ca9ebfa3b2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  <a:hlinkClick r:id="rId5"/>
              </a:rPr>
              <a:t>https://www.quora.com/What-is-the-difference-between-CNN-and-RNN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  <a:hlinkClick r:id="rId6"/>
              </a:rPr>
              <a:t>https://towardsdatascience.com/understanding-gru-networks-2ef37df6c9be</a:t>
            </a:r>
            <a:endParaRPr lang="en-US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9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1" descr="A close up of a building&#10;&#10;Description generated with very high confidence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4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08C83-679C-4751-BC9F-2D526DC2D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INTRODUCTION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2ED2B-0C90-4753-AA78-09C6042BB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4931045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Deep learning is a family member of machine learning.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Uses Neural Network to analyze data , predict and classify.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Deep learning – CNN , RNN. </a:t>
            </a:r>
          </a:p>
        </p:txBody>
      </p:sp>
      <p:pic>
        <p:nvPicPr>
          <p:cNvPr id="7" name="Picture Placeholder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E477B47-64BE-4C66-A79D-6449ACA77F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/>
          <a:srcRect l="13174" r="13174"/>
          <a:stretch>
            <a:fillRect/>
          </a:stretch>
        </p:blipFill>
        <p:spPr>
          <a:xfrm>
            <a:off x="6095999" y="2746851"/>
            <a:ext cx="4198182" cy="277876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251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025C-D127-4D3B-8D67-876045FB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vs RNN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17CF1-B514-4A73-9598-6E000D84F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Extended architecture of ANN is CNN and RNN.</a:t>
            </a:r>
          </a:p>
          <a:p>
            <a:r>
              <a:rPr lang="en-US" dirty="0"/>
              <a:t>CNN is mainly used for classification problems and also computer vision applications.</a:t>
            </a:r>
          </a:p>
          <a:p>
            <a:r>
              <a:rPr lang="en-US" dirty="0"/>
              <a:t>RNN is used for Time-series problems and NLP applications.</a:t>
            </a:r>
          </a:p>
          <a:p>
            <a:r>
              <a:rPr lang="en-US" dirty="0"/>
              <a:t>The main difference between CNN and RNN is , RNN has memory cell which CNN doesn’t.</a:t>
            </a:r>
          </a:p>
        </p:txBody>
      </p:sp>
    </p:spTree>
    <p:extLst>
      <p:ext uri="{BB962C8B-B14F-4D97-AF65-F5344CB8AC3E}">
        <p14:creationId xmlns:p14="http://schemas.microsoft.com/office/powerpoint/2010/main" val="57753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A close up of a building&#10;&#10;Description generated with very high confidence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5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7" name="Rectangle 15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close up of a building&#10;&#10;Description generated with very high confidence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99C83-8519-451E-A515-6F15A640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RNN </a:t>
            </a:r>
            <a:br>
              <a:rPr lang="en-US" dirty="0"/>
            </a:br>
            <a:r>
              <a:rPr lang="en-US" sz="1400" i="1" dirty="0"/>
              <a:t>[ Definition ]</a:t>
            </a:r>
            <a:br>
              <a:rPr lang="en-US" sz="1400" i="1" dirty="0"/>
            </a:br>
            <a:endParaRPr lang="en-US" sz="1400" i="1" dirty="0"/>
          </a:p>
        </p:txBody>
      </p:sp>
      <p:pic>
        <p:nvPicPr>
          <p:cNvPr id="28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FCF95-241E-4B5F-B394-FD5EE9AA6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RNN – Recurrent Neural Network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Going by the diagram on the side , the output from a RNN not only depends on the input that is given at that time but also depends on the previous states of the neuron which is stored in the network.</a:t>
            </a:r>
          </a:p>
          <a:p>
            <a:endParaRPr lang="en-US" sz="2000" dirty="0"/>
          </a:p>
        </p:txBody>
      </p:sp>
      <p:pic>
        <p:nvPicPr>
          <p:cNvPr id="5" name="Content Placeholder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A76E2EA-EDB8-45FF-86D5-59D887BC0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187091" y="1032022"/>
            <a:ext cx="3358478" cy="479395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350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EA48E6-325E-4C58-92C5-1EA5051F275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165" b="2165"/>
          <a:stretch>
            <a:fillRect/>
          </a:stretch>
        </p:blipFill>
        <p:spPr>
          <a:xfrm>
            <a:off x="680322" y="609597"/>
            <a:ext cx="9613859" cy="358957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FFD66-9083-4E25-B066-A8822685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5164667"/>
            <a:ext cx="9613862" cy="622971"/>
          </a:xfrm>
        </p:spPr>
        <p:txBody>
          <a:bodyPr/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DIAGRAMATIC REPRESENTATION OF A SIMPLE RECURRENT NEURAL NETWORK </a:t>
            </a:r>
          </a:p>
        </p:txBody>
      </p:sp>
    </p:spTree>
    <p:extLst>
      <p:ext uri="{BB962C8B-B14F-4D97-AF65-F5344CB8AC3E}">
        <p14:creationId xmlns:p14="http://schemas.microsoft.com/office/powerpoint/2010/main" val="213593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C33A-4132-4CC7-9207-AC6426BF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RNN</a:t>
            </a:r>
            <a:br>
              <a:rPr lang="en-US" dirty="0"/>
            </a:br>
            <a:r>
              <a:rPr lang="en-US" sz="1400" i="1" dirty="0"/>
              <a:t>[Working]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F85596-CC58-43BD-A97F-4AD770DBA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919" y="2336800"/>
            <a:ext cx="654813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9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13EB-9369-4842-A352-0294D8A9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RNN</a:t>
            </a:r>
            <a:br>
              <a:rPr lang="en-US" dirty="0"/>
            </a:br>
            <a:r>
              <a:rPr lang="en-US" sz="1400" i="1" dirty="0"/>
              <a:t>[Working]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39933-A29B-45AD-BCCB-E3AA70250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x – input </a:t>
            </a:r>
          </a:p>
          <a:p>
            <a:r>
              <a:rPr lang="en-US" dirty="0"/>
              <a:t> h – hidden layer </a:t>
            </a:r>
          </a:p>
          <a:p>
            <a:r>
              <a:rPr lang="en-US" dirty="0"/>
              <a:t> y – output</a:t>
            </a:r>
          </a:p>
          <a:p>
            <a:r>
              <a:rPr lang="en-US" dirty="0"/>
              <a:t> c – memory loop </a:t>
            </a:r>
          </a:p>
          <a:p>
            <a:r>
              <a:rPr lang="en-US" dirty="0"/>
              <a:t>These are the parameters in RNN.</a:t>
            </a:r>
          </a:p>
          <a:p>
            <a:r>
              <a:rPr lang="en-US" dirty="0"/>
              <a:t> t – time </a:t>
            </a:r>
          </a:p>
          <a:p>
            <a:r>
              <a:rPr lang="en-US" dirty="0"/>
              <a:t> The output at time t is predicted from the input that is given at time t and the memory state of the previous output ( IE., at time t-1) which is given as input to the hidden layer at time t </a:t>
            </a:r>
          </a:p>
        </p:txBody>
      </p:sp>
    </p:spTree>
    <p:extLst>
      <p:ext uri="{BB962C8B-B14F-4D97-AF65-F5344CB8AC3E}">
        <p14:creationId xmlns:p14="http://schemas.microsoft.com/office/powerpoint/2010/main" val="255419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41C4-5E80-4720-AE2F-24998831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RNN</a:t>
            </a:r>
            <a:br>
              <a:rPr lang="en-US" dirty="0"/>
            </a:br>
            <a:r>
              <a:rPr lang="en-US" sz="1400" i="1" dirty="0"/>
              <a:t>[Working]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27899-15BB-4F3B-A353-21CEB0545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 RNN there is a set of weights which is applied through time. So when a input is given at time t-1 , the input gets multiplied with these weights and gives an output and also the network stores a initial state . Now  , when another input is given to the network at time t , this input gets multiplied with the weights and the initial state that was stored at time t-1 comes in and gets multiplied by different weights. </a:t>
            </a:r>
          </a:p>
          <a:p>
            <a:r>
              <a:rPr lang="en-US" dirty="0"/>
              <a:t>These 2 combined produces the output at time t for the input given at time t. </a:t>
            </a:r>
          </a:p>
          <a:p>
            <a:r>
              <a:rPr lang="en-US" dirty="0"/>
              <a:t>After this process, the state gets updated and the steps repeat till the final neuron.</a:t>
            </a:r>
          </a:p>
        </p:txBody>
      </p:sp>
    </p:spTree>
    <p:extLst>
      <p:ext uri="{BB962C8B-B14F-4D97-AF65-F5344CB8AC3E}">
        <p14:creationId xmlns:p14="http://schemas.microsoft.com/office/powerpoint/2010/main" val="5075370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424</TotalTime>
  <Words>1469</Words>
  <Application>Microsoft Office PowerPoint</Application>
  <PresentationFormat>Widescreen</PresentationFormat>
  <Paragraphs>123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Trebuchet MS</vt:lpstr>
      <vt:lpstr>Berlin</vt:lpstr>
      <vt:lpstr>RECURRENT NEURAL NETWORK </vt:lpstr>
      <vt:lpstr>OBJECTIVES  </vt:lpstr>
      <vt:lpstr>INTRODUCTION </vt:lpstr>
      <vt:lpstr>CNN vs RNN </vt:lpstr>
      <vt:lpstr>RNN  [ Definition ] </vt:lpstr>
      <vt:lpstr>PowerPoint Presentation</vt:lpstr>
      <vt:lpstr>RNN [Working]</vt:lpstr>
      <vt:lpstr>RNN [Working]</vt:lpstr>
      <vt:lpstr>RNN [Working]</vt:lpstr>
      <vt:lpstr>TYPES OF RNN</vt:lpstr>
      <vt:lpstr>VANISHING GRADIENT PROBLEM </vt:lpstr>
      <vt:lpstr>VANISHING GRADIENT </vt:lpstr>
      <vt:lpstr>PowerPoint Presentation</vt:lpstr>
      <vt:lpstr>EXPLOADING GRADIENT PROBLEM</vt:lpstr>
      <vt:lpstr>ARCHITECTURES OF RNN  </vt:lpstr>
      <vt:lpstr>Long Short-Term Memory [LSTM]</vt:lpstr>
      <vt:lpstr>LSTM </vt:lpstr>
      <vt:lpstr>LSTM [Working]</vt:lpstr>
      <vt:lpstr>LSTM  [Working]</vt:lpstr>
      <vt:lpstr>LSTM [Working]</vt:lpstr>
      <vt:lpstr>GATED RECURRENT UNIT(GRU)</vt:lpstr>
      <vt:lpstr>GRU </vt:lpstr>
      <vt:lpstr>GRU </vt:lpstr>
      <vt:lpstr>APPLICATIONS 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 </dc:title>
  <dc:creator>Dharani Thirumalaisamy</dc:creator>
  <cp:lastModifiedBy>Dharani Thirumalaisamy</cp:lastModifiedBy>
  <cp:revision>21</cp:revision>
  <dcterms:created xsi:type="dcterms:W3CDTF">2018-08-27T18:05:07Z</dcterms:created>
  <dcterms:modified xsi:type="dcterms:W3CDTF">2018-08-28T01:09:19Z</dcterms:modified>
</cp:coreProperties>
</file>