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Trebuchet MS" pitchFamily="34" charset="0"/>
      <p:regular r:id="rId12"/>
      <p:bold r:id="rId13"/>
      <p:italic r:id="rId14"/>
      <p:boldItalic r:id="rId15"/>
    </p:embeddedFont>
    <p:embeddedFont>
      <p:font typeface="Trebuchet MS Bold" charset="0"/>
      <p:regular r:id="rId16"/>
    </p:embeddedFont>
    <p:embeddedFont>
      <p:font typeface="Calibri"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73" d="100"/>
          <a:sy n="73" d="100"/>
        </p:scale>
        <p:origin x="-59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114425" y="165735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23" name="Group 23"/>
          <p:cNvGrpSpPr/>
          <p:nvPr/>
        </p:nvGrpSpPr>
        <p:grpSpPr>
          <a:xfrm>
            <a:off x="5629275" y="1785938"/>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9595102" y="3107943"/>
            <a:ext cx="3899535" cy="733425"/>
          </a:xfrm>
          <a:prstGeom prst="rect">
            <a:avLst/>
          </a:prstGeom>
        </p:spPr>
        <p:txBody>
          <a:bodyPr lIns="0" tIns="0" rIns="0" bIns="0" rtlCol="0" anchor="t">
            <a:spAutoFit/>
          </a:bodyPr>
          <a:lstStyle/>
          <a:p>
            <a:pPr algn="l">
              <a:lnSpc>
                <a:spcPts val="5759"/>
              </a:lnSpc>
            </a:pPr>
            <a:r>
              <a:rPr lang="en-US" sz="4800">
                <a:solidFill>
                  <a:srgbClr val="000000"/>
                </a:solidFill>
                <a:latin typeface="Trebuchet MS"/>
              </a:rPr>
              <a:t>DHARANI.S</a:t>
            </a:r>
          </a:p>
        </p:txBody>
      </p:sp>
      <p:sp>
        <p:nvSpPr>
          <p:cNvPr id="28" name="TextBox 28"/>
          <p:cNvSpPr txBox="1"/>
          <p:nvPr/>
        </p:nvSpPr>
        <p:spPr>
          <a:xfrm>
            <a:off x="9726930" y="4226083"/>
            <a:ext cx="2788920" cy="594042"/>
          </a:xfrm>
          <a:prstGeom prst="rect">
            <a:avLst/>
          </a:prstGeom>
        </p:spPr>
        <p:txBody>
          <a:bodyPr lIns="0" tIns="0" rIns="0" bIns="0" rtlCol="0" anchor="t">
            <a:spAutoFit/>
          </a:bodyPr>
          <a:lstStyle/>
          <a:p>
            <a:pPr algn="l">
              <a:lnSpc>
                <a:spcPts val="4320"/>
              </a:lnSpc>
            </a:pPr>
            <a:r>
              <a:rPr lang="en-US" sz="3600" spc="-15">
                <a:solidFill>
                  <a:srgbClr val="2D936B"/>
                </a:solidFill>
                <a:latin typeface="Trebuchet MS Bold"/>
              </a:rPr>
              <a:t>Final Project</a:t>
            </a:r>
          </a:p>
        </p:txBody>
      </p:sp>
      <p:sp>
        <p:nvSpPr>
          <p:cNvPr id="29" name="Freeform 29"/>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30" name="TextBox 30"/>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3" name="Freeform 23"/>
          <p:cNvSpPr/>
          <p:nvPr/>
        </p:nvSpPr>
        <p:spPr>
          <a:xfrm>
            <a:off x="1028700" y="3375834"/>
            <a:ext cx="6239320" cy="4775185"/>
          </a:xfrm>
          <a:custGeom>
            <a:avLst/>
            <a:gdLst/>
            <a:ahLst/>
            <a:cxnLst/>
            <a:rect l="l" t="t" r="r" b="b"/>
            <a:pathLst>
              <a:path w="6239320" h="4775185">
                <a:moveTo>
                  <a:pt x="0" y="0"/>
                </a:moveTo>
                <a:lnTo>
                  <a:pt x="6239320" y="0"/>
                </a:lnTo>
                <a:lnTo>
                  <a:pt x="6239320" y="4775185"/>
                </a:lnTo>
                <a:lnTo>
                  <a:pt x="0" y="4775185"/>
                </a:lnTo>
                <a:lnTo>
                  <a:pt x="0" y="0"/>
                </a:lnTo>
                <a:close/>
              </a:path>
            </a:pathLst>
          </a:custGeom>
          <a:blipFill>
            <a:blip r:embed="rId3"/>
            <a:stretch>
              <a:fillRect/>
            </a:stretch>
          </a:blipFill>
        </p:spPr>
      </p:sp>
      <p:sp>
        <p:nvSpPr>
          <p:cNvPr id="24" name="Freeform 24"/>
          <p:cNvSpPr/>
          <p:nvPr/>
        </p:nvSpPr>
        <p:spPr>
          <a:xfrm>
            <a:off x="9002943" y="3554695"/>
            <a:ext cx="5607033" cy="4596323"/>
          </a:xfrm>
          <a:custGeom>
            <a:avLst/>
            <a:gdLst/>
            <a:ahLst/>
            <a:cxnLst/>
            <a:rect l="l" t="t" r="r" b="b"/>
            <a:pathLst>
              <a:path w="5607033" h="4596323">
                <a:moveTo>
                  <a:pt x="0" y="0"/>
                </a:moveTo>
                <a:lnTo>
                  <a:pt x="5607034" y="0"/>
                </a:lnTo>
                <a:lnTo>
                  <a:pt x="5607034" y="4596324"/>
                </a:lnTo>
                <a:lnTo>
                  <a:pt x="0" y="4596324"/>
                </a:lnTo>
                <a:lnTo>
                  <a:pt x="0" y="0"/>
                </a:lnTo>
                <a:close/>
              </a:path>
            </a:pathLst>
          </a:custGeom>
          <a:blipFill>
            <a:blip r:embed="rId4"/>
            <a:stretch>
              <a:fillRect/>
            </a:stretch>
          </a:blipFill>
        </p:spPr>
      </p:sp>
      <p:sp>
        <p:nvSpPr>
          <p:cNvPr id="25" name="TextBox 25"/>
          <p:cNvSpPr txBox="1"/>
          <p:nvPr/>
        </p:nvSpPr>
        <p:spPr>
          <a:xfrm>
            <a:off x="837248" y="572451"/>
            <a:ext cx="14646593" cy="1689258"/>
          </a:xfrm>
          <a:prstGeom prst="rect">
            <a:avLst/>
          </a:prstGeom>
        </p:spPr>
        <p:txBody>
          <a:bodyPr lIns="0" tIns="0" rIns="0" bIns="0" rtlCol="0" anchor="t">
            <a:spAutoFit/>
          </a:bodyPr>
          <a:lstStyle/>
          <a:p>
            <a:pPr algn="l">
              <a:lnSpc>
                <a:spcPts val="8640"/>
              </a:lnSpc>
            </a:pPr>
            <a:r>
              <a:rPr lang="en-US" sz="7200" spc="-89">
                <a:solidFill>
                  <a:srgbClr val="000000"/>
                </a:solidFill>
                <a:latin typeface="Trebuchet MS Bold"/>
              </a:rPr>
              <a:t>RESULTS</a:t>
            </a:r>
          </a:p>
        </p:txBody>
      </p:sp>
      <p:sp>
        <p:nvSpPr>
          <p:cNvPr id="26" name="TextBox 26"/>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37">
                <a:solidFill>
                  <a:srgbClr val="2D936B"/>
                </a:solidFill>
                <a:latin typeface="Trebuchet MS"/>
              </a:rPr>
              <a:t>10</a:t>
            </a:r>
          </a:p>
        </p:txBody>
      </p:sp>
      <p:sp>
        <p:nvSpPr>
          <p:cNvPr id="27" name="TextBox 27"/>
          <p:cNvSpPr txBox="1"/>
          <p:nvPr/>
        </p:nvSpPr>
        <p:spPr>
          <a:xfrm>
            <a:off x="54540" y="2261709"/>
            <a:ext cx="5120146" cy="419100"/>
          </a:xfrm>
          <a:prstGeom prst="rect">
            <a:avLst/>
          </a:prstGeom>
        </p:spPr>
        <p:txBody>
          <a:bodyPr lIns="0" tIns="0" rIns="0" bIns="0" rtlCol="0" anchor="t">
            <a:spAutoFit/>
          </a:bodyPr>
          <a:lstStyle/>
          <a:p>
            <a:pPr algn="ctr">
              <a:lnSpc>
                <a:spcPts val="3359"/>
              </a:lnSpc>
              <a:spcBef>
                <a:spcPct val="0"/>
              </a:spcBef>
            </a:pPr>
            <a:r>
              <a:rPr lang="en-US" sz="2799">
                <a:solidFill>
                  <a:srgbClr val="000000"/>
                </a:solidFill>
                <a:latin typeface="Trebuchet MS Bold"/>
              </a:rPr>
              <a:t>Without mask:</a:t>
            </a:r>
          </a:p>
        </p:txBody>
      </p:sp>
      <p:sp>
        <p:nvSpPr>
          <p:cNvPr id="28" name="TextBox 28"/>
          <p:cNvSpPr txBox="1"/>
          <p:nvPr/>
        </p:nvSpPr>
        <p:spPr>
          <a:xfrm>
            <a:off x="8281529" y="2261709"/>
            <a:ext cx="5120146" cy="419100"/>
          </a:xfrm>
          <a:prstGeom prst="rect">
            <a:avLst/>
          </a:prstGeom>
        </p:spPr>
        <p:txBody>
          <a:bodyPr lIns="0" tIns="0" rIns="0" bIns="0" rtlCol="0" anchor="t">
            <a:spAutoFit/>
          </a:bodyPr>
          <a:lstStyle/>
          <a:p>
            <a:pPr algn="ctr">
              <a:lnSpc>
                <a:spcPts val="3359"/>
              </a:lnSpc>
              <a:spcBef>
                <a:spcPct val="0"/>
              </a:spcBef>
            </a:pPr>
            <a:r>
              <a:rPr lang="en-US" sz="2799">
                <a:solidFill>
                  <a:srgbClr val="000000"/>
                </a:solidFill>
                <a:latin typeface="Trebuchet MS Bold"/>
              </a:rPr>
              <a:t>Withmask: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305122" y="3273632"/>
            <a:ext cx="15162175" cy="3133725"/>
          </a:xfrm>
          <a:prstGeom prst="rect">
            <a:avLst/>
          </a:prstGeom>
        </p:spPr>
        <p:txBody>
          <a:bodyPr lIns="0" tIns="0" rIns="0" bIns="0" rtlCol="0" anchor="t">
            <a:spAutoFit/>
          </a:bodyPr>
          <a:lstStyle/>
          <a:p>
            <a:pPr algn="l">
              <a:lnSpc>
                <a:spcPts val="8489"/>
              </a:lnSpc>
            </a:pPr>
            <a:r>
              <a:rPr lang="en-US" sz="7074">
                <a:solidFill>
                  <a:srgbClr val="000000"/>
                </a:solidFill>
                <a:latin typeface="Trebuchet MS Bold"/>
              </a:rPr>
              <a:t> Face Mask Detection Using Deep Neural Network</a:t>
            </a:r>
          </a:p>
          <a:p>
            <a:pPr algn="l">
              <a:lnSpc>
                <a:spcPts val="7650"/>
              </a:lnSpc>
            </a:pPr>
            <a:endParaRPr/>
          </a:p>
        </p:txBody>
      </p:sp>
      <p:sp>
        <p:nvSpPr>
          <p:cNvPr id="8" name="Freeform 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9" name="Freeform 9"/>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0" name="TextBox 10"/>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89339"/>
            <a:ext cx="18288000" cy="10287000"/>
            <a:chOff x="0" y="0"/>
            <a:chExt cx="22792267" cy="12820650"/>
          </a:xfrm>
        </p:grpSpPr>
        <p:sp>
          <p:nvSpPr>
            <p:cNvPr id="3" name="Freeform 3"/>
            <p:cNvSpPr/>
            <p:nvPr/>
          </p:nvSpPr>
          <p:spPr>
            <a:xfrm>
              <a:off x="0" y="0"/>
              <a:ext cx="22792266" cy="12820650"/>
            </a:xfrm>
            <a:custGeom>
              <a:avLst/>
              <a:gdLst/>
              <a:ahLst/>
              <a:cxnLst/>
              <a:rect l="l" t="t" r="r" b="b"/>
              <a:pathLst>
                <a:path w="22792266" h="12820650">
                  <a:moveTo>
                    <a:pt x="22792266" y="0"/>
                  </a:moveTo>
                  <a:lnTo>
                    <a:pt x="0" y="0"/>
                  </a:lnTo>
                  <a:lnTo>
                    <a:pt x="0" y="12820650"/>
                  </a:lnTo>
                  <a:lnTo>
                    <a:pt x="22792266" y="12820650"/>
                  </a:lnTo>
                  <a:lnTo>
                    <a:pt x="22792266"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1044238" y="671512"/>
            <a:ext cx="542925" cy="542925"/>
            <a:chOff x="0" y="0"/>
            <a:chExt cx="723900" cy="723900"/>
          </a:xfrm>
        </p:grpSpPr>
        <p:sp>
          <p:nvSpPr>
            <p:cNvPr id="8" name="Freeform 8"/>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9" name="Freeform 9"/>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1" name="Freeform 11"/>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7"/>
            <a:stretch>
              <a:fillRect l="-3" r="-3"/>
            </a:stretch>
          </a:blipFill>
        </p:spPr>
      </p:sp>
      <p:sp>
        <p:nvSpPr>
          <p:cNvPr id="12" name="TextBox 12"/>
          <p:cNvSpPr txBox="1"/>
          <p:nvPr/>
        </p:nvSpPr>
        <p:spPr>
          <a:xfrm>
            <a:off x="2936214" y="2048363"/>
            <a:ext cx="13280099" cy="5938345"/>
          </a:xfrm>
          <a:prstGeom prst="rect">
            <a:avLst/>
          </a:prstGeom>
        </p:spPr>
        <p:txBody>
          <a:bodyPr lIns="0" tIns="0" rIns="0" bIns="0" rtlCol="0" anchor="t">
            <a:spAutoFit/>
          </a:bodyPr>
          <a:lstStyle/>
          <a:p>
            <a:pPr>
              <a:lnSpc>
                <a:spcPts val="3383"/>
              </a:lnSpc>
            </a:pPr>
            <a:endParaRPr/>
          </a:p>
          <a:p>
            <a:pPr algn="l">
              <a:lnSpc>
                <a:spcPts val="3383"/>
              </a:lnSpc>
            </a:pPr>
            <a:r>
              <a:rPr lang="en-US" sz="2819" spc="-5">
                <a:solidFill>
                  <a:srgbClr val="000000"/>
                </a:solidFill>
                <a:latin typeface="Trebuchet MS Bold"/>
              </a:rPr>
              <a:t>The face mask detection project begins with a clear definition of objectives, scope, and team roles. Diverse datasets of face images are collected and meticulously prepared through preprocessing and augmentation to ensure robust model training. Deep learning models, chosen for their suitability, undergo transfer learning with pre-trained architectures to expedite development and improve performance. Through rigorous evaluation, including validation metrics, the model's efficacy is assessed before deployment in various environments such as mobile apps or web services, where thorough testing ensures functionality. Comprehensive documentation is compiled, encompassing project processes, outcomes, and user manuals, while maintenance procedures are established to ensure ongoing updates and monitoring of the deployed model, cementing its role in supporting public health efforts during the COVID-19 pandemic.</a:t>
            </a:r>
          </a:p>
        </p:txBody>
      </p:sp>
      <p:sp>
        <p:nvSpPr>
          <p:cNvPr id="13" name="TextBox 13"/>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3</a:t>
            </a:r>
          </a:p>
        </p:txBody>
      </p:sp>
      <p:sp>
        <p:nvSpPr>
          <p:cNvPr id="14" name="TextBox 14"/>
          <p:cNvSpPr txBox="1"/>
          <p:nvPr/>
        </p:nvSpPr>
        <p:spPr>
          <a:xfrm>
            <a:off x="335756" y="290441"/>
            <a:ext cx="6825633" cy="1457468"/>
          </a:xfrm>
          <a:prstGeom prst="rect">
            <a:avLst/>
          </a:prstGeom>
        </p:spPr>
        <p:txBody>
          <a:bodyPr lIns="0" tIns="0" rIns="0" bIns="0" rtlCol="0" anchor="t">
            <a:spAutoFit/>
          </a:bodyPr>
          <a:lstStyle/>
          <a:p>
            <a:pPr algn="ctr">
              <a:lnSpc>
                <a:spcPts val="11500"/>
              </a:lnSpc>
              <a:spcBef>
                <a:spcPct val="0"/>
              </a:spcBef>
            </a:pPr>
            <a:r>
              <a:rPr lang="en-US" sz="9583" spc="-435">
                <a:solidFill>
                  <a:srgbClr val="000000"/>
                </a:solidFill>
                <a:latin typeface="Trebuchet MS"/>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1987212" y="4400550"/>
            <a:ext cx="4143375" cy="4886325"/>
          </a:xfrm>
          <a:custGeom>
            <a:avLst/>
            <a:gdLst/>
            <a:ahLst/>
            <a:cxnLst/>
            <a:rect l="l" t="t" r="r" b="b"/>
            <a:pathLst>
              <a:path w="4143375" h="4886325">
                <a:moveTo>
                  <a:pt x="0" y="0"/>
                </a:moveTo>
                <a:lnTo>
                  <a:pt x="4143376" y="0"/>
                </a:lnTo>
                <a:lnTo>
                  <a:pt x="4143376" y="4886325"/>
                </a:lnTo>
                <a:lnTo>
                  <a:pt x="0" y="4886325"/>
                </a:lnTo>
                <a:lnTo>
                  <a:pt x="0" y="0"/>
                </a:lnTo>
                <a:close/>
              </a:path>
            </a:pathLst>
          </a:custGeom>
          <a:blipFill>
            <a:blip r:embed="rId2"/>
            <a:stretch>
              <a:fillRect l="-21" r="-21"/>
            </a:stretch>
          </a:blipFill>
        </p:spPr>
      </p:sp>
      <p:sp>
        <p:nvSpPr>
          <p:cNvPr id="27" name="TextBox 27"/>
          <p:cNvSpPr txBox="1"/>
          <p:nvPr/>
        </p:nvSpPr>
        <p:spPr>
          <a:xfrm>
            <a:off x="1251108" y="1019175"/>
            <a:ext cx="11261580" cy="7772400"/>
          </a:xfrm>
          <a:prstGeom prst="rect">
            <a:avLst/>
          </a:prstGeom>
        </p:spPr>
        <p:txBody>
          <a:bodyPr lIns="0" tIns="0" rIns="0" bIns="0" rtlCol="0" anchor="t">
            <a:spAutoFit/>
          </a:bodyPr>
          <a:lstStyle/>
          <a:p>
            <a:pPr algn="l">
              <a:lnSpc>
                <a:spcPts val="10156"/>
              </a:lnSpc>
            </a:pPr>
            <a:r>
              <a:rPr lang="en-US" sz="8463" spc="-143">
                <a:solidFill>
                  <a:srgbClr val="000000"/>
                </a:solidFill>
                <a:latin typeface="Trebuchet MS Bold"/>
              </a:rPr>
              <a:t>PROBLEM	STATEMENT</a:t>
            </a:r>
          </a:p>
          <a:p>
            <a:pPr algn="l">
              <a:lnSpc>
                <a:spcPts val="7517"/>
              </a:lnSpc>
            </a:pPr>
            <a:endParaRPr/>
          </a:p>
          <a:p>
            <a:pPr marL="906780" lvl="1" indent="-453390" algn="l">
              <a:lnSpc>
                <a:spcPts val="5040"/>
              </a:lnSpc>
              <a:buFont typeface="Arial"/>
              <a:buChar char="•"/>
            </a:pPr>
            <a:r>
              <a:rPr lang="en-US" sz="4200" spc="-71">
                <a:solidFill>
                  <a:srgbClr val="000000"/>
                </a:solidFill>
                <a:latin typeface="Trebuchet MS Bold"/>
              </a:rPr>
              <a:t>Develop a real-time face mask detection system using deep learning.</a:t>
            </a:r>
          </a:p>
          <a:p>
            <a:pPr marL="906780" lvl="1" indent="-453390" algn="l">
              <a:lnSpc>
                <a:spcPts val="5040"/>
              </a:lnSpc>
              <a:buFont typeface="Arial"/>
              <a:buChar char="•"/>
            </a:pPr>
            <a:r>
              <a:rPr lang="en-US" sz="4200" spc="-71">
                <a:solidFill>
                  <a:srgbClr val="000000"/>
                </a:solidFill>
                <a:latin typeface="Trebuchet MS Bold"/>
              </a:rPr>
              <a:t>Analyze webcam video streams to identify faces.</a:t>
            </a:r>
          </a:p>
          <a:p>
            <a:pPr marL="906780" lvl="1" indent="-453390" algn="l">
              <a:lnSpc>
                <a:spcPts val="5040"/>
              </a:lnSpc>
              <a:buFont typeface="Arial"/>
              <a:buChar char="•"/>
            </a:pPr>
            <a:r>
              <a:rPr lang="en-US" sz="4200" spc="-71">
                <a:solidFill>
                  <a:srgbClr val="000000"/>
                </a:solidFill>
                <a:latin typeface="Trebuchet MS Bold"/>
              </a:rPr>
              <a:t>Classify detected faces as wearing masks or not, aiding in enforcing safety regulations and promoting public health during the COVID-19 pandemic.</a:t>
            </a:r>
          </a:p>
          <a:p>
            <a:pPr algn="l">
              <a:lnSpc>
                <a:spcPts val="3359"/>
              </a:lnSpc>
            </a:pPr>
            <a:endParaRP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29" name="TextBox 29"/>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sp>
        <p:nvSpPr>
          <p:cNvPr id="27" name="TextBox 27"/>
          <p:cNvSpPr txBox="1"/>
          <p:nvPr/>
        </p:nvSpPr>
        <p:spPr>
          <a:xfrm>
            <a:off x="559011" y="623888"/>
            <a:ext cx="13607045" cy="8572500"/>
          </a:xfrm>
          <a:prstGeom prst="rect">
            <a:avLst/>
          </a:prstGeom>
        </p:spPr>
        <p:txBody>
          <a:bodyPr lIns="0" tIns="0" rIns="0" bIns="0" rtlCol="0" anchor="t">
            <a:spAutoFit/>
          </a:bodyPr>
          <a:lstStyle/>
          <a:p>
            <a:pPr algn="l">
              <a:lnSpc>
                <a:spcPts val="9754"/>
              </a:lnSpc>
            </a:pPr>
            <a:r>
              <a:rPr lang="en-US" sz="8128" spc="-16">
                <a:solidFill>
                  <a:srgbClr val="000000"/>
                </a:solidFill>
                <a:latin typeface="Trebuchet MS Bold"/>
              </a:rPr>
              <a:t>PROJECT	OVERVIEW</a:t>
            </a:r>
          </a:p>
          <a:p>
            <a:pPr algn="l">
              <a:lnSpc>
                <a:spcPts val="9754"/>
              </a:lnSpc>
            </a:pPr>
            <a:endParaRPr/>
          </a:p>
          <a:p>
            <a:pPr marL="714530" lvl="1" indent="-357265" algn="l">
              <a:lnSpc>
                <a:spcPts val="3971"/>
              </a:lnSpc>
              <a:buFont typeface="Arial"/>
              <a:buChar char="•"/>
            </a:pPr>
            <a:r>
              <a:rPr lang="en-US" sz="3309" spc="-6">
                <a:solidFill>
                  <a:srgbClr val="000000"/>
                </a:solidFill>
                <a:latin typeface="Trebuchet MS Bold"/>
              </a:rPr>
              <a:t>Objective: </a:t>
            </a:r>
            <a:r>
              <a:rPr lang="en-US" sz="3309" spc="-6">
                <a:solidFill>
                  <a:srgbClr val="000000"/>
                </a:solidFill>
                <a:latin typeface="Trebuchet MS"/>
              </a:rPr>
              <a:t>Develop a real-time face mask detection system using deep learning to aid in enforcing safety regulations during the COVID-19 pandemic.</a:t>
            </a:r>
          </a:p>
          <a:p>
            <a:pPr marL="671349" lvl="1" indent="-335675" algn="l">
              <a:lnSpc>
                <a:spcPts val="3731"/>
              </a:lnSpc>
              <a:buFont typeface="Arial"/>
              <a:buChar char="•"/>
            </a:pPr>
            <a:r>
              <a:rPr lang="en-US" sz="3109" spc="-6">
                <a:solidFill>
                  <a:srgbClr val="000000"/>
                </a:solidFill>
                <a:latin typeface="Trebuchet MS Bold"/>
              </a:rPr>
              <a:t>Methodology: </a:t>
            </a:r>
            <a:r>
              <a:rPr lang="en-US" sz="3109" spc="-6">
                <a:solidFill>
                  <a:srgbClr val="000000"/>
                </a:solidFill>
                <a:latin typeface="Trebuchet MS"/>
              </a:rPr>
              <a:t>Utilize pre-trained models for face detection and face mask detection to analyze webcam video streams in real-time.</a:t>
            </a:r>
          </a:p>
          <a:p>
            <a:pPr marL="671349" lvl="1" indent="-335675" algn="l">
              <a:lnSpc>
                <a:spcPts val="3731"/>
              </a:lnSpc>
              <a:buFont typeface="Arial"/>
              <a:buChar char="•"/>
            </a:pPr>
            <a:r>
              <a:rPr lang="en-US" sz="3109" spc="-6">
                <a:solidFill>
                  <a:srgbClr val="000000"/>
                </a:solidFill>
                <a:latin typeface="Trebuchet MS"/>
              </a:rPr>
              <a:t>Implementation: Draw bounding boxes around detected faces and classify them as wearing masks or not based on the classification results.</a:t>
            </a:r>
          </a:p>
          <a:p>
            <a:pPr marL="671349" lvl="1" indent="-335675" algn="l">
              <a:lnSpc>
                <a:spcPts val="3731"/>
              </a:lnSpc>
              <a:buFont typeface="Arial"/>
              <a:buChar char="•"/>
            </a:pPr>
            <a:r>
              <a:rPr lang="en-US" sz="3109" spc="-6">
                <a:solidFill>
                  <a:srgbClr val="000000"/>
                </a:solidFill>
                <a:latin typeface="Trebuchet MS Bold"/>
              </a:rPr>
              <a:t>Expected Outcome: </a:t>
            </a:r>
            <a:r>
              <a:rPr lang="en-US" sz="3109" spc="-6">
                <a:solidFill>
                  <a:srgbClr val="000000"/>
                </a:solidFill>
                <a:latin typeface="Trebuchet MS"/>
              </a:rPr>
              <a:t>Deliver a robust and efficient system capable of accurately identifying individuals wearing masks in various environments.</a:t>
            </a:r>
          </a:p>
          <a:p>
            <a:pPr marL="671349" lvl="1" indent="-335675" algn="l">
              <a:lnSpc>
                <a:spcPts val="3731"/>
              </a:lnSpc>
              <a:buFont typeface="Arial"/>
              <a:buChar char="•"/>
            </a:pPr>
            <a:r>
              <a:rPr lang="en-US" sz="3109" spc="-6">
                <a:solidFill>
                  <a:srgbClr val="000000"/>
                </a:solidFill>
                <a:latin typeface="Trebuchet MS Bold"/>
              </a:rPr>
              <a:t>Impact: </a:t>
            </a:r>
            <a:r>
              <a:rPr lang="en-US" sz="3109" spc="-6">
                <a:solidFill>
                  <a:srgbClr val="000000"/>
                </a:solidFill>
                <a:latin typeface="Trebuchet MS"/>
              </a:rPr>
              <a:t>Contribute to public health efforts by promoting adherence to mask-wearing guidelines and enhancing safety in public spaces.</a:t>
            </a:r>
          </a:p>
          <a:p>
            <a:pPr algn="l">
              <a:lnSpc>
                <a:spcPts val="3251"/>
              </a:lnSpc>
            </a:pPr>
            <a:endParaRP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29" name="TextBox 29"/>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837248" y="1091499"/>
            <a:ext cx="14646593" cy="1170210"/>
          </a:xfrm>
          <a:prstGeom prst="rect">
            <a:avLst/>
          </a:prstGeom>
        </p:spPr>
        <p:txBody>
          <a:bodyPr lIns="0" tIns="0" rIns="0" bIns="0" rtlCol="0" anchor="t">
            <a:spAutoFit/>
          </a:bodyPr>
          <a:lstStyle/>
          <a:p>
            <a:pPr algn="l">
              <a:lnSpc>
                <a:spcPts val="5759"/>
              </a:lnSpc>
            </a:pPr>
            <a:r>
              <a:rPr lang="en-US" sz="4800">
                <a:solidFill>
                  <a:srgbClr val="000000"/>
                </a:solidFill>
                <a:latin typeface="Trebuchet MS Bold"/>
              </a:rPr>
              <a:t>WHO ARE THE END USERS?</a:t>
            </a:r>
          </a:p>
        </p:txBody>
      </p:sp>
      <p:sp>
        <p:nvSpPr>
          <p:cNvPr id="23" name="Freeform 23"/>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24" name="TextBox 24"/>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6</a:t>
            </a:r>
          </a:p>
        </p:txBody>
      </p:sp>
      <p:sp>
        <p:nvSpPr>
          <p:cNvPr id="25" name="TextBox 25"/>
          <p:cNvSpPr txBox="1"/>
          <p:nvPr/>
        </p:nvSpPr>
        <p:spPr>
          <a:xfrm>
            <a:off x="671512" y="1896650"/>
            <a:ext cx="14404317" cy="7258050"/>
          </a:xfrm>
          <a:prstGeom prst="rect">
            <a:avLst/>
          </a:prstGeom>
        </p:spPr>
        <p:txBody>
          <a:bodyPr lIns="0" tIns="0" rIns="0" bIns="0" rtlCol="0" anchor="t">
            <a:spAutoFit/>
          </a:bodyPr>
          <a:lstStyle/>
          <a:p>
            <a:pPr>
              <a:lnSpc>
                <a:spcPts val="3004"/>
              </a:lnSpc>
            </a:pPr>
            <a:endParaRPr/>
          </a:p>
          <a:p>
            <a:pPr marL="540595" lvl="1" indent="-270297">
              <a:lnSpc>
                <a:spcPts val="3004"/>
              </a:lnSpc>
              <a:buFont typeface="Arial"/>
              <a:buChar char="•"/>
            </a:pPr>
            <a:r>
              <a:rPr lang="en-US" sz="2503">
                <a:solidFill>
                  <a:srgbClr val="000000"/>
                </a:solidFill>
                <a:latin typeface="Trebuchet MS Bold"/>
              </a:rPr>
              <a:t>Public Safety: </a:t>
            </a:r>
            <a:r>
              <a:rPr lang="en-US" sz="2503">
                <a:solidFill>
                  <a:srgbClr val="000000"/>
                </a:solidFill>
                <a:latin typeface="Trebuchet MS"/>
              </a:rPr>
              <a:t>Face mask detection systems aim to enhance public safety by alerting individuals and authorities when someone is not wearing a mask in public spaces.</a:t>
            </a:r>
          </a:p>
          <a:p>
            <a:pPr>
              <a:lnSpc>
                <a:spcPts val="3004"/>
              </a:lnSpc>
            </a:pPr>
            <a:endParaRPr/>
          </a:p>
          <a:p>
            <a:pPr marL="540595" lvl="1" indent="-270297">
              <a:lnSpc>
                <a:spcPts val="3004"/>
              </a:lnSpc>
              <a:buFont typeface="Arial"/>
              <a:buChar char="•"/>
            </a:pPr>
            <a:r>
              <a:rPr lang="en-US" sz="2503">
                <a:solidFill>
                  <a:srgbClr val="000000"/>
                </a:solidFill>
                <a:latin typeface="Trebuchet MS Bold"/>
              </a:rPr>
              <a:t>Compliance Enforcement: </a:t>
            </a:r>
            <a:r>
              <a:rPr lang="en-US" sz="2503">
                <a:solidFill>
                  <a:srgbClr val="000000"/>
                </a:solidFill>
                <a:latin typeface="Trebuchet MS"/>
              </a:rPr>
              <a:t>These systems assist businesses, transportation authorities, and event organizers in enforcing mask mandates, ensuring adherence to health regulations and reducing the risk of COVID-19 transmission</a:t>
            </a:r>
            <a:r>
              <a:rPr lang="en-US" sz="2503">
                <a:solidFill>
                  <a:srgbClr val="000000"/>
                </a:solidFill>
                <a:latin typeface="Trebuchet MS Bold"/>
              </a:rPr>
              <a:t>.</a:t>
            </a:r>
          </a:p>
          <a:p>
            <a:pPr>
              <a:lnSpc>
                <a:spcPts val="3004"/>
              </a:lnSpc>
            </a:pPr>
            <a:endParaRPr/>
          </a:p>
          <a:p>
            <a:pPr marL="540595" lvl="1" indent="-270297">
              <a:lnSpc>
                <a:spcPts val="3004"/>
              </a:lnSpc>
              <a:buFont typeface="Arial"/>
              <a:buChar char="•"/>
            </a:pPr>
            <a:r>
              <a:rPr lang="en-US" sz="2503">
                <a:solidFill>
                  <a:srgbClr val="000000"/>
                </a:solidFill>
                <a:latin typeface="Trebuchet MS Bold"/>
              </a:rPr>
              <a:t>Healthcare Facility Support</a:t>
            </a:r>
            <a:r>
              <a:rPr lang="en-US" sz="2503">
                <a:solidFill>
                  <a:srgbClr val="000000"/>
                </a:solidFill>
                <a:latin typeface="Trebuchet MS"/>
              </a:rPr>
              <a:t>: Face mask detection systems help healthcare facilities maintain infection control measures by ensuring that everyone entering the facility wears a mask, thus protecting healthcare workers and patients.</a:t>
            </a:r>
          </a:p>
          <a:p>
            <a:pPr>
              <a:lnSpc>
                <a:spcPts val="3004"/>
              </a:lnSpc>
            </a:pPr>
            <a:endParaRPr/>
          </a:p>
          <a:p>
            <a:pPr marL="540595" lvl="1" indent="-270297">
              <a:lnSpc>
                <a:spcPts val="3004"/>
              </a:lnSpc>
              <a:buFont typeface="Arial"/>
              <a:buChar char="•"/>
            </a:pPr>
            <a:r>
              <a:rPr lang="en-US" sz="2503">
                <a:solidFill>
                  <a:srgbClr val="000000"/>
                </a:solidFill>
                <a:latin typeface="Trebuchet MS Bold"/>
              </a:rPr>
              <a:t>Government Initiatives: </a:t>
            </a:r>
            <a:r>
              <a:rPr lang="en-US" sz="2503">
                <a:solidFill>
                  <a:srgbClr val="000000"/>
                </a:solidFill>
                <a:latin typeface="Trebuchet MS"/>
              </a:rPr>
              <a:t>Government agencies deploy these systems as part of broader public health initiatives to combat the spread of COVID-19, supporting efforts to enforce mask policies in public spaces.</a:t>
            </a:r>
          </a:p>
          <a:p>
            <a:pPr>
              <a:lnSpc>
                <a:spcPts val="3004"/>
              </a:lnSpc>
            </a:pPr>
            <a:endParaRPr/>
          </a:p>
          <a:p>
            <a:pPr marL="540595" lvl="1" indent="-270297">
              <a:lnSpc>
                <a:spcPts val="3004"/>
              </a:lnSpc>
              <a:buFont typeface="Arial"/>
              <a:buChar char="•"/>
            </a:pPr>
            <a:r>
              <a:rPr lang="en-US" sz="2503">
                <a:solidFill>
                  <a:srgbClr val="000000"/>
                </a:solidFill>
                <a:latin typeface="Trebuchet MS Bold"/>
              </a:rPr>
              <a:t>Surveillance and Monitoring: </a:t>
            </a:r>
            <a:r>
              <a:rPr lang="en-US" sz="2503">
                <a:solidFill>
                  <a:srgbClr val="000000"/>
                </a:solidFill>
                <a:latin typeface="Trebuchet MS"/>
              </a:rPr>
              <a:t>Security personnel utilize face mask detection systems for surveillance and monitoring purposes, helping identify individuals who are not complying with mask regulations in various settings to ensure overall safety and security.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0" y="2214562"/>
            <a:ext cx="4043361" cy="4872038"/>
          </a:xfrm>
          <a:custGeom>
            <a:avLst/>
            <a:gdLst/>
            <a:ahLst/>
            <a:cxnLst/>
            <a:rect l="l" t="t" r="r" b="b"/>
            <a:pathLst>
              <a:path w="4043361" h="4872038">
                <a:moveTo>
                  <a:pt x="0" y="0"/>
                </a:moveTo>
                <a:lnTo>
                  <a:pt x="4043361" y="0"/>
                </a:lnTo>
                <a:lnTo>
                  <a:pt x="4043361" y="4872038"/>
                </a:lnTo>
                <a:lnTo>
                  <a:pt x="0" y="4872038"/>
                </a:lnTo>
                <a:lnTo>
                  <a:pt x="0" y="0"/>
                </a:lnTo>
                <a:close/>
              </a:path>
            </a:pathLst>
          </a:custGeom>
          <a:blipFill>
            <a:blip r:embed="rId2"/>
            <a:stretch>
              <a:fillRect l="-13" r="-13"/>
            </a:stretch>
          </a:blipFill>
        </p:spPr>
      </p:sp>
      <p:sp>
        <p:nvSpPr>
          <p:cNvPr id="23" name="TextBox 23"/>
          <p:cNvSpPr txBox="1"/>
          <p:nvPr/>
        </p:nvSpPr>
        <p:spPr>
          <a:xfrm>
            <a:off x="837247" y="1054416"/>
            <a:ext cx="14646593" cy="828675"/>
          </a:xfrm>
          <a:prstGeom prst="rect">
            <a:avLst/>
          </a:prstGeom>
        </p:spPr>
        <p:txBody>
          <a:bodyPr lIns="0" tIns="0" rIns="0" bIns="0" rtlCol="0" anchor="t">
            <a:spAutoFit/>
          </a:bodyPr>
          <a:lstStyle/>
          <a:p>
            <a:pPr algn="l">
              <a:lnSpc>
                <a:spcPts val="6480"/>
              </a:lnSpc>
            </a:pPr>
            <a:r>
              <a:rPr lang="en-US" sz="5400" spc="-15">
                <a:solidFill>
                  <a:srgbClr val="000000"/>
                </a:solidFill>
                <a:latin typeface="Trebuchet MS Bold"/>
              </a:rPr>
              <a:t>YOUR SOLUTION AND ITS VALUE PROPOSITION</a:t>
            </a:r>
          </a:p>
        </p:txBody>
      </p:sp>
      <p:sp>
        <p:nvSpPr>
          <p:cNvPr id="24" name="Freeform 2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25" name="TextBox 25"/>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7</a:t>
            </a:r>
          </a:p>
        </p:txBody>
      </p:sp>
      <p:sp>
        <p:nvSpPr>
          <p:cNvPr id="26" name="TextBox 26"/>
          <p:cNvSpPr txBox="1"/>
          <p:nvPr/>
        </p:nvSpPr>
        <p:spPr>
          <a:xfrm>
            <a:off x="4572000" y="2205037"/>
            <a:ext cx="12115800" cy="8181975"/>
          </a:xfrm>
          <a:prstGeom prst="rect">
            <a:avLst/>
          </a:prstGeom>
        </p:spPr>
        <p:txBody>
          <a:bodyPr lIns="0" tIns="0" rIns="0" bIns="0" rtlCol="0" anchor="t">
            <a:spAutoFit/>
          </a:bodyPr>
          <a:lstStyle/>
          <a:p>
            <a:pPr>
              <a:lnSpc>
                <a:spcPts val="2940"/>
              </a:lnSpc>
              <a:spcBef>
                <a:spcPct val="0"/>
              </a:spcBef>
            </a:pPr>
            <a:r>
              <a:rPr lang="en-US" sz="2450" u="sng">
                <a:solidFill>
                  <a:srgbClr val="000000"/>
                </a:solidFill>
                <a:latin typeface="Trebuchet MS Bold"/>
              </a:rPr>
              <a:t>Advanced Detection Technology:</a:t>
            </a:r>
            <a:r>
              <a:rPr lang="en-US" sz="2450" u="sng">
                <a:solidFill>
                  <a:srgbClr val="000000"/>
                </a:solidFill>
                <a:latin typeface="Trebuchet MS"/>
              </a:rPr>
              <a:t> </a:t>
            </a:r>
            <a:r>
              <a:rPr lang="en-US" sz="2450">
                <a:solidFill>
                  <a:srgbClr val="000000"/>
                </a:solidFill>
                <a:latin typeface="Trebuchet MS"/>
              </a:rPr>
              <a:t>Our system utilizes state-of-the-art computer vision techniques to accurately identify individuals not wearing masks in real-time, providing immediate alerts.</a:t>
            </a:r>
          </a:p>
          <a:p>
            <a:pPr>
              <a:lnSpc>
                <a:spcPts val="2940"/>
              </a:lnSpc>
              <a:spcBef>
                <a:spcPct val="0"/>
              </a:spcBef>
            </a:pPr>
            <a:endParaRPr/>
          </a:p>
          <a:p>
            <a:pPr>
              <a:lnSpc>
                <a:spcPts val="2940"/>
              </a:lnSpc>
              <a:spcBef>
                <a:spcPct val="0"/>
              </a:spcBef>
            </a:pPr>
            <a:r>
              <a:rPr lang="en-US" sz="2450" u="sng">
                <a:solidFill>
                  <a:srgbClr val="000000"/>
                </a:solidFill>
                <a:latin typeface="Trebuchet MS Bold"/>
              </a:rPr>
              <a:t>Efficient Compliance Enforcement:</a:t>
            </a:r>
            <a:r>
              <a:rPr lang="en-US" sz="2450">
                <a:solidFill>
                  <a:srgbClr val="000000"/>
                </a:solidFill>
                <a:latin typeface="Trebuchet MS Bold"/>
              </a:rPr>
              <a:t> </a:t>
            </a:r>
            <a:r>
              <a:rPr lang="en-US" sz="2450">
                <a:solidFill>
                  <a:srgbClr val="000000"/>
                </a:solidFill>
                <a:latin typeface="Trebuchet MS"/>
              </a:rPr>
              <a:t>Businesses, transportation authorities, and event organizers benefit from streamlined enforcement of mask mandates, saving time and resources while ensuring adherence to health regulations.</a:t>
            </a:r>
          </a:p>
          <a:p>
            <a:pPr>
              <a:lnSpc>
                <a:spcPts val="2940"/>
              </a:lnSpc>
              <a:spcBef>
                <a:spcPct val="0"/>
              </a:spcBef>
            </a:pPr>
            <a:endParaRPr/>
          </a:p>
          <a:p>
            <a:pPr>
              <a:lnSpc>
                <a:spcPts val="2940"/>
              </a:lnSpc>
              <a:spcBef>
                <a:spcPct val="0"/>
              </a:spcBef>
            </a:pPr>
            <a:r>
              <a:rPr lang="en-US" sz="2450" u="sng">
                <a:solidFill>
                  <a:srgbClr val="000000"/>
                </a:solidFill>
                <a:latin typeface="Trebuchet MS Bold"/>
              </a:rPr>
              <a:t>Healthcare Facility Support:</a:t>
            </a:r>
            <a:r>
              <a:rPr lang="en-US" sz="2450">
                <a:solidFill>
                  <a:srgbClr val="000000"/>
                </a:solidFill>
                <a:latin typeface="Trebuchet MS"/>
              </a:rPr>
              <a:t> Healthcare settings benefit from stringent infection control measures, as our system automates mask compliance verification among staff, patients, and visitors, reducing the risk of nosocomial infections.</a:t>
            </a:r>
          </a:p>
          <a:p>
            <a:pPr>
              <a:lnSpc>
                <a:spcPts val="2940"/>
              </a:lnSpc>
              <a:spcBef>
                <a:spcPct val="0"/>
              </a:spcBef>
            </a:pPr>
            <a:endParaRPr/>
          </a:p>
          <a:p>
            <a:pPr>
              <a:lnSpc>
                <a:spcPts val="2940"/>
              </a:lnSpc>
              <a:spcBef>
                <a:spcPct val="0"/>
              </a:spcBef>
            </a:pPr>
            <a:r>
              <a:rPr lang="en-US" sz="2450" u="sng">
                <a:solidFill>
                  <a:srgbClr val="000000"/>
                </a:solidFill>
                <a:latin typeface="Trebuchet MS Bold"/>
              </a:rPr>
              <a:t>Government Compliance and Support:</a:t>
            </a:r>
            <a:r>
              <a:rPr lang="en-US" sz="2450">
                <a:solidFill>
                  <a:srgbClr val="000000"/>
                </a:solidFill>
                <a:latin typeface="Trebuchet MS"/>
              </a:rPr>
              <a:t> Aligned with government initiatives, our system assists in enforcing mask policies in public spaces, contributing to containment efforts and reducing strain on healthcare systems.</a:t>
            </a:r>
          </a:p>
          <a:p>
            <a:pPr>
              <a:lnSpc>
                <a:spcPts val="2940"/>
              </a:lnSpc>
              <a:spcBef>
                <a:spcPct val="0"/>
              </a:spcBef>
            </a:pPr>
            <a:endParaRPr/>
          </a:p>
          <a:p>
            <a:pPr>
              <a:lnSpc>
                <a:spcPts val="2940"/>
              </a:lnSpc>
              <a:spcBef>
                <a:spcPct val="0"/>
              </a:spcBef>
            </a:pPr>
            <a:r>
              <a:rPr lang="en-US" sz="2450" u="sng">
                <a:solidFill>
                  <a:srgbClr val="000000"/>
                </a:solidFill>
                <a:latin typeface="Trebuchet MS Bold"/>
              </a:rPr>
              <a:t>Seamless Integration and Scalability:</a:t>
            </a:r>
            <a:r>
              <a:rPr lang="en-US" sz="2450" u="sng">
                <a:solidFill>
                  <a:srgbClr val="000000"/>
                </a:solidFill>
                <a:latin typeface="Trebuchet MS"/>
              </a:rPr>
              <a:t> </a:t>
            </a:r>
            <a:r>
              <a:rPr lang="en-US" sz="2450">
                <a:solidFill>
                  <a:srgbClr val="000000"/>
                </a:solidFill>
                <a:latin typeface="Trebuchet MS"/>
              </a:rPr>
              <a:t>Designed for easy integration into existing infrastructure, our solution offers flexibility and scalability, ensuring compatibility with diverse environments and facilitating expansion as needs evolve.</a:t>
            </a:r>
          </a:p>
          <a:p>
            <a:pPr>
              <a:lnSpc>
                <a:spcPts val="2940"/>
              </a:lnSpc>
              <a:spcBef>
                <a:spcPct val="0"/>
              </a:spcBef>
            </a:pPr>
            <a:endParaRPr/>
          </a:p>
          <a:p>
            <a:pPr>
              <a:lnSpc>
                <a:spcPts val="2940"/>
              </a:lnSpc>
              <a:spcBef>
                <a:spcPct val="0"/>
              </a:spcBef>
            </a:pPr>
            <a:endParaRPr/>
          </a:p>
          <a:p>
            <a:pPr>
              <a:lnSpc>
                <a:spcPts val="2940"/>
              </a:lnSpc>
              <a:spcBef>
                <a:spcPct val="0"/>
              </a:spcBef>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id="23" name="Freeform 23"/>
          <p:cNvSpPr/>
          <p:nvPr/>
        </p:nvSpPr>
        <p:spPr>
          <a:xfrm>
            <a:off x="100012" y="5072060"/>
            <a:ext cx="3700462" cy="5129212"/>
          </a:xfrm>
          <a:custGeom>
            <a:avLst/>
            <a:gdLst/>
            <a:ahLst/>
            <a:cxnLst/>
            <a:rect l="l" t="t" r="r" b="b"/>
            <a:pathLst>
              <a:path w="3700462" h="5129212">
                <a:moveTo>
                  <a:pt x="0" y="0"/>
                </a:moveTo>
                <a:lnTo>
                  <a:pt x="3700463" y="0"/>
                </a:lnTo>
                <a:lnTo>
                  <a:pt x="3700463" y="5129212"/>
                </a:lnTo>
                <a:lnTo>
                  <a:pt x="0" y="5129212"/>
                </a:lnTo>
                <a:lnTo>
                  <a:pt x="0" y="0"/>
                </a:lnTo>
                <a:close/>
              </a:path>
            </a:pathLst>
          </a:custGeom>
          <a:blipFill>
            <a:blip r:embed="rId2"/>
            <a:stretch>
              <a:fillRect t="-1428" b="-1428"/>
            </a:stretch>
          </a:blipFill>
        </p:spPr>
      </p:sp>
      <p:sp>
        <p:nvSpPr>
          <p:cNvPr id="24" name="TextBox 24"/>
          <p:cNvSpPr txBox="1"/>
          <p:nvPr/>
        </p:nvSpPr>
        <p:spPr>
          <a:xfrm>
            <a:off x="837247" y="854645"/>
            <a:ext cx="14646593" cy="981075"/>
          </a:xfrm>
          <a:prstGeom prst="rect">
            <a:avLst/>
          </a:prstGeom>
        </p:spPr>
        <p:txBody>
          <a:bodyPr lIns="0" tIns="0" rIns="0" bIns="0" rtlCol="0" anchor="t">
            <a:spAutoFit/>
          </a:bodyPr>
          <a:lstStyle/>
          <a:p>
            <a:pPr algn="l">
              <a:lnSpc>
                <a:spcPts val="7650"/>
              </a:lnSpc>
            </a:pPr>
            <a:r>
              <a:rPr lang="en-US" sz="6375">
                <a:solidFill>
                  <a:srgbClr val="000000"/>
                </a:solidFill>
                <a:latin typeface="Trebuchet MS Bold"/>
              </a:rPr>
              <a:t>THE WOW IN YOUR SOLUTION</a:t>
            </a:r>
          </a:p>
        </p:txBody>
      </p:sp>
      <p:sp>
        <p:nvSpPr>
          <p:cNvPr id="25" name="TextBox 25"/>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37">
                <a:solidFill>
                  <a:srgbClr val="2D936B"/>
                </a:solidFill>
                <a:latin typeface="Trebuchet MS"/>
              </a:rPr>
              <a:t>8</a:t>
            </a:r>
          </a:p>
        </p:txBody>
      </p:sp>
      <p:sp>
        <p:nvSpPr>
          <p:cNvPr id="26" name="TextBox 26"/>
          <p:cNvSpPr txBox="1"/>
          <p:nvPr/>
        </p:nvSpPr>
        <p:spPr>
          <a:xfrm>
            <a:off x="3800475" y="2043681"/>
            <a:ext cx="12758658" cy="7762875"/>
          </a:xfrm>
          <a:prstGeom prst="rect">
            <a:avLst/>
          </a:prstGeom>
        </p:spPr>
        <p:txBody>
          <a:bodyPr lIns="0" tIns="0" rIns="0" bIns="0" rtlCol="0" anchor="t">
            <a:spAutoFit/>
          </a:bodyPr>
          <a:lstStyle/>
          <a:p>
            <a:pPr>
              <a:lnSpc>
                <a:spcPts val="2822"/>
              </a:lnSpc>
              <a:spcBef>
                <a:spcPct val="0"/>
              </a:spcBef>
            </a:pPr>
            <a:r>
              <a:rPr lang="en-US" sz="2351" u="sng">
                <a:solidFill>
                  <a:srgbClr val="000000"/>
                </a:solidFill>
                <a:latin typeface="Trebuchet MS Bold"/>
              </a:rPr>
              <a:t>Unrivaled Accuracy and Speed:</a:t>
            </a:r>
            <a:r>
              <a:rPr lang="en-US" sz="2351">
                <a:solidFill>
                  <a:srgbClr val="000000"/>
                </a:solidFill>
                <a:latin typeface="Trebuchet MS Bold"/>
              </a:rPr>
              <a:t> </a:t>
            </a:r>
            <a:r>
              <a:rPr lang="en-US" sz="2351">
                <a:solidFill>
                  <a:srgbClr val="000000"/>
                </a:solidFill>
                <a:latin typeface="Trebuchet MS"/>
              </a:rPr>
              <a:t>Our solution boasts cutting-edge computer vision technology, ensuring unparalleled accuracy in real-time detection of individuals without masks, with instantaneous alerts for swift action.</a:t>
            </a:r>
          </a:p>
          <a:p>
            <a:pPr>
              <a:lnSpc>
                <a:spcPts val="2822"/>
              </a:lnSpc>
              <a:spcBef>
                <a:spcPct val="0"/>
              </a:spcBef>
            </a:pPr>
            <a:endParaRPr/>
          </a:p>
          <a:p>
            <a:pPr>
              <a:lnSpc>
                <a:spcPts val="2822"/>
              </a:lnSpc>
              <a:spcBef>
                <a:spcPct val="0"/>
              </a:spcBef>
            </a:pPr>
            <a:r>
              <a:rPr lang="en-US" sz="2351" u="sng">
                <a:solidFill>
                  <a:srgbClr val="000000"/>
                </a:solidFill>
                <a:latin typeface="Trebuchet MS Bold"/>
              </a:rPr>
              <a:t>Seamless Integration:</a:t>
            </a:r>
            <a:r>
              <a:rPr lang="en-US" sz="2351" u="sng">
                <a:solidFill>
                  <a:srgbClr val="000000"/>
                </a:solidFill>
                <a:latin typeface="Trebuchet MS"/>
              </a:rPr>
              <a:t> </a:t>
            </a:r>
            <a:r>
              <a:rPr lang="en-US" sz="2351">
                <a:solidFill>
                  <a:srgbClr val="000000"/>
                </a:solidFill>
                <a:latin typeface="Trebuchet MS"/>
              </a:rPr>
              <a:t>Effortlessly integrates into existing infrastructure and workflows, minimizing disruptions and allowing for rapid deployment across diverse sectors and industries.</a:t>
            </a:r>
          </a:p>
          <a:p>
            <a:pPr>
              <a:lnSpc>
                <a:spcPts val="2822"/>
              </a:lnSpc>
              <a:spcBef>
                <a:spcPct val="0"/>
              </a:spcBef>
            </a:pPr>
            <a:endParaRPr/>
          </a:p>
          <a:p>
            <a:pPr>
              <a:lnSpc>
                <a:spcPts val="2822"/>
              </a:lnSpc>
              <a:spcBef>
                <a:spcPct val="0"/>
              </a:spcBef>
            </a:pPr>
            <a:r>
              <a:rPr lang="en-US" sz="2351" u="sng">
                <a:solidFill>
                  <a:srgbClr val="000000"/>
                </a:solidFill>
                <a:latin typeface="Trebuchet MS Bold"/>
              </a:rPr>
              <a:t>Adaptability and Scalability: </a:t>
            </a:r>
            <a:r>
              <a:rPr lang="en-US" sz="2351">
                <a:solidFill>
                  <a:srgbClr val="000000"/>
                </a:solidFill>
                <a:latin typeface="Trebuchet MS"/>
              </a:rPr>
              <a:t>With a flexible architecture, our solution adapts to evolving needs, whether deployed in a single location or scaled up to cover multiple sites and regions, ensuring comprehensive coverage and effectiveness.</a:t>
            </a:r>
          </a:p>
          <a:p>
            <a:pPr>
              <a:lnSpc>
                <a:spcPts val="2822"/>
              </a:lnSpc>
              <a:spcBef>
                <a:spcPct val="0"/>
              </a:spcBef>
            </a:pPr>
            <a:endParaRPr/>
          </a:p>
          <a:p>
            <a:pPr>
              <a:lnSpc>
                <a:spcPts val="2822"/>
              </a:lnSpc>
              <a:spcBef>
                <a:spcPct val="0"/>
              </a:spcBef>
            </a:pPr>
            <a:r>
              <a:rPr lang="en-US" sz="2351" u="sng">
                <a:solidFill>
                  <a:srgbClr val="000000"/>
                </a:solidFill>
                <a:latin typeface="Trebuchet MS Bold"/>
              </a:rPr>
              <a:t>Holistic Approach:</a:t>
            </a:r>
            <a:r>
              <a:rPr lang="en-US" sz="2351">
                <a:solidFill>
                  <a:srgbClr val="000000"/>
                </a:solidFill>
                <a:latin typeface="Trebuchet MS Bold"/>
              </a:rPr>
              <a:t> </a:t>
            </a:r>
            <a:r>
              <a:rPr lang="en-US" sz="2351">
                <a:solidFill>
                  <a:srgbClr val="000000"/>
                </a:solidFill>
                <a:latin typeface="Trebuchet MS"/>
              </a:rPr>
              <a:t>Beyond detection, our system offers comprehensive support for compliance enforcement, infection control in healthcare settings, and alignment with government initiatives, addressing various facets of the COVID-19 challenge.</a:t>
            </a:r>
          </a:p>
          <a:p>
            <a:pPr>
              <a:lnSpc>
                <a:spcPts val="2822"/>
              </a:lnSpc>
              <a:spcBef>
                <a:spcPct val="0"/>
              </a:spcBef>
            </a:pPr>
            <a:endParaRPr/>
          </a:p>
          <a:p>
            <a:pPr>
              <a:lnSpc>
                <a:spcPts val="2822"/>
              </a:lnSpc>
              <a:spcBef>
                <a:spcPct val="0"/>
              </a:spcBef>
            </a:pPr>
            <a:r>
              <a:rPr lang="en-US" sz="2351" u="sng">
                <a:solidFill>
                  <a:srgbClr val="000000"/>
                </a:solidFill>
                <a:latin typeface="Trebuchet MS Bold"/>
              </a:rPr>
              <a:t>Enhanced Safety and Compliance: </a:t>
            </a:r>
            <a:r>
              <a:rPr lang="en-US" sz="2351">
                <a:solidFill>
                  <a:srgbClr val="000000"/>
                </a:solidFill>
                <a:latin typeface="Trebuchet MS"/>
              </a:rPr>
              <a:t>By combining advanced technology with seamless integration and comprehensive support, our solution delivers an unparalleled level of safety, compliance, and efficiency, making it the ultimate tool in the fight against the pandemic.</a:t>
            </a:r>
          </a:p>
          <a:p>
            <a:pPr>
              <a:lnSpc>
                <a:spcPts val="2822"/>
              </a:lnSpc>
              <a:spcBef>
                <a:spcPct val="0"/>
              </a:spcBef>
            </a:pPr>
            <a:endParaRPr/>
          </a:p>
          <a:p>
            <a:pPr>
              <a:lnSpc>
                <a:spcPts val="2822"/>
              </a:lnSpc>
              <a:spcBef>
                <a:spcPct val="0"/>
              </a:spcBef>
            </a:pPr>
            <a:endParaRPr/>
          </a:p>
          <a:p>
            <a:pPr>
              <a:lnSpc>
                <a:spcPts val="2822"/>
              </a:lnSpc>
              <a:spcBef>
                <a:spcPct val="0"/>
              </a:spcBef>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37">
                <a:solidFill>
                  <a:srgbClr val="2D936B"/>
                </a:solidFill>
                <a:latin typeface="Trebuchet MS"/>
              </a:rPr>
              <a:t>9</a:t>
            </a:r>
          </a:p>
        </p:txBody>
      </p:sp>
      <p:sp>
        <p:nvSpPr>
          <p:cNvPr id="23" name="TextBox 23"/>
          <p:cNvSpPr txBox="1"/>
          <p:nvPr/>
        </p:nvSpPr>
        <p:spPr>
          <a:xfrm>
            <a:off x="1109662" y="431005"/>
            <a:ext cx="4956810" cy="1143000"/>
          </a:xfrm>
          <a:prstGeom prst="rect">
            <a:avLst/>
          </a:prstGeom>
        </p:spPr>
        <p:txBody>
          <a:bodyPr lIns="0" tIns="0" rIns="0" bIns="0" rtlCol="0" anchor="t">
            <a:spAutoFit/>
          </a:bodyPr>
          <a:lstStyle/>
          <a:p>
            <a:pPr algn="l">
              <a:lnSpc>
                <a:spcPts val="8640"/>
              </a:lnSpc>
            </a:pPr>
            <a:r>
              <a:rPr lang="en-US" sz="7200" spc="-15">
                <a:solidFill>
                  <a:srgbClr val="000000"/>
                </a:solidFill>
                <a:latin typeface="Trebuchet MS Bold"/>
              </a:rPr>
              <a:t>MODELLING</a:t>
            </a:r>
          </a:p>
        </p:txBody>
      </p:sp>
      <p:sp>
        <p:nvSpPr>
          <p:cNvPr id="24" name="TextBox 24"/>
          <p:cNvSpPr txBox="1"/>
          <p:nvPr/>
        </p:nvSpPr>
        <p:spPr>
          <a:xfrm>
            <a:off x="2495695" y="2180136"/>
            <a:ext cx="9687018" cy="5656558"/>
          </a:xfrm>
          <a:prstGeom prst="rect">
            <a:avLst/>
          </a:prstGeom>
        </p:spPr>
        <p:txBody>
          <a:bodyPr lIns="0" tIns="0" rIns="0" bIns="0" rtlCol="0" anchor="t">
            <a:spAutoFit/>
          </a:bodyPr>
          <a:lstStyle/>
          <a:p>
            <a:pPr marL="1150104" lvl="1" indent="-575052">
              <a:lnSpc>
                <a:spcPts val="6392"/>
              </a:lnSpc>
              <a:buAutoNum type="arabicPeriod"/>
            </a:pPr>
            <a:r>
              <a:rPr lang="en-US" sz="5327" spc="-26">
                <a:solidFill>
                  <a:srgbClr val="000000"/>
                </a:solidFill>
                <a:latin typeface="Trebuchet MS"/>
              </a:rPr>
              <a:t>CNN Architecture</a:t>
            </a:r>
          </a:p>
          <a:p>
            <a:pPr marL="1150104" lvl="1" indent="-575052">
              <a:lnSpc>
                <a:spcPts val="6392"/>
              </a:lnSpc>
              <a:buAutoNum type="arabicPeriod"/>
            </a:pPr>
            <a:r>
              <a:rPr lang="en-US" sz="5327" spc="-26">
                <a:solidFill>
                  <a:srgbClr val="000000"/>
                </a:solidFill>
                <a:latin typeface="Trebuchet MS"/>
              </a:rPr>
              <a:t>Pre-Trained Models</a:t>
            </a:r>
          </a:p>
          <a:p>
            <a:pPr marL="1150104" lvl="1" indent="-575052">
              <a:lnSpc>
                <a:spcPts val="6392"/>
              </a:lnSpc>
              <a:buAutoNum type="arabicPeriod"/>
            </a:pPr>
            <a:r>
              <a:rPr lang="en-US" sz="5327" spc="-26">
                <a:solidFill>
                  <a:srgbClr val="000000"/>
                </a:solidFill>
                <a:latin typeface="Trebuchet MS"/>
              </a:rPr>
              <a:t>Transfer Learning</a:t>
            </a:r>
          </a:p>
          <a:p>
            <a:pPr marL="1150104" lvl="1" indent="-575052">
              <a:lnSpc>
                <a:spcPts val="6392"/>
              </a:lnSpc>
              <a:buAutoNum type="arabicPeriod"/>
            </a:pPr>
            <a:r>
              <a:rPr lang="en-US" sz="5327" spc="-26">
                <a:solidFill>
                  <a:srgbClr val="000000"/>
                </a:solidFill>
                <a:latin typeface="Trebuchet MS"/>
              </a:rPr>
              <a:t>Training Procedure</a:t>
            </a:r>
          </a:p>
          <a:p>
            <a:pPr marL="1150104" lvl="1" indent="-575052">
              <a:lnSpc>
                <a:spcPts val="6392"/>
              </a:lnSpc>
              <a:buAutoNum type="arabicPeriod"/>
            </a:pPr>
            <a:r>
              <a:rPr lang="en-US" sz="5327" spc="-26">
                <a:solidFill>
                  <a:srgbClr val="000000"/>
                </a:solidFill>
                <a:latin typeface="Trebuchet MS"/>
              </a:rPr>
              <a:t>Loss Function</a:t>
            </a:r>
          </a:p>
          <a:p>
            <a:pPr marL="1150104" lvl="1" indent="-575052">
              <a:lnSpc>
                <a:spcPts val="6392"/>
              </a:lnSpc>
              <a:buAutoNum type="arabicPeriod"/>
            </a:pPr>
            <a:r>
              <a:rPr lang="en-US" sz="5327" spc="-26">
                <a:solidFill>
                  <a:srgbClr val="000000"/>
                </a:solidFill>
                <a:latin typeface="Trebuchet MS"/>
              </a:rPr>
              <a:t>Evaluation Metrics</a:t>
            </a:r>
          </a:p>
          <a:p>
            <a:pPr marL="1150104" lvl="1" indent="-575052" algn="l">
              <a:lnSpc>
                <a:spcPts val="6392"/>
              </a:lnSpc>
              <a:buAutoNum type="arabicPeriod"/>
            </a:pPr>
            <a:r>
              <a:rPr lang="en-US" sz="5327" spc="-29">
                <a:solidFill>
                  <a:srgbClr val="000000"/>
                </a:solidFill>
                <a:latin typeface="Trebuchet MS"/>
              </a:rPr>
              <a:t>Deployment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688</Words>
  <Application>Microsoft Office PowerPoint</Application>
  <PresentationFormat>Custom</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Trebuchet MS Bold</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Template_Presentation_Students (1).pptx</dc:title>
  <dc:creator>249018</dc:creator>
  <cp:lastModifiedBy>249018</cp:lastModifiedBy>
  <cp:revision>1</cp:revision>
  <dcterms:created xsi:type="dcterms:W3CDTF">2006-08-16T00:00:00Z</dcterms:created>
  <dcterms:modified xsi:type="dcterms:W3CDTF">2024-04-05T10:16:00Z</dcterms:modified>
  <dc:identifier>DAGBhqIPI2E</dc:identifier>
</cp:coreProperties>
</file>