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54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CD829-7E05-79CE-8E79-8F596525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D1A3F-3305-E497-FFEB-FC742BA21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C49FF-411D-2D21-2C70-CA588AD9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5D0A-08FD-C35A-7492-9A001F773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2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77259-155F-9324-DFA4-E2BB8EC5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C50AD-91BD-7DC0-00DC-0F74D3634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AD54E-1683-44D1-6358-291E80663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DF18-51D8-182F-2D60-624FBD4C0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12"/>
            <a:ext cx="14630400" cy="82387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0"/>
          <p:cNvSpPr/>
          <p:nvPr/>
        </p:nvSpPr>
        <p:spPr>
          <a:xfrm>
            <a:off x="491201" y="1257706"/>
            <a:ext cx="13267944" cy="8412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/>
          <a:lstStyle/>
          <a:p>
            <a:pPr marL="0" indent="0" algn="l">
              <a:lnSpc>
                <a:spcPts val="6620"/>
              </a:lnSpc>
              <a:buNone/>
            </a:pPr>
            <a:endParaRPr lang="en-US" sz="529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1"/>
          <p:cNvSpPr/>
          <p:nvPr/>
        </p:nvSpPr>
        <p:spPr>
          <a:xfrm>
            <a:off x="681228" y="4733698"/>
            <a:ext cx="13267944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718CD-964B-A9FD-77BD-6E7D31AA6D77}"/>
              </a:ext>
            </a:extLst>
          </p:cNvPr>
          <p:cNvSpPr txBox="1"/>
          <p:nvPr/>
        </p:nvSpPr>
        <p:spPr>
          <a:xfrm>
            <a:off x="9410217" y="5080545"/>
            <a:ext cx="60788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Y23 (R2)DE&amp;AI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list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2310030316 _Dharani Priya G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2310030025_Sonali K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2310030370_Sindhu Hasini 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2310030453_Bose Nandan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CDD43-73B6-E403-1AF4-03E1F8B23E87}"/>
              </a:ext>
            </a:extLst>
          </p:cNvPr>
          <p:cNvSpPr txBox="1"/>
          <p:nvPr/>
        </p:nvSpPr>
        <p:spPr>
          <a:xfrm>
            <a:off x="2633240" y="2737417"/>
            <a:ext cx="104693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 Pipeline </a:t>
            </a:r>
            <a:endParaRPr lang="en-IN" sz="6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B4F8-8D88-06FF-F36E-C2D8A518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D95418AF-1A66-4985-8D9A-249A9A7D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ECE0EC-F36E-E796-4701-877BBE718519}"/>
              </a:ext>
            </a:extLst>
          </p:cNvPr>
          <p:cNvSpPr txBox="1"/>
          <p:nvPr/>
        </p:nvSpPr>
        <p:spPr>
          <a:xfrm>
            <a:off x="1331090" y="3067291"/>
            <a:ext cx="1390119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293457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0A0EB-8806-AF96-3674-B52ED89D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B58063C-3427-E715-2A04-8BAD31DB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37"/>
            <a:ext cx="14630400" cy="82387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6BDE48F8-E93D-F6A7-A40F-1532BAAD3EEF}"/>
              </a:ext>
            </a:extLst>
          </p:cNvPr>
          <p:cNvSpPr/>
          <p:nvPr/>
        </p:nvSpPr>
        <p:spPr>
          <a:xfrm>
            <a:off x="491201" y="1257706"/>
            <a:ext cx="13267944" cy="8412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/>
          <a:lstStyle/>
          <a:p>
            <a:pPr marL="0" indent="0" algn="l">
              <a:lnSpc>
                <a:spcPts val="6620"/>
              </a:lnSpc>
              <a:buNone/>
            </a:pPr>
            <a:r>
              <a:rPr lang="en-US" sz="5290" b="1" i="1" u="sng" dirty="0">
                <a:solidFill>
                  <a:srgbClr val="77D8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Introduction</a:t>
            </a:r>
            <a:endParaRPr lang="en-US" sz="529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7AB863E-0C25-2444-8AEA-BB3056659132}"/>
              </a:ext>
            </a:extLst>
          </p:cNvPr>
          <p:cNvSpPr/>
          <p:nvPr/>
        </p:nvSpPr>
        <p:spPr>
          <a:xfrm>
            <a:off x="681228" y="4733698"/>
            <a:ext cx="13267944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2D70-351A-0F54-D0CA-BBEAB3934F8D}"/>
              </a:ext>
            </a:extLst>
          </p:cNvPr>
          <p:cNvSpPr txBox="1"/>
          <p:nvPr/>
        </p:nvSpPr>
        <p:spPr>
          <a:xfrm>
            <a:off x="1683394" y="2318802"/>
            <a:ext cx="12565042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This presentation outlines a comprehensive pipeline that </a:t>
            </a:r>
          </a:p>
          <a:p>
            <a:pPr>
              <a:lnSpc>
                <a:spcPts val="1920"/>
              </a:lnSpc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>
              <a:lnSpc>
                <a:spcPts val="1920"/>
              </a:lnSpc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streams and classifies</a:t>
            </a: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tweets based on sentiment analysis. Utilizing powerful tools such as </a:t>
            </a:r>
          </a:p>
          <a:p>
            <a:pPr>
              <a:lnSpc>
                <a:spcPts val="1920"/>
              </a:lnSpc>
            </a:pPr>
            <a:r>
              <a:rPr lang="en-US" sz="2800" b="1" dirty="0" err="1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Tweepy</a:t>
            </a: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for</a:t>
            </a: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data collection, </a:t>
            </a:r>
            <a:r>
              <a:rPr lang="en-US" sz="2800" b="1" dirty="0" err="1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TextBlob</a:t>
            </a: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for sentiment analysis, and Kafka for real-time </a:t>
            </a:r>
          </a:p>
          <a:p>
            <a:pPr>
              <a:lnSpc>
                <a:spcPts val="1920"/>
              </a:lnSpc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data </a:t>
            </a: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processing, the pipeline is designed to efficiently analyze and interpret Twitter </a:t>
            </a: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data as it happens. This setup not only facilitates immediate insights into public </a:t>
            </a: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DBDBDB"/>
              </a:solidFill>
              <a:latin typeface="思源黑体-Medium" pitchFamily="34" charset="0"/>
              <a:ea typeface="思源黑体-Medium" pitchFamily="34" charset="-122"/>
              <a:cs typeface="思源黑体-Medium" pitchFamily="34" charset="-120"/>
            </a:endParaRPr>
          </a:p>
          <a:p>
            <a:pPr marL="457200" indent="-457200">
              <a:lnSpc>
                <a:spcPts val="192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opinion but also enhances the understanding of social media trends.</a:t>
            </a: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5185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2004706"/>
            <a:ext cx="14630400" cy="462252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60" y="3108960"/>
            <a:ext cx="758952" cy="12070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992" y="3108960"/>
            <a:ext cx="1051560" cy="120700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976" y="3108960"/>
            <a:ext cx="1207008" cy="120700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85800" y="2167128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System Overview</a:t>
            </a:r>
            <a:endParaRPr lang="en-US" sz="3840" dirty="0"/>
          </a:p>
        </p:txBody>
      </p:sp>
      <p:sp>
        <p:nvSpPr>
          <p:cNvPr id="7" name="Text 1"/>
          <p:cNvSpPr/>
          <p:nvPr/>
        </p:nvSpPr>
        <p:spPr>
          <a:xfrm>
            <a:off x="795528" y="45079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Objective</a:t>
            </a:r>
            <a:endParaRPr lang="en-US" sz="1920" dirty="0"/>
          </a:p>
        </p:txBody>
      </p:sp>
      <p:sp>
        <p:nvSpPr>
          <p:cNvPr id="8" name="Text 2"/>
          <p:cNvSpPr/>
          <p:nvPr/>
        </p:nvSpPr>
        <p:spPr>
          <a:xfrm>
            <a:off x="795528" y="4983480"/>
            <a:ext cx="4005072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main goal is to classify tweets into positive, negative, or neutral sentiments, providing insights into public opinions and trends on Twitter.</a:t>
            </a:r>
            <a:endParaRPr lang="en-US" sz="1530" dirty="0"/>
          </a:p>
        </p:txBody>
      </p:sp>
      <p:sp>
        <p:nvSpPr>
          <p:cNvPr id="9" name="Text 3"/>
          <p:cNvSpPr/>
          <p:nvPr/>
        </p:nvSpPr>
        <p:spPr>
          <a:xfrm>
            <a:off x="5321808" y="45079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Data Streaming</a:t>
            </a:r>
            <a:endParaRPr lang="en-US" sz="1920" dirty="0"/>
          </a:p>
        </p:txBody>
      </p:sp>
      <p:sp>
        <p:nvSpPr>
          <p:cNvPr id="10" name="Text 4"/>
          <p:cNvSpPr/>
          <p:nvPr/>
        </p:nvSpPr>
        <p:spPr>
          <a:xfrm>
            <a:off x="5321808" y="4983480"/>
            <a:ext cx="4005072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pipeline utilizes Twitter's API to stream real-time tweets, ensuring a continuous flow of data for analysis.</a:t>
            </a:r>
            <a:endParaRPr lang="en-US" sz="1530" dirty="0"/>
          </a:p>
        </p:txBody>
      </p:sp>
      <p:sp>
        <p:nvSpPr>
          <p:cNvPr id="11" name="Text 5"/>
          <p:cNvSpPr/>
          <p:nvPr/>
        </p:nvSpPr>
        <p:spPr>
          <a:xfrm>
            <a:off x="9838944" y="45079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Sentiment Analysis</a:t>
            </a:r>
            <a:endParaRPr lang="en-US" sz="1920" dirty="0"/>
          </a:p>
        </p:txBody>
      </p:sp>
      <p:sp>
        <p:nvSpPr>
          <p:cNvPr id="12" name="Text 6"/>
          <p:cNvSpPr/>
          <p:nvPr/>
        </p:nvSpPr>
        <p:spPr>
          <a:xfrm>
            <a:off x="9838944" y="4983480"/>
            <a:ext cx="4005072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TextBlob is employed to analyze the sentiment of each tweet, offering a simple API for diving into common natural language processing tasks.</a:t>
            </a:r>
            <a:endParaRPr lang="en-US" sz="153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583"/>
            <a:ext cx="14630400" cy="82387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68" y="2569464"/>
            <a:ext cx="4645152" cy="4645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68" y="2569464"/>
            <a:ext cx="4645152" cy="4645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768" y="2569464"/>
            <a:ext cx="4645152" cy="464515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432" y="4398264"/>
            <a:ext cx="978408" cy="97840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136" y="2468880"/>
            <a:ext cx="978408" cy="97840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136" y="6336792"/>
            <a:ext cx="978408" cy="978408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685800" y="1033272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Tools for Twitter Data Processing</a:t>
            </a:r>
            <a:endParaRPr lang="en-US" sz="3840" dirty="0"/>
          </a:p>
        </p:txBody>
      </p:sp>
      <p:sp>
        <p:nvSpPr>
          <p:cNvPr id="10" name="Text 1"/>
          <p:cNvSpPr/>
          <p:nvPr/>
        </p:nvSpPr>
        <p:spPr>
          <a:xfrm>
            <a:off x="685800" y="1856232"/>
            <a:ext cx="13267944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This presentation highlights the essential tools used for processing Twitter data, including libraries for sentiment analysis and platforms for real-time data streaming.</a:t>
            </a:r>
            <a:endParaRPr lang="en-US" sz="1530" dirty="0"/>
          </a:p>
        </p:txBody>
      </p:sp>
      <p:sp>
        <p:nvSpPr>
          <p:cNvPr id="11" name="Text 2"/>
          <p:cNvSpPr/>
          <p:nvPr/>
        </p:nvSpPr>
        <p:spPr>
          <a:xfrm>
            <a:off x="786384" y="4261104"/>
            <a:ext cx="3538728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Tweepy</a:t>
            </a:r>
            <a:endParaRPr lang="en-US" sz="1920" dirty="0"/>
          </a:p>
        </p:txBody>
      </p:sp>
      <p:sp>
        <p:nvSpPr>
          <p:cNvPr id="12" name="Text 3"/>
          <p:cNvSpPr/>
          <p:nvPr/>
        </p:nvSpPr>
        <p:spPr>
          <a:xfrm>
            <a:off x="786384" y="4782312"/>
            <a:ext cx="3538728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 Python library for accessing Twitter API, enabling easy tweet streaming.</a:t>
            </a:r>
            <a:endParaRPr lang="en-US" sz="1530" dirty="0"/>
          </a:p>
        </p:txBody>
      </p:sp>
      <p:sp>
        <p:nvSpPr>
          <p:cNvPr id="13" name="Text 4"/>
          <p:cNvSpPr/>
          <p:nvPr/>
        </p:nvSpPr>
        <p:spPr>
          <a:xfrm>
            <a:off x="5010912" y="470916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4" name="Text 5"/>
          <p:cNvSpPr/>
          <p:nvPr/>
        </p:nvSpPr>
        <p:spPr>
          <a:xfrm>
            <a:off x="8366760" y="277063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5" name="Text 6"/>
          <p:cNvSpPr/>
          <p:nvPr/>
        </p:nvSpPr>
        <p:spPr>
          <a:xfrm>
            <a:off x="9930384" y="3090672"/>
            <a:ext cx="392277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TextBlob</a:t>
            </a:r>
            <a:endParaRPr lang="en-US" sz="1920" dirty="0"/>
          </a:p>
        </p:txBody>
      </p:sp>
      <p:sp>
        <p:nvSpPr>
          <p:cNvPr id="16" name="Text 7"/>
          <p:cNvSpPr/>
          <p:nvPr/>
        </p:nvSpPr>
        <p:spPr>
          <a:xfrm>
            <a:off x="9930384" y="3611880"/>
            <a:ext cx="3922776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 library for textual data processing and sentiment analysis classification.</a:t>
            </a:r>
            <a:endParaRPr lang="en-US" sz="1530" dirty="0"/>
          </a:p>
        </p:txBody>
      </p:sp>
      <p:sp>
        <p:nvSpPr>
          <p:cNvPr id="17" name="Text 8"/>
          <p:cNvSpPr/>
          <p:nvPr/>
        </p:nvSpPr>
        <p:spPr>
          <a:xfrm>
            <a:off x="8366760" y="664768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1920" dirty="0"/>
          </a:p>
        </p:txBody>
      </p:sp>
      <p:sp>
        <p:nvSpPr>
          <p:cNvPr id="18" name="Text 9"/>
          <p:cNvSpPr/>
          <p:nvPr/>
        </p:nvSpPr>
        <p:spPr>
          <a:xfrm>
            <a:off x="9930384" y="5431536"/>
            <a:ext cx="392277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Kafka</a:t>
            </a:r>
            <a:endParaRPr lang="en-US" sz="1920" dirty="0"/>
          </a:p>
        </p:txBody>
      </p:sp>
      <p:sp>
        <p:nvSpPr>
          <p:cNvPr id="19" name="Text 10"/>
          <p:cNvSpPr/>
          <p:nvPr/>
        </p:nvSpPr>
        <p:spPr>
          <a:xfrm>
            <a:off x="9930384" y="5961888"/>
            <a:ext cx="3922776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 distributed streaming platform for real-time data pipelines and message processing.</a:t>
            </a:r>
            <a:endParaRPr lang="en-US" sz="153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" y="3657600"/>
            <a:ext cx="4398264" cy="78638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3657600"/>
            <a:ext cx="4398264" cy="78638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336" y="3657600"/>
            <a:ext cx="4398264" cy="78638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2112264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Pipeline Architecture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685800" y="2935224"/>
            <a:ext cx="13267944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This presentation outlines the pipeline architecture encompassing data ingestion, message queuing, and data processing for sentiment analysis of real-time tweets.</a:t>
            </a:r>
            <a:endParaRPr lang="en-US" sz="1530" dirty="0"/>
          </a:p>
        </p:txBody>
      </p:sp>
      <p:sp>
        <p:nvSpPr>
          <p:cNvPr id="9" name="Text 2"/>
          <p:cNvSpPr/>
          <p:nvPr/>
        </p:nvSpPr>
        <p:spPr>
          <a:xfrm>
            <a:off x="2825496" y="386791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0" name="Text 3"/>
          <p:cNvSpPr/>
          <p:nvPr/>
        </p:nvSpPr>
        <p:spPr>
          <a:xfrm>
            <a:off x="896112" y="47365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Data Ingestion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896112" y="5212080"/>
            <a:ext cx="4005072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Tweets are ingested using Tweepy, connecting to the Twitter API.</a:t>
            </a:r>
            <a:endParaRPr lang="en-US" sz="1530" dirty="0"/>
          </a:p>
        </p:txBody>
      </p:sp>
      <p:sp>
        <p:nvSpPr>
          <p:cNvPr id="12" name="Text 5"/>
          <p:cNvSpPr/>
          <p:nvPr/>
        </p:nvSpPr>
        <p:spPr>
          <a:xfrm>
            <a:off x="5321808" y="47365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Message Queue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5321808" y="5212080"/>
            <a:ext cx="4005072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Kafka acts as a message broker, efficiently distributing tweet data.</a:t>
            </a:r>
            <a:endParaRPr lang="en-US" sz="1530" dirty="0"/>
          </a:p>
        </p:txBody>
      </p:sp>
      <p:sp>
        <p:nvSpPr>
          <p:cNvPr id="14" name="Text 7"/>
          <p:cNvSpPr/>
          <p:nvPr/>
        </p:nvSpPr>
        <p:spPr>
          <a:xfrm>
            <a:off x="7251192" y="386791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5" name="Text 8"/>
          <p:cNvSpPr/>
          <p:nvPr/>
        </p:nvSpPr>
        <p:spPr>
          <a:xfrm>
            <a:off x="9738360" y="4736592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Data Processing</a:t>
            </a:r>
            <a:endParaRPr lang="en-US" sz="1920" dirty="0"/>
          </a:p>
        </p:txBody>
      </p:sp>
      <p:sp>
        <p:nvSpPr>
          <p:cNvPr id="16" name="Text 9"/>
          <p:cNvSpPr/>
          <p:nvPr/>
        </p:nvSpPr>
        <p:spPr>
          <a:xfrm>
            <a:off x="9738360" y="5212080"/>
            <a:ext cx="4005072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Sentiment analysis on tweets is performed using TextBlob.</a:t>
            </a:r>
            <a:endParaRPr lang="en-US" sz="1530" dirty="0"/>
          </a:p>
        </p:txBody>
      </p:sp>
      <p:sp>
        <p:nvSpPr>
          <p:cNvPr id="17" name="Text 10"/>
          <p:cNvSpPr/>
          <p:nvPr/>
        </p:nvSpPr>
        <p:spPr>
          <a:xfrm>
            <a:off x="11667744" y="386791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1920" dirty="0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" y="3063240"/>
            <a:ext cx="4398264" cy="78638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3063240"/>
            <a:ext cx="4398264" cy="78638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6336" y="3063240"/>
            <a:ext cx="4398264" cy="78638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2221992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Implementation Steps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896112" y="4133088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Setup Twitter API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2825496" y="327355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0" name="Text 3"/>
          <p:cNvSpPr/>
          <p:nvPr/>
        </p:nvSpPr>
        <p:spPr>
          <a:xfrm>
            <a:off x="896112" y="4617720"/>
            <a:ext cx="4005072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Create a Twitter developer account and generate API keys for Tweepy to access Twitter’s streaming API.</a:t>
            </a:r>
            <a:endParaRPr lang="en-US" sz="1530" dirty="0"/>
          </a:p>
        </p:txBody>
      </p:sp>
      <p:sp>
        <p:nvSpPr>
          <p:cNvPr id="11" name="Text 4"/>
          <p:cNvSpPr/>
          <p:nvPr/>
        </p:nvSpPr>
        <p:spPr>
          <a:xfrm>
            <a:off x="5321808" y="4133088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Build Kafka Topics</a:t>
            </a:r>
            <a:endParaRPr lang="en-US" sz="1920" dirty="0"/>
          </a:p>
        </p:txBody>
      </p:sp>
      <p:sp>
        <p:nvSpPr>
          <p:cNvPr id="12" name="Text 5"/>
          <p:cNvSpPr/>
          <p:nvPr/>
        </p:nvSpPr>
        <p:spPr>
          <a:xfrm>
            <a:off x="5321808" y="4617720"/>
            <a:ext cx="4005072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Configure Kafka topics where the tweets will be published and consumed, allowing for organized data flow.</a:t>
            </a:r>
            <a:endParaRPr lang="en-US" sz="1530" dirty="0"/>
          </a:p>
        </p:txBody>
      </p:sp>
      <p:sp>
        <p:nvSpPr>
          <p:cNvPr id="13" name="Text 6"/>
          <p:cNvSpPr/>
          <p:nvPr/>
        </p:nvSpPr>
        <p:spPr>
          <a:xfrm>
            <a:off x="7251192" y="327355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4" name="Text 7"/>
          <p:cNvSpPr/>
          <p:nvPr/>
        </p:nvSpPr>
        <p:spPr>
          <a:xfrm>
            <a:off x="9738360" y="4133088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Run Sentiment Analysis</a:t>
            </a:r>
            <a:endParaRPr lang="en-US" sz="1920" dirty="0"/>
          </a:p>
        </p:txBody>
      </p:sp>
      <p:sp>
        <p:nvSpPr>
          <p:cNvPr id="15" name="Text 8"/>
          <p:cNvSpPr/>
          <p:nvPr/>
        </p:nvSpPr>
        <p:spPr>
          <a:xfrm>
            <a:off x="9738360" y="4617720"/>
            <a:ext cx="4005072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Implement the sentiment analysis component using TextBlob, ensuring it processes each tweet as it arrives in real-time.</a:t>
            </a:r>
            <a:endParaRPr lang="en-US" sz="1530" dirty="0"/>
          </a:p>
        </p:txBody>
      </p:sp>
      <p:sp>
        <p:nvSpPr>
          <p:cNvPr id="16" name="Text 9"/>
          <p:cNvSpPr/>
          <p:nvPr/>
        </p:nvSpPr>
        <p:spPr>
          <a:xfrm>
            <a:off x="11667744" y="327355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192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85800" y="1380744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Challenges and Solutions in Data Collection</a:t>
            </a:r>
            <a:endParaRPr lang="en-US" sz="3840" dirty="0"/>
          </a:p>
        </p:txBody>
      </p:sp>
      <p:sp>
        <p:nvSpPr>
          <p:cNvPr id="7" name="Text 1"/>
          <p:cNvSpPr/>
          <p:nvPr/>
        </p:nvSpPr>
        <p:spPr>
          <a:xfrm>
            <a:off x="786384" y="3904488"/>
            <a:ext cx="3538728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Rate Limits</a:t>
            </a:r>
            <a:endParaRPr lang="en-US" sz="1920" dirty="0"/>
          </a:p>
        </p:txBody>
      </p:sp>
      <p:sp>
        <p:nvSpPr>
          <p:cNvPr id="8" name="Text 2"/>
          <p:cNvSpPr/>
          <p:nvPr/>
        </p:nvSpPr>
        <p:spPr>
          <a:xfrm>
            <a:off x="786384" y="4434840"/>
            <a:ext cx="3538728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Implementing exponential backoff strategies helps manage these limits effectively.</a:t>
            </a:r>
            <a:endParaRPr lang="en-US" sz="1530" dirty="0"/>
          </a:p>
        </p:txBody>
      </p:sp>
      <p:sp>
        <p:nvSpPr>
          <p:cNvPr id="9" name="Text 3"/>
          <p:cNvSpPr/>
          <p:nvPr/>
        </p:nvSpPr>
        <p:spPr>
          <a:xfrm>
            <a:off x="6053328" y="4352544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0" name="Text 4"/>
          <p:cNvSpPr/>
          <p:nvPr/>
        </p:nvSpPr>
        <p:spPr>
          <a:xfrm>
            <a:off x="7845552" y="3319272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1" name="Text 5"/>
          <p:cNvSpPr/>
          <p:nvPr/>
        </p:nvSpPr>
        <p:spPr>
          <a:xfrm>
            <a:off x="7845552" y="539496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050505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1920" dirty="0"/>
          </a:p>
        </p:txBody>
      </p:sp>
      <p:sp>
        <p:nvSpPr>
          <p:cNvPr id="12" name="Text 6"/>
          <p:cNvSpPr/>
          <p:nvPr/>
        </p:nvSpPr>
        <p:spPr>
          <a:xfrm>
            <a:off x="9930384" y="2670048"/>
            <a:ext cx="392277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Data Quality</a:t>
            </a:r>
            <a:endParaRPr lang="en-US" sz="1920" dirty="0"/>
          </a:p>
        </p:txBody>
      </p:sp>
      <p:sp>
        <p:nvSpPr>
          <p:cNvPr id="13" name="Text 7"/>
          <p:cNvSpPr/>
          <p:nvPr/>
        </p:nvSpPr>
        <p:spPr>
          <a:xfrm>
            <a:off x="9930384" y="3200400"/>
            <a:ext cx="3922776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Preprocessing techniques like filtering and cleaning text improve analysis accuracy.</a:t>
            </a:r>
            <a:endParaRPr lang="en-US" sz="1530" dirty="0"/>
          </a:p>
        </p:txBody>
      </p:sp>
      <p:sp>
        <p:nvSpPr>
          <p:cNvPr id="14" name="Text 8"/>
          <p:cNvSpPr/>
          <p:nvPr/>
        </p:nvSpPr>
        <p:spPr>
          <a:xfrm>
            <a:off x="9930384" y="5138928"/>
            <a:ext cx="392277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Scalability</a:t>
            </a:r>
            <a:endParaRPr lang="en-US" sz="1920" dirty="0"/>
          </a:p>
        </p:txBody>
      </p:sp>
      <p:sp>
        <p:nvSpPr>
          <p:cNvPr id="15" name="Text 9"/>
          <p:cNvSpPr/>
          <p:nvPr/>
        </p:nvSpPr>
        <p:spPr>
          <a:xfrm>
            <a:off x="9930384" y="5669280"/>
            <a:ext cx="3922776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Scaling the Kafka cluster and processing nodes is crucial to maintain performance.</a:t>
            </a:r>
            <a:endParaRPr lang="en-US" sz="153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447288"/>
            <a:ext cx="4297680" cy="195681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504" y="3447288"/>
            <a:ext cx="4297680" cy="195681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064" y="3447288"/>
            <a:ext cx="4297680" cy="195681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2624328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Future Enhancements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914400" y="3575304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2E2E2E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Machine Learning Models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914400" y="4059936"/>
            <a:ext cx="3849624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2E2E2E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Integrating advanced machine learning models for sentiment analysis can improve accuracy and adapt to changing language trends on Twitter.</a:t>
            </a:r>
            <a:endParaRPr lang="en-US" sz="1530" dirty="0"/>
          </a:p>
        </p:txBody>
      </p:sp>
      <p:sp>
        <p:nvSpPr>
          <p:cNvPr id="10" name="Text 3"/>
          <p:cNvSpPr/>
          <p:nvPr/>
        </p:nvSpPr>
        <p:spPr>
          <a:xfrm>
            <a:off x="5394960" y="3575304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2E2E2E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Data Visualization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5394960" y="4059936"/>
            <a:ext cx="3849624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2E2E2E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Implementing real-time dashboards to visualize sentiment trends over time can provide valuable insights for users and businesses.</a:t>
            </a:r>
            <a:endParaRPr lang="en-US" sz="1530" dirty="0"/>
          </a:p>
        </p:txBody>
      </p:sp>
      <p:sp>
        <p:nvSpPr>
          <p:cNvPr id="12" name="Text 5"/>
          <p:cNvSpPr/>
          <p:nvPr/>
        </p:nvSpPr>
        <p:spPr>
          <a:xfrm>
            <a:off x="9884664" y="3575304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2E2E2E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Broader Data Sources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9884664" y="4059936"/>
            <a:ext cx="3849624" cy="12252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2E2E2E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Expanding the pipeline to include other social media platforms can enhance sentiment analysis and provide a more comprehensive view of public opinion.</a:t>
            </a:r>
            <a:endParaRPr lang="en-US" sz="153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704" y="3227832"/>
            <a:ext cx="1207008" cy="12070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44" y="3227832"/>
            <a:ext cx="457200" cy="120700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7976" y="3227832"/>
            <a:ext cx="1207008" cy="120700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85800" y="2286000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77D8F2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Conclusion of Twitter Sentiment Pipeline</a:t>
            </a:r>
            <a:endParaRPr lang="en-US" sz="3840" dirty="0"/>
          </a:p>
        </p:txBody>
      </p:sp>
      <p:sp>
        <p:nvSpPr>
          <p:cNvPr id="7" name="Text 1"/>
          <p:cNvSpPr/>
          <p:nvPr/>
        </p:nvSpPr>
        <p:spPr>
          <a:xfrm>
            <a:off x="795528" y="4626864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Successful Implementation</a:t>
            </a:r>
            <a:endParaRPr lang="en-US" sz="1920" dirty="0"/>
          </a:p>
        </p:txBody>
      </p:sp>
      <p:sp>
        <p:nvSpPr>
          <p:cNvPr id="8" name="Text 2"/>
          <p:cNvSpPr/>
          <p:nvPr/>
        </p:nvSpPr>
        <p:spPr>
          <a:xfrm>
            <a:off x="795528" y="5111496"/>
            <a:ext cx="4005072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Twitter Sentiment Pipeline streams and classifies tweets in real-time.</a:t>
            </a:r>
            <a:endParaRPr lang="en-US" sz="1530" dirty="0"/>
          </a:p>
        </p:txBody>
      </p:sp>
      <p:sp>
        <p:nvSpPr>
          <p:cNvPr id="9" name="Text 3"/>
          <p:cNvSpPr/>
          <p:nvPr/>
        </p:nvSpPr>
        <p:spPr>
          <a:xfrm>
            <a:off x="5321808" y="4626864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Organizational Insights</a:t>
            </a:r>
            <a:endParaRPr lang="en-US" sz="1920" dirty="0"/>
          </a:p>
        </p:txBody>
      </p:sp>
      <p:sp>
        <p:nvSpPr>
          <p:cNvPr id="10" name="Text 4"/>
          <p:cNvSpPr/>
          <p:nvPr/>
        </p:nvSpPr>
        <p:spPr>
          <a:xfrm>
            <a:off x="5321808" y="5111496"/>
            <a:ext cx="4005072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This system enhances decision-making and engagement strategies for organizations.</a:t>
            </a:r>
            <a:endParaRPr lang="en-US" sz="1530" dirty="0"/>
          </a:p>
        </p:txBody>
      </p:sp>
      <p:sp>
        <p:nvSpPr>
          <p:cNvPr id="11" name="Text 5"/>
          <p:cNvSpPr/>
          <p:nvPr/>
        </p:nvSpPr>
        <p:spPr>
          <a:xfrm>
            <a:off x="9838944" y="4626864"/>
            <a:ext cx="4005072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DBDBDB"/>
                </a:solidFill>
                <a:latin typeface="Alibaba-PuHuiTi" pitchFamily="34" charset="0"/>
                <a:ea typeface="Alibaba-PuHuiTi" pitchFamily="34" charset="-122"/>
                <a:cs typeface="Alibaba-PuHuiTi" pitchFamily="34" charset="-120"/>
              </a:rPr>
              <a:t>Future Enhancements</a:t>
            </a:r>
            <a:endParaRPr lang="en-US" sz="1920" dirty="0"/>
          </a:p>
        </p:txBody>
      </p:sp>
      <p:sp>
        <p:nvSpPr>
          <p:cNvPr id="12" name="Text 6"/>
          <p:cNvSpPr/>
          <p:nvPr/>
        </p:nvSpPr>
        <p:spPr>
          <a:xfrm>
            <a:off x="9838944" y="5111496"/>
            <a:ext cx="4005072" cy="4937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DBDBDB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Future improvements will further boost its utility and applicability.</a:t>
            </a:r>
            <a:endParaRPr lang="en-US" sz="153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570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Alibaba-PuHuiTi</vt:lpstr>
      <vt:lpstr>Arial</vt:lpstr>
      <vt:lpstr>Arial Rounded MT Bold</vt:lpstr>
      <vt:lpstr>Times New Roman</vt:lpstr>
      <vt:lpstr>思源黑体-Medium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 ROYAL</cp:lastModifiedBy>
  <cp:revision>4</cp:revision>
  <dcterms:created xsi:type="dcterms:W3CDTF">2025-08-20T05:58:25Z</dcterms:created>
  <dcterms:modified xsi:type="dcterms:W3CDTF">2025-08-21T09:32:21Z</dcterms:modified>
</cp:coreProperties>
</file>