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32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 dirty="0">
                <a:latin typeface="Arial"/>
              </a:rPr>
              <a:t>Click to move the slide</a:t>
            </a: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6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6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6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6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4CD7469-A468-44AE-8F41-73C120F4E80E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3213" cy="2312988"/>
          </a:xfrm>
          <a:prstGeom prst="rect">
            <a:avLst/>
          </a:prstGeom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 dirty="0">
              <a:latin typeface="Arial"/>
            </a:endParaRPr>
          </a:p>
        </p:txBody>
      </p:sp>
      <p:sp>
        <p:nvSpPr>
          <p:cNvPr id="764" name="CustomShape 3"/>
          <p:cNvSpPr/>
          <p:nvPr/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8A7796D-6E1A-43B9-AC0B-FD3E6774428F}" type="slidenum">
              <a:rPr lang="en-IN" sz="1200" b="0" strike="noStrike" spc="-1">
                <a:latin typeface="Times New Roman"/>
              </a:rPr>
              <a:t>1</a:t>
            </a:fld>
            <a:endParaRPr lang="en-IN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06/09/24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4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06/09/24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7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06/09/24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3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06/09/24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91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06/09/24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55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06/09/24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52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06/09/24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310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06/09/24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92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06/09/24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2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06/09/24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6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06/09/24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06/09/24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5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06/09/24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5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06/09/24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9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06/09/24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4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06/09/24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8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06/09/24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06/09/24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1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8" r:id="rId1"/>
    <p:sldLayoutId id="2147484329" r:id="rId2"/>
    <p:sldLayoutId id="2147484330" r:id="rId3"/>
    <p:sldLayoutId id="2147484331" r:id="rId4"/>
    <p:sldLayoutId id="2147484332" r:id="rId5"/>
    <p:sldLayoutId id="2147484333" r:id="rId6"/>
    <p:sldLayoutId id="2147484334" r:id="rId7"/>
    <p:sldLayoutId id="2147484335" r:id="rId8"/>
    <p:sldLayoutId id="2147484336" r:id="rId9"/>
    <p:sldLayoutId id="2147484337" r:id="rId10"/>
    <p:sldLayoutId id="2147484338" r:id="rId11"/>
    <p:sldLayoutId id="2147484339" r:id="rId12"/>
    <p:sldLayoutId id="2147484340" r:id="rId13"/>
    <p:sldLayoutId id="2147484341" r:id="rId14"/>
    <p:sldLayoutId id="2147484342" r:id="rId15"/>
    <p:sldLayoutId id="2147484343" r:id="rId16"/>
    <p:sldLayoutId id="214748434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roup 1"/>
          <p:cNvGrpSpPr/>
          <p:nvPr/>
        </p:nvGrpSpPr>
        <p:grpSpPr>
          <a:xfrm>
            <a:off x="876240" y="990720"/>
            <a:ext cx="1742400" cy="1332720"/>
            <a:chOff x="876240" y="990720"/>
            <a:chExt cx="1742400" cy="1332720"/>
          </a:xfrm>
        </p:grpSpPr>
        <p:sp>
          <p:nvSpPr>
            <p:cNvPr id="647" name="CustomShape 2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CustomShape 3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49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CustomShape 6"/>
          <p:cNvSpPr/>
          <p:nvPr/>
        </p:nvSpPr>
        <p:spPr>
          <a:xfrm>
            <a:off x="-828720" y="19800"/>
            <a:ext cx="998136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-1" dirty="0">
                <a:solidFill>
                  <a:srgbClr val="0F0F0F"/>
                </a:solidFill>
                <a:latin typeface="Times New Roman"/>
              </a:rPr>
              <a:t>Employee Data Analysis using Excel </a:t>
            </a:r>
            <a:br>
              <a:rPr dirty="0"/>
            </a:br>
            <a:endParaRPr lang="en-IN" sz="3200" b="0" strike="noStrike" spc="-1" dirty="0">
              <a:latin typeface="Arial"/>
            </a:endParaRPr>
          </a:p>
        </p:txBody>
      </p:sp>
      <p:pic>
        <p:nvPicPr>
          <p:cNvPr id="652" name="object 9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653" name="CustomShape 7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742316F0-925B-4958-8DD4-33ABBED24F2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1</a:t>
            </a:fld>
            <a:endParaRPr lang="en-IN" sz="1100" b="0" strike="noStrike" spc="-1" dirty="0">
              <a:latin typeface="Arial"/>
            </a:endParaRPr>
          </a:p>
        </p:txBody>
      </p:sp>
      <p:sp>
        <p:nvSpPr>
          <p:cNvPr id="654" name="CustomShape 8"/>
          <p:cNvSpPr/>
          <p:nvPr/>
        </p:nvSpPr>
        <p:spPr>
          <a:xfrm>
            <a:off x="2554560" y="3314160"/>
            <a:ext cx="860976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STUDENT NAME</a:t>
            </a:r>
            <a:r>
              <a:rPr lang="en-IN" sz="24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  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:  	DHARANI.P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REGISTER NO	      :</a:t>
            </a:r>
            <a:r>
              <a:rPr lang="en-IN" sz="24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312209896 (asunm1363312209896)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DEPARTMENT		: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COLLEGE			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:   	VALLIAMMAL COLLEGE FOR 									WOMEN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656" name="CustomShape 10"/>
          <p:cNvSpPr/>
          <p:nvPr/>
        </p:nvSpPr>
        <p:spPr>
          <a:xfrm>
            <a:off x="4977000" y="4099717"/>
            <a:ext cx="417564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pc="-1" dirty="0">
                <a:latin typeface="Bodoni MT"/>
              </a:rPr>
              <a:t>               </a:t>
            </a:r>
            <a:r>
              <a:rPr lang="en-IN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BANK MANAGEMENT</a:t>
            </a:r>
            <a:endParaRPr lang="en-IN" sz="18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7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48" name="CustomShape 2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0CBDC086-E0CE-4708-AADD-AF71285D09E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10</a:t>
            </a:fld>
            <a:endParaRPr lang="en-IN" sz="1100" b="0" strike="noStrike" spc="-1" dirty="0">
              <a:latin typeface="Arial"/>
            </a:endParaRPr>
          </a:p>
        </p:txBody>
      </p:sp>
      <p:sp>
        <p:nvSpPr>
          <p:cNvPr id="749" name="CustomShape 3"/>
          <p:cNvSpPr/>
          <p:nvPr/>
        </p:nvSpPr>
        <p:spPr>
          <a:xfrm>
            <a:off x="2590800" y="294840"/>
            <a:ext cx="3250680" cy="752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9" dirty="0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lang="en-IN" sz="4800" b="1" strike="noStrike" spc="-1" dirty="0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lang="en-IN" sz="4800" b="1" strike="noStrike" spc="-15" dirty="0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lang="en-IN" sz="4800" b="1" strike="noStrike" spc="-35" dirty="0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lang="en-IN" sz="4800" b="1" strike="noStrike" spc="-32" dirty="0">
                <a:solidFill>
                  <a:srgbClr val="000000"/>
                </a:solidFill>
                <a:latin typeface="Trebuchet MS"/>
                <a:ea typeface="DejaVu Sans"/>
              </a:rPr>
              <a:t>LING</a:t>
            </a:r>
            <a:endParaRPr lang="en-IN" sz="4800" b="0" strike="noStrike" spc="-1" dirty="0">
              <a:latin typeface="Arial"/>
            </a:endParaRPr>
          </a:p>
        </p:txBody>
      </p:sp>
      <p:sp>
        <p:nvSpPr>
          <p:cNvPr id="750" name="CustomShape 4"/>
          <p:cNvSpPr/>
          <p:nvPr/>
        </p:nvSpPr>
        <p:spPr>
          <a:xfrm>
            <a:off x="10058400" y="52524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5"/>
          <p:cNvSpPr/>
          <p:nvPr/>
        </p:nvSpPr>
        <p:spPr>
          <a:xfrm>
            <a:off x="2042160" y="1412677"/>
            <a:ext cx="11097240" cy="16297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0" strike="noStrike" spc="-1" dirty="0">
                <a:latin typeface="Bodoni MT"/>
              </a:rPr>
              <a:t>DATA COLLECTION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*Identification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*Gathering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*Preparation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752" name="CustomShape 6"/>
          <p:cNvSpPr/>
          <p:nvPr/>
        </p:nvSpPr>
        <p:spPr>
          <a:xfrm>
            <a:off x="1950720" y="3240000"/>
            <a:ext cx="4297680" cy="2060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DATA CLEANING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</a:t>
            </a:r>
            <a:r>
              <a:rPr lang="en-IN" sz="1800" b="0" strike="noStrike" spc="-1" dirty="0">
                <a:solidFill>
                  <a:srgbClr val="FF0000"/>
                </a:solidFill>
                <a:latin typeface="Bodoni MT"/>
              </a:rPr>
              <a:t>*Standardization dilation</a:t>
            </a:r>
            <a:endParaRPr lang="en-IN" sz="18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FF0000"/>
                </a:solidFill>
                <a:latin typeface="Bodoni MT"/>
              </a:rPr>
              <a:t>   *Correction</a:t>
            </a:r>
            <a:endParaRPr lang="en-IN" sz="18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FF0000"/>
                </a:solidFill>
                <a:latin typeface="Bodoni MT"/>
              </a:rPr>
              <a:t>   *Validatio</a:t>
            </a:r>
            <a:r>
              <a:rPr lang="en-IN" sz="1800" b="0" strike="noStrike" spc="-1" dirty="0">
                <a:latin typeface="Bodoni MT"/>
              </a:rPr>
              <a:t>n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753" name="CustomShape 7"/>
          <p:cNvSpPr/>
          <p:nvPr/>
        </p:nvSpPr>
        <p:spPr>
          <a:xfrm>
            <a:off x="1742400" y="5016065"/>
            <a:ext cx="902720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SUMMARY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</a:t>
            </a:r>
            <a:r>
              <a:rPr lang="en-IN" sz="1800" b="0" strike="noStrike" spc="-1" dirty="0">
                <a:solidFill>
                  <a:srgbClr val="FF0000"/>
                </a:solidFill>
                <a:latin typeface="Bodoni MT"/>
              </a:rPr>
              <a:t>Data analysis involves examining, transforming, and modelling data to </a:t>
            </a:r>
            <a:endParaRPr lang="en-IN" sz="18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FF0000"/>
                </a:solidFill>
                <a:latin typeface="Bodoni MT"/>
              </a:rPr>
              <a:t> Extract insights , identify patterns, and support decisions-making</a:t>
            </a:r>
            <a:r>
              <a:rPr lang="en-IN" sz="1800" b="0" strike="noStrike" spc="-1" dirty="0">
                <a:latin typeface="Bodoni MT"/>
              </a:rPr>
              <a:t>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2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6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57" name="CustomShape 3"/>
          <p:cNvSpPr/>
          <p:nvPr/>
        </p:nvSpPr>
        <p:spPr>
          <a:xfrm>
            <a:off x="1666800" y="385560"/>
            <a:ext cx="3382720" cy="8444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5400" b="1" strike="noStrike" spc="-1" dirty="0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4800" b="1" strike="noStrike" spc="-41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800" b="1" strike="noStrike" spc="-32" dirty="0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4800" b="1" strike="noStrike" spc="-406" dirty="0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800" b="1" strike="noStrike" spc="-1" dirty="0">
                <a:solidFill>
                  <a:srgbClr val="000000"/>
                </a:solidFill>
                <a:latin typeface="Trebuchet MS"/>
              </a:rPr>
              <a:t>TS</a:t>
            </a:r>
            <a:endParaRPr lang="en-IN" sz="4800" b="0" strike="noStrike" spc="-1" dirty="0">
              <a:latin typeface="Arial"/>
            </a:endParaRPr>
          </a:p>
        </p:txBody>
      </p:sp>
      <p:sp>
        <p:nvSpPr>
          <p:cNvPr id="758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0EBA27D-31F4-4955-B9B8-ACA2F536B47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11</a:t>
            </a:fld>
            <a:endParaRPr lang="en-IN" sz="11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8A84F8-721A-56C2-A4FC-EE3DCF913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40" y="1230007"/>
            <a:ext cx="7162800" cy="50807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CustomShape 1"/>
          <p:cNvSpPr/>
          <p:nvPr/>
        </p:nvSpPr>
        <p:spPr>
          <a:xfrm>
            <a:off x="2045600" y="35508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 dirty="0">
                <a:solidFill>
                  <a:srgbClr val="000000"/>
                </a:solidFill>
                <a:latin typeface="Times New Roman"/>
              </a:rPr>
              <a:t>conclusion</a:t>
            </a:r>
            <a:endParaRPr lang="en-IN" sz="4800" b="0" strike="noStrike" spc="-1" dirty="0">
              <a:latin typeface="Arial"/>
            </a:endParaRPr>
          </a:p>
        </p:txBody>
      </p:sp>
      <p:sp>
        <p:nvSpPr>
          <p:cNvPr id="761" name="CustomShape 2"/>
          <p:cNvSpPr/>
          <p:nvPr/>
        </p:nvSpPr>
        <p:spPr>
          <a:xfrm>
            <a:off x="1224000" y="1656000"/>
            <a:ext cx="7343640" cy="34764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0" strike="noStrike" spc="-1" dirty="0">
                <a:latin typeface="Bodoni MT"/>
              </a:rPr>
              <a:t>* </a:t>
            </a: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IN CONCLUSION, the employee data analysis conducted using Excel 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  Provided valuable insights into workforce trends enabling more 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  Informed decision-making.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        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         The use of Excel allowed efficient data organization, visualization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  and reporting,   ultimately helping to enhance HR strategies, improve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  and employee satisfaction and optimize overall organizational 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  performance.         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13324115" y="391886"/>
            <a:ext cx="1219140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59" name="Group 2"/>
          <p:cNvGrpSpPr/>
          <p:nvPr/>
        </p:nvGrpSpPr>
        <p:grpSpPr>
          <a:xfrm>
            <a:off x="16098603" y="490654"/>
            <a:ext cx="4743000" cy="6858000"/>
            <a:chOff x="7448760" y="0"/>
            <a:chExt cx="4743000" cy="6858000"/>
          </a:xfrm>
        </p:grpSpPr>
        <p:sp>
          <p:nvSpPr>
            <p:cNvPr id="660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70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CustomShape 16"/>
          <p:cNvSpPr/>
          <p:nvPr/>
        </p:nvSpPr>
        <p:spPr>
          <a:xfrm>
            <a:off x="3129497" y="955890"/>
            <a:ext cx="6680503" cy="8477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5400" b="1" strike="noStrike" spc="1" dirty="0">
                <a:latin typeface="Trebuchet MS"/>
              </a:rPr>
              <a:t>PROJECT</a:t>
            </a:r>
            <a:r>
              <a:rPr lang="en-IN" sz="5400" b="1" strike="noStrike" spc="-86" dirty="0">
                <a:latin typeface="Trebuchet MS"/>
              </a:rPr>
              <a:t> </a:t>
            </a:r>
            <a:r>
              <a:rPr lang="en-IN" sz="5400" b="1" strike="noStrike" spc="21" dirty="0">
                <a:latin typeface="Trebuchet MS"/>
              </a:rPr>
              <a:t>TITLE</a:t>
            </a:r>
            <a:endParaRPr lang="en-IN" sz="5400" b="0" strike="noStrike" spc="-1" dirty="0">
              <a:latin typeface="Arial"/>
            </a:endParaRPr>
          </a:p>
        </p:txBody>
      </p:sp>
      <p:grpSp>
        <p:nvGrpSpPr>
          <p:cNvPr id="674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675" name="object 19"/>
            <p:cNvPicPr/>
            <p:nvPr/>
          </p:nvPicPr>
          <p:blipFill>
            <a:blip r:embed="rId2"/>
            <a:stretch/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6" name="object 20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77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9C6B4237-786E-46DB-A996-1F2AF6312BE6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2</a:t>
            </a:fld>
            <a:endParaRPr lang="en-IN" sz="1100" b="0" strike="noStrike" spc="-1" dirty="0">
              <a:latin typeface="Arial"/>
            </a:endParaRPr>
          </a:p>
        </p:txBody>
      </p:sp>
      <p:sp>
        <p:nvSpPr>
          <p:cNvPr id="678" name="CustomShape 19"/>
          <p:cNvSpPr/>
          <p:nvPr/>
        </p:nvSpPr>
        <p:spPr>
          <a:xfrm>
            <a:off x="2047837" y="2390246"/>
            <a:ext cx="8592480" cy="1445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0B050"/>
                </a:solidFill>
                <a:latin typeface="Times New Roman"/>
                <a:ea typeface="DejaVu Sans"/>
              </a:rPr>
              <a:t>Employee Performance Analysis using Excel</a:t>
            </a:r>
            <a:endParaRPr lang="en-IN" sz="4400" b="0" strike="noStrike" spc="-1" dirty="0">
              <a:solidFill>
                <a:srgbClr val="00B05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1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 dirty="0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 dirty="0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 dirty="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 dirty="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 dirty="0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 dirty="0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 dirty="0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 dirty="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 dirty="0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 dirty="0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 dirty="0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 dirty="0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 dirty="0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 dirty="0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 dirty="0">
              <a:latin typeface="Arial"/>
            </a:endParaRPr>
          </a:p>
        </p:txBody>
      </p:sp>
      <p:sp>
        <p:nvSpPr>
          <p:cNvPr id="692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4" name="object 17"/>
          <p:cNvPicPr/>
          <p:nvPr/>
        </p:nvPicPr>
        <p:blipFill>
          <a:blip r:embed="rId2"/>
          <a:stretch/>
        </p:blipFill>
        <p:spPr>
          <a:xfrm>
            <a:off x="10686960" y="6134040"/>
            <a:ext cx="246960" cy="246960"/>
          </a:xfrm>
          <a:prstGeom prst="rect">
            <a:avLst/>
          </a:prstGeom>
          <a:ln>
            <a:noFill/>
          </a:ln>
        </p:spPr>
      </p:pic>
      <p:grpSp>
        <p:nvGrpSpPr>
          <p:cNvPr id="695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696" name="object 19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7" name="object 20"/>
            <p:cNvPicPr/>
            <p:nvPr/>
          </p:nvPicPr>
          <p:blipFill>
            <a:blip r:embed="rId4"/>
            <a:stretch/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98" name="CustomShape 17"/>
          <p:cNvSpPr/>
          <p:nvPr/>
        </p:nvSpPr>
        <p:spPr>
          <a:xfrm>
            <a:off x="1780200" y="445320"/>
            <a:ext cx="3523320" cy="752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pc="2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800" b="1" strike="noStrike" spc="21" dirty="0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800" b="1" strike="noStrike" spc="-7" dirty="0">
                <a:solidFill>
                  <a:srgbClr val="000000"/>
                </a:solidFill>
                <a:latin typeface="Trebuchet MS"/>
              </a:rPr>
              <a:t>G</a:t>
            </a:r>
            <a:r>
              <a:rPr lang="en-IN" sz="4800" b="1" strike="noStrike" spc="-35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 dirty="0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4800" b="1" strike="noStrike" spc="-1" dirty="0">
                <a:solidFill>
                  <a:srgbClr val="000000"/>
                </a:solidFill>
                <a:latin typeface="Trebuchet MS"/>
              </a:rPr>
              <a:t>DA</a:t>
            </a:r>
            <a:endParaRPr lang="en-IN" sz="4800" b="0" strike="noStrike" spc="-1" dirty="0">
              <a:latin typeface="Arial"/>
            </a:endParaRPr>
          </a:p>
        </p:txBody>
      </p:sp>
      <p:sp>
        <p:nvSpPr>
          <p:cNvPr id="699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68EDEE3-1613-4CAF-BDA0-6C318704B6FB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3</a:t>
            </a:fld>
            <a:endParaRPr lang="en-IN" sz="1100" b="0" strike="noStrike" spc="-1" dirty="0">
              <a:latin typeface="Arial"/>
            </a:endParaRPr>
          </a:p>
        </p:txBody>
      </p:sp>
      <p:sp>
        <p:nvSpPr>
          <p:cNvPr id="700" name="CustomShape 19"/>
          <p:cNvSpPr/>
          <p:nvPr/>
        </p:nvSpPr>
        <p:spPr>
          <a:xfrm>
            <a:off x="3983120" y="1701757"/>
            <a:ext cx="5028480" cy="42458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 marL="216000" indent="-215640"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Problem Statement</a:t>
            </a:r>
            <a:endParaRPr lang="en-IN" sz="2800" b="0" strike="noStrike" spc="-1" dirty="0">
              <a:solidFill>
                <a:srgbClr val="FF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Project Overview</a:t>
            </a:r>
            <a:endParaRPr lang="en-IN" sz="2800" b="0" strike="noStrike" spc="-1" dirty="0">
              <a:solidFill>
                <a:srgbClr val="FF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End Users</a:t>
            </a:r>
            <a:endParaRPr lang="en-IN" sz="2800" b="0" strike="noStrike" spc="-1" dirty="0">
              <a:solidFill>
                <a:srgbClr val="FF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Our Solution and Proposition</a:t>
            </a:r>
            <a:endParaRPr lang="en-IN" sz="2800" b="0" strike="noStrike" spc="-1" dirty="0">
              <a:solidFill>
                <a:srgbClr val="FF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Dataset Description</a:t>
            </a:r>
            <a:endParaRPr lang="en-IN" sz="2800" b="0" strike="noStrike" spc="-1" dirty="0">
              <a:solidFill>
                <a:srgbClr val="FF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Modelling Approach</a:t>
            </a:r>
            <a:endParaRPr lang="en-IN" sz="2800" b="0" strike="noStrike" spc="-1" dirty="0">
              <a:solidFill>
                <a:srgbClr val="FF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Results and Discussion</a:t>
            </a:r>
            <a:endParaRPr lang="en-IN" sz="2800" b="0" strike="noStrike" spc="-1" dirty="0">
              <a:solidFill>
                <a:srgbClr val="FF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Conclusion</a:t>
            </a:r>
            <a:endParaRPr lang="en-IN" sz="28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roup 1"/>
          <p:cNvGrpSpPr/>
          <p:nvPr/>
        </p:nvGrpSpPr>
        <p:grpSpPr>
          <a:xfrm>
            <a:off x="8255800" y="2819762"/>
            <a:ext cx="2761560" cy="3256920"/>
            <a:chOff x="7991640" y="2933640"/>
            <a:chExt cx="2761560" cy="3256920"/>
          </a:xfrm>
        </p:grpSpPr>
        <p:sp>
          <p:nvSpPr>
            <p:cNvPr id="702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04" name="object 5"/>
            <p:cNvPicPr/>
            <p:nvPr/>
          </p:nvPicPr>
          <p:blipFill>
            <a:blip r:embed="rId2"/>
            <a:stretch/>
          </p:blipFill>
          <p:spPr>
            <a:xfrm>
              <a:off x="7991640" y="29336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05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CustomShape 5"/>
          <p:cNvSpPr/>
          <p:nvPr/>
        </p:nvSpPr>
        <p:spPr>
          <a:xfrm>
            <a:off x="1656000" y="566440"/>
            <a:ext cx="6075760" cy="7553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800" b="1" strike="noStrike" spc="-21" dirty="0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4800" b="1" strike="noStrike" spc="9" dirty="0">
                <a:solidFill>
                  <a:srgbClr val="000000"/>
                </a:solidFill>
                <a:latin typeface="Trebuchet MS"/>
              </a:rPr>
              <a:t>ROB</a:t>
            </a:r>
            <a:r>
              <a:rPr lang="en-IN" sz="4800" b="1" strike="noStrike" spc="49" dirty="0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800" b="1" strike="noStrike" spc="-21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15" dirty="0">
                <a:solidFill>
                  <a:srgbClr val="000000"/>
                </a:solidFill>
                <a:latin typeface="Trebuchet MS"/>
              </a:rPr>
              <a:t>M</a:t>
            </a:r>
            <a:r>
              <a:rPr lang="en-IN" sz="4800" b="1" strike="noStrike" spc="-1" dirty="0">
                <a:solidFill>
                  <a:srgbClr val="000000"/>
                </a:solidFill>
                <a:latin typeface="Trebuchet MS"/>
              </a:rPr>
              <a:t>	</a:t>
            </a:r>
            <a:r>
              <a:rPr lang="en-IN" sz="4800" b="1" strike="noStrike" spc="7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800" b="1" strike="noStrike" spc="-372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800" b="1" strike="noStrike" spc="-375" dirty="0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800" b="1" strike="noStrike" spc="9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800" b="1" strike="noStrike" spc="-12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-21" dirty="0">
                <a:solidFill>
                  <a:srgbClr val="000000"/>
                </a:solidFill>
                <a:latin typeface="Trebuchet MS"/>
              </a:rPr>
              <a:t>ME</a:t>
            </a:r>
            <a:r>
              <a:rPr lang="en-IN" sz="4800" b="1" strike="noStrike" spc="7" dirty="0">
                <a:solidFill>
                  <a:srgbClr val="000000"/>
                </a:solidFill>
                <a:latin typeface="Trebuchet MS"/>
              </a:rPr>
              <a:t>NT</a:t>
            </a:r>
            <a:endParaRPr lang="en-IN" sz="4800" b="0" strike="noStrike" spc="-1" dirty="0">
              <a:latin typeface="Arial"/>
            </a:endParaRPr>
          </a:p>
        </p:txBody>
      </p:sp>
      <p:pic>
        <p:nvPicPr>
          <p:cNvPr id="707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08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B106C24-935C-4936-B891-D8E140F65209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4</a:t>
            </a:fld>
            <a:endParaRPr lang="en-IN" sz="1100" b="0" strike="noStrike" spc="-1" dirty="0">
              <a:latin typeface="Arial"/>
            </a:endParaRPr>
          </a:p>
        </p:txBody>
      </p:sp>
      <p:sp>
        <p:nvSpPr>
          <p:cNvPr id="709" name="CustomShape 7"/>
          <p:cNvSpPr/>
          <p:nvPr/>
        </p:nvSpPr>
        <p:spPr>
          <a:xfrm>
            <a:off x="1656000" y="2354040"/>
            <a:ext cx="6767640" cy="37226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.  </a:t>
            </a: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Utilize Excel to efficiently analyse employee data by leveraging 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  Function such as PIVOT TABLES, and conditional formatting.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.   The enables the identification of key trends, such as current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  Employees rates, performance levels.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  </a:t>
            </a:r>
            <a:r>
              <a:rPr lang="en-IN" sz="2000" b="0" strike="noStrike" spc="-1" dirty="0" err="1">
                <a:solidFill>
                  <a:srgbClr val="FF0000"/>
                </a:solidFill>
                <a:latin typeface="Bodoni MT"/>
              </a:rPr>
              <a:t>Descion</a:t>
            </a: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-making processes by visualization this data through Pie chart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711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13" name="object 5"/>
            <p:cNvPicPr/>
            <p:nvPr/>
          </p:nvPicPr>
          <p:blipFill>
            <a:blip r:embed="rId2"/>
            <a:stretch/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14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CustomShape 5"/>
          <p:cNvSpPr/>
          <p:nvPr/>
        </p:nvSpPr>
        <p:spPr>
          <a:xfrm>
            <a:off x="2377440" y="240148"/>
            <a:ext cx="3919840" cy="14940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800" b="1" strike="noStrike" spc="1" dirty="0">
                <a:solidFill>
                  <a:srgbClr val="000000"/>
                </a:solidFill>
                <a:latin typeface="Trebuchet MS"/>
              </a:rPr>
              <a:t>PROJECT	</a:t>
            </a:r>
            <a:r>
              <a:rPr lang="en-IN" sz="4800" b="1" strike="noStrike" spc="-21" dirty="0">
                <a:solidFill>
                  <a:srgbClr val="000000"/>
                </a:solidFill>
                <a:latin typeface="Trebuchet MS"/>
              </a:rPr>
              <a:t>OVERVIEW  </a:t>
            </a:r>
            <a:endParaRPr lang="en-IN" sz="4800" b="0" strike="noStrike" spc="-1" dirty="0">
              <a:latin typeface="Arial"/>
            </a:endParaRPr>
          </a:p>
        </p:txBody>
      </p:sp>
      <p:pic>
        <p:nvPicPr>
          <p:cNvPr id="716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17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65E01C9F-8372-4E8C-AC6F-127DC9C58F24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5</a:t>
            </a:fld>
            <a:endParaRPr lang="en-IN" sz="1100" b="0" strike="noStrike" spc="-1" dirty="0">
              <a:latin typeface="Arial"/>
            </a:endParaRPr>
          </a:p>
        </p:txBody>
      </p:sp>
      <p:sp>
        <p:nvSpPr>
          <p:cNvPr id="718" name="CustomShape 7"/>
          <p:cNvSpPr/>
          <p:nvPr/>
        </p:nvSpPr>
        <p:spPr>
          <a:xfrm>
            <a:off x="990720" y="2133720"/>
            <a:ext cx="7923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719" name="CustomShape 8"/>
          <p:cNvSpPr/>
          <p:nvPr/>
        </p:nvSpPr>
        <p:spPr>
          <a:xfrm>
            <a:off x="1928520" y="2188015"/>
            <a:ext cx="7631640" cy="3691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This project focuses on analysing employee data to identify trends and</a:t>
            </a: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And insights that can drive better decision.</a:t>
            </a: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Excel will be used to clean, organize, and visualize kry metrics such as</a:t>
            </a: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Employee demographics, performance, and rention rates.</a:t>
            </a: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The analysis will highlights areas of improvement in workforce management</a:t>
            </a: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Helping to optimize resource allocation.</a:t>
            </a: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Outcomes will include detailed reports and dashboard for management</a:t>
            </a: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Review.</a:t>
            </a: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The finding aim to support strategic planning. </a:t>
            </a: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CustomShape 4"/>
          <p:cNvSpPr/>
          <p:nvPr/>
        </p:nvSpPr>
        <p:spPr>
          <a:xfrm>
            <a:off x="2253960" y="736950"/>
            <a:ext cx="5013720" cy="5091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21" dirty="0">
                <a:solidFill>
                  <a:srgbClr val="000000"/>
                </a:solidFill>
                <a:latin typeface="Trebuchet MS"/>
              </a:rPr>
              <a:t>W</a:t>
            </a:r>
            <a:r>
              <a:rPr lang="en-IN" sz="3200" b="1" strike="noStrike" spc="-21" dirty="0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15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200" b="1" strike="noStrike" spc="-236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 dirty="0">
                <a:solidFill>
                  <a:srgbClr val="000000"/>
                </a:solidFill>
                <a:latin typeface="Trebuchet MS"/>
              </a:rPr>
              <a:t>AR</a:t>
            </a:r>
            <a:r>
              <a:rPr lang="en-IN" sz="3200" b="1" strike="noStrike" spc="9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200" b="1" strike="noStrike" spc="-15" dirty="0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9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21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26" dirty="0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200" b="1" strike="noStrike" spc="9" dirty="0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200" b="1" strike="noStrike" spc="-46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" dirty="0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200" b="1" strike="noStrike" spc="7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200" b="1" strike="noStrike" spc="-26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12" dirty="0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200" b="1" strike="noStrike" spc="1" dirty="0">
                <a:solidFill>
                  <a:srgbClr val="000000"/>
                </a:solidFill>
                <a:latin typeface="Trebuchet MS"/>
              </a:rPr>
              <a:t>S?</a:t>
            </a:r>
            <a:endParaRPr lang="en-IN" sz="3200" b="0" strike="noStrike" spc="-1" dirty="0">
              <a:latin typeface="Arial"/>
            </a:endParaRPr>
          </a:p>
        </p:txBody>
      </p:sp>
      <p:pic>
        <p:nvPicPr>
          <p:cNvPr id="724" name="object 6"/>
          <p:cNvPicPr/>
          <p:nvPr/>
        </p:nvPicPr>
        <p:blipFill>
          <a:blip r:embed="rId2"/>
          <a:stretch/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725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232AF6A2-F98F-4856-97D7-88B755CF837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6</a:t>
            </a:fld>
            <a:endParaRPr lang="en-IN" sz="1100" b="0" strike="noStrike" spc="-1" dirty="0">
              <a:latin typeface="Arial"/>
            </a:endParaRPr>
          </a:p>
        </p:txBody>
      </p:sp>
      <p:sp>
        <p:nvSpPr>
          <p:cNvPr id="726" name="CustomShape 6"/>
          <p:cNvSpPr/>
          <p:nvPr/>
        </p:nvSpPr>
        <p:spPr>
          <a:xfrm>
            <a:off x="1629069" y="1985200"/>
            <a:ext cx="6911640" cy="1321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The end users of the employee data employee data analysis are HR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Managers team leads and senior management. 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727" name="Picture 726"/>
          <p:cNvPicPr/>
          <p:nvPr/>
        </p:nvPicPr>
        <p:blipFill>
          <a:blip r:embed="rId3"/>
          <a:stretch/>
        </p:blipFill>
        <p:spPr>
          <a:xfrm rot="21596400">
            <a:off x="1988505" y="3432242"/>
            <a:ext cx="6192767" cy="313791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object 2"/>
          <p:cNvPicPr/>
          <p:nvPr/>
        </p:nvPicPr>
        <p:blipFill>
          <a:blip r:embed="rId2"/>
          <a:stretch/>
        </p:blipFill>
        <p:spPr>
          <a:xfrm>
            <a:off x="8999640" y="1639844"/>
            <a:ext cx="2694520" cy="3795756"/>
          </a:xfrm>
          <a:prstGeom prst="rect">
            <a:avLst/>
          </a:prstGeom>
          <a:ln>
            <a:noFill/>
          </a:ln>
        </p:spPr>
      </p:pic>
      <p:sp>
        <p:nvSpPr>
          <p:cNvPr id="729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CustomShape 4"/>
          <p:cNvSpPr/>
          <p:nvPr/>
        </p:nvSpPr>
        <p:spPr>
          <a:xfrm>
            <a:off x="1605280" y="497520"/>
            <a:ext cx="9641840" cy="5674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3600" b="1" strike="noStrike" spc="7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 dirty="0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600" b="1" strike="noStrike" spc="-1" dirty="0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21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7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 dirty="0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35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 dirty="0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 dirty="0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347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5" dirty="0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-7" dirty="0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1" dirty="0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600" b="1" strike="noStrike" spc="29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2" dirty="0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1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55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296" dirty="0">
                <a:solidFill>
                  <a:srgbClr val="000000"/>
                </a:solidFill>
                <a:latin typeface="Trebuchet MS"/>
              </a:rPr>
              <a:t>V</a:t>
            </a:r>
            <a:r>
              <a:rPr lang="en-IN" sz="3600" b="1" strike="noStrike" spc="-35" dirty="0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21" dirty="0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1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600" b="1" strike="noStrike" spc="-66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15" dirty="0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-32" dirty="0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7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5" dirty="0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7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-32" dirty="0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 dirty="0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 dirty="0">
                <a:solidFill>
                  <a:srgbClr val="000000"/>
                </a:solidFill>
                <a:latin typeface="Trebuchet MS"/>
              </a:rPr>
              <a:t>N</a:t>
            </a:r>
            <a:endParaRPr lang="en-IN" sz="3600" b="0" strike="noStrike" spc="-1" dirty="0">
              <a:latin typeface="Arial"/>
            </a:endParaRPr>
          </a:p>
        </p:txBody>
      </p:sp>
      <p:pic>
        <p:nvPicPr>
          <p:cNvPr id="733" name="object 7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34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4F0ED3B-3328-4B2F-9A40-C488C9C3D271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7</a:t>
            </a:fld>
            <a:endParaRPr lang="en-IN" sz="1100" b="0" strike="noStrike" spc="-1" dirty="0">
              <a:latin typeface="Arial"/>
            </a:endParaRPr>
          </a:p>
        </p:txBody>
      </p:sp>
      <p:sp>
        <p:nvSpPr>
          <p:cNvPr id="735" name="CustomShape 6"/>
          <p:cNvSpPr/>
          <p:nvPr/>
        </p:nvSpPr>
        <p:spPr>
          <a:xfrm>
            <a:off x="2808000" y="2016000"/>
            <a:ext cx="6191640" cy="41535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Conditional formatting – highlights missing cells 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Filter – helps to remove the empty cells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Formulas – helps to identify the performance of employees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Pivot table – helps summarize 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Pie chart – shows the data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1710320" y="39572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 dirty="0">
                <a:latin typeface="Trebuchet MS"/>
              </a:rPr>
              <a:t>D</a:t>
            </a:r>
            <a:r>
              <a:rPr lang="en-IN" sz="4800" b="1" strike="noStrike" spc="-1" dirty="0">
                <a:solidFill>
                  <a:srgbClr val="000000"/>
                </a:solidFill>
                <a:latin typeface="Trebuchet MS"/>
              </a:rPr>
              <a:t>ataset Description</a:t>
            </a:r>
            <a:endParaRPr lang="en-IN" sz="4800" b="0" strike="noStrike" spc="-1" dirty="0">
              <a:latin typeface="Arial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1368000" y="1702440"/>
            <a:ext cx="5183640" cy="37841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1. Employee ID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2. First name 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3. Last name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4. Business unit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5. Employee classification type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6. Employee type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7. Gender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8. Performance score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9. Current employee rate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10. Performance level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 dirty="0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 dirty="0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 dirty="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 dirty="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 dirty="0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 dirty="0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 dirty="0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 dirty="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 dirty="0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 dirty="0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 dirty="0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 dirty="0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 dirty="0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 dirty="0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 dirty="0">
              <a:latin typeface="Arial"/>
            </a:endParaRPr>
          </a:p>
        </p:txBody>
      </p:sp>
      <p:sp>
        <p:nvSpPr>
          <p:cNvPr id="739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0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2" name="object 6"/>
          <p:cNvPicPr/>
          <p:nvPr/>
        </p:nvPicPr>
        <p:blipFill>
          <a:blip r:embed="rId2"/>
          <a:stretch/>
        </p:blipFill>
        <p:spPr>
          <a:xfrm>
            <a:off x="66600" y="3381480"/>
            <a:ext cx="2466360" cy="3418920"/>
          </a:xfrm>
          <a:prstGeom prst="rect">
            <a:avLst/>
          </a:prstGeom>
          <a:ln>
            <a:noFill/>
          </a:ln>
        </p:spPr>
      </p:pic>
      <p:sp>
        <p:nvSpPr>
          <p:cNvPr id="743" name="CustomShape 5"/>
          <p:cNvSpPr/>
          <p:nvPr/>
        </p:nvSpPr>
        <p:spPr>
          <a:xfrm>
            <a:off x="1856100" y="646920"/>
            <a:ext cx="8479800" cy="6938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400" b="1" strike="noStrike" spc="9" dirty="0">
                <a:solidFill>
                  <a:srgbClr val="000000"/>
                </a:solidFill>
                <a:latin typeface="Trebuchet MS"/>
              </a:rPr>
              <a:t>THE</a:t>
            </a:r>
            <a:r>
              <a:rPr lang="en-IN" sz="4400" b="1" strike="noStrike" spc="15" dirty="0">
                <a:solidFill>
                  <a:srgbClr val="000000"/>
                </a:solidFill>
                <a:latin typeface="Trebuchet MS"/>
              </a:rPr>
              <a:t> "</a:t>
            </a:r>
            <a:r>
              <a:rPr lang="en-IN" sz="4400" b="1" strike="noStrike" spc="7" dirty="0">
                <a:solidFill>
                  <a:srgbClr val="000000"/>
                </a:solidFill>
                <a:latin typeface="Trebuchet MS"/>
              </a:rPr>
              <a:t>WOW"</a:t>
            </a:r>
            <a:r>
              <a:rPr lang="en-IN" sz="4400" b="1" strike="noStrike" spc="80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400" b="1" strike="noStrike" spc="7" dirty="0">
                <a:solidFill>
                  <a:srgbClr val="000000"/>
                </a:solidFill>
                <a:latin typeface="Trebuchet MS"/>
              </a:rPr>
              <a:t>IN</a:t>
            </a:r>
            <a:r>
              <a:rPr lang="en-IN" sz="4400" b="1" strike="noStrike" spc="-7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400" b="1" strike="noStrike" spc="9" dirty="0">
                <a:solidFill>
                  <a:srgbClr val="000000"/>
                </a:solidFill>
                <a:latin typeface="Trebuchet MS"/>
              </a:rPr>
              <a:t>OUR</a:t>
            </a:r>
            <a:r>
              <a:rPr lang="en-IN" sz="4400" b="1" strike="noStrike" spc="-12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400" b="1" strike="noStrike" spc="15" dirty="0">
                <a:solidFill>
                  <a:srgbClr val="000000"/>
                </a:solidFill>
                <a:latin typeface="Trebuchet MS"/>
              </a:rPr>
              <a:t>SOLUTION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744" name="CustomShape 6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CEF1096-2290-450B-A783-7F0371559249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9</a:t>
            </a:fld>
            <a:endParaRPr lang="en-IN" sz="1100" b="0" strike="noStrike" spc="-1" dirty="0">
              <a:latin typeface="Arial"/>
            </a:endParaRPr>
          </a:p>
        </p:txBody>
      </p:sp>
      <p:sp>
        <p:nvSpPr>
          <p:cNvPr id="745" name="CustomShape 7"/>
          <p:cNvSpPr/>
          <p:nvPr/>
        </p:nvSpPr>
        <p:spPr>
          <a:xfrm>
            <a:off x="2743200" y="2354760"/>
            <a:ext cx="8533440" cy="7987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920220-4F65-C533-5325-23FB84E78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340" y="1727331"/>
            <a:ext cx="6594420" cy="386346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305</TotalTime>
  <Words>459</Words>
  <Application>Microsoft Office PowerPoint</Application>
  <PresentationFormat>Widescreen</PresentationFormat>
  <Paragraphs>108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Bodoni MT</vt:lpstr>
      <vt:lpstr>Calibri</vt:lpstr>
      <vt:lpstr>Corbel</vt:lpstr>
      <vt:lpstr>Times New Roman</vt:lpstr>
      <vt:lpstr>Trebuchet MS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subject/>
  <dc:creator>Konduru Narasimha</dc:creator>
  <dc:description/>
  <cp:lastModifiedBy>NEW PC</cp:lastModifiedBy>
  <cp:revision>37</cp:revision>
  <dcterms:created xsi:type="dcterms:W3CDTF">2024-03-29T15:07:22Z</dcterms:created>
  <dcterms:modified xsi:type="dcterms:W3CDTF">2024-09-06T11:48:45Z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2024-03-29T00:00:00Z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</Properties>
</file>