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numCache>
            </c:numRef>
          </c:val>
          <c:extLst>
            <c:ext xmlns:c16="http://schemas.microsoft.com/office/drawing/2014/chart" uri="{C3380CC4-5D6E-409C-BE32-E72D297353CC}">
              <c16:uniqueId val="{00000000-CF74-EA4D-B53C-B4A88B76777C}"/>
            </c:ext>
          </c:extLst>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c:v>
                </c:pt>
                <c:pt idx="1">
                  <c:v>3</c:v>
                </c:pt>
                <c:pt idx="2">
                  <c:v>4</c:v>
                </c:pt>
                <c:pt idx="3">
                  <c:v>2</c:v>
                </c:pt>
                <c:pt idx="4">
                  <c:v>5</c:v>
                </c:pt>
                <c:pt idx="5">
                  <c:v>3</c:v>
                </c:pt>
                <c:pt idx="6">
                  <c:v>4</c:v>
                </c:pt>
                <c:pt idx="7">
                  <c:v>2</c:v>
                </c:pt>
                <c:pt idx="8">
                  <c:v>3</c:v>
                </c:pt>
                <c:pt idx="9">
                  <c:v>5</c:v>
                </c:pt>
                <c:pt idx="10">
                  <c:v>5</c:v>
                </c:pt>
                <c:pt idx="11">
                  <c:v>3</c:v>
                </c:pt>
                <c:pt idx="12">
                  <c:v>3</c:v>
                </c:pt>
                <c:pt idx="13">
                  <c:v>5</c:v>
                </c:pt>
                <c:pt idx="14">
                  <c:v>4</c:v>
                </c:pt>
                <c:pt idx="15">
                  <c:v>2</c:v>
                </c:pt>
                <c:pt idx="16">
                  <c:v>5</c:v>
                </c:pt>
                <c:pt idx="17">
                  <c:v>3</c:v>
                </c:pt>
                <c:pt idx="18">
                  <c:v>4</c:v>
                </c:pt>
                <c:pt idx="19">
                  <c:v>2</c:v>
                </c:pt>
                <c:pt idx="20">
                  <c:v>3</c:v>
                </c:pt>
                <c:pt idx="21">
                  <c:v>4</c:v>
                </c:pt>
                <c:pt idx="22">
                  <c:v>5</c:v>
                </c:pt>
                <c:pt idx="23">
                  <c:v>2</c:v>
                </c:pt>
                <c:pt idx="24">
                  <c:v>4</c:v>
                </c:pt>
                <c:pt idx="25">
                  <c:v>2</c:v>
                </c:pt>
                <c:pt idx="26">
                  <c:v>4</c:v>
                </c:pt>
                <c:pt idx="27">
                  <c:v>4</c:v>
                </c:pt>
                <c:pt idx="28">
                  <c:v>4</c:v>
                </c:pt>
                <c:pt idx="29">
                  <c:v>3</c:v>
                </c:pt>
              </c:numCache>
            </c:numRef>
          </c:val>
          <c:extLst>
            <c:ext xmlns:c16="http://schemas.microsoft.com/office/drawing/2014/chart" uri="{C3380CC4-5D6E-409C-BE32-E72D297353CC}">
              <c16:uniqueId val="{00000001-CF74-EA4D-B53C-B4A88B76777C}"/>
            </c:ext>
          </c:extLst>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numFmt formatCode="General" sourceLinked="0"/>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10747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3393" y="185500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729663" y="2135431"/>
            <a:ext cx="1616869" cy="119776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45468" y="2850509"/>
            <a:ext cx="8610600" cy="2308324"/>
          </a:xfrm>
          <a:prstGeom prst="rect">
            <a:avLst/>
          </a:prstGeom>
          <a:noFill/>
        </p:spPr>
        <p:txBody>
          <a:bodyPr wrap="square" rtlCol="0">
            <a:spAutoFit/>
          </a:bodyPr>
          <a:lstStyle/>
          <a:p>
            <a:r>
              <a:rPr lang="en-US" sz="2400" dirty="0"/>
              <a:t>STUDENT NAME: </a:t>
            </a:r>
            <a:r>
              <a:rPr lang="en-GB" sz="2400" dirty="0"/>
              <a:t>DHARANI S </a:t>
            </a:r>
            <a:endParaRPr lang="en-US" sz="2400" dirty="0"/>
          </a:p>
          <a:p>
            <a:r>
              <a:rPr lang="en-US" sz="2400" dirty="0"/>
              <a:t>REGISTER NO     : </a:t>
            </a:r>
            <a:r>
              <a:rPr lang="en-GB" sz="2400" dirty="0"/>
              <a:t>122204103</a:t>
            </a:r>
            <a:endParaRPr lang="en-US" sz="2400" dirty="0"/>
          </a:p>
          <a:p>
            <a:r>
              <a:rPr lang="en-US" sz="2400" dirty="0"/>
              <a:t>NM ID                  : </a:t>
            </a:r>
            <a:r>
              <a:rPr lang="en-GB" sz="2400" dirty="0"/>
              <a:t>asunm1659122204103</a:t>
            </a:r>
            <a:endParaRPr lang="en-US" sz="2400" dirty="0"/>
          </a:p>
          <a:p>
            <a:r>
              <a:rPr lang="en-US" sz="2400" dirty="0"/>
              <a:t>DEPARTMENT    : B.COM (</a:t>
            </a:r>
            <a:r>
              <a:rPr lang="en-GB" sz="2400" dirty="0"/>
              <a:t>CORPORATE SECRETARYSHIP</a:t>
            </a:r>
            <a:r>
              <a:rPr lang="en-US" sz="2400" dirty="0"/>
              <a:t>)</a:t>
            </a:r>
          </a:p>
          <a:p>
            <a:r>
              <a:rPr lang="en-US" sz="2400" dirty="0"/>
              <a:t>COLLEGE             : SHRI KRISHNASWAMY COLLEGE FOR WOMEN </a:t>
            </a:r>
          </a:p>
          <a:p>
            <a:r>
              <a:rPr lang="en-US" sz="2400" dirty="0"/>
              <a:t>           </a:t>
            </a:r>
            <a:endParaRPr lang="en-IN" sz="2400" dirty="0"/>
          </a:p>
        </p:txBody>
      </p:sp>
      <p:sp>
        <p:nvSpPr>
          <p:cNvPr id="13" name="Title 12">
            <a:extLst>
              <a:ext uri="{FF2B5EF4-FFF2-40B4-BE49-F238E27FC236}">
                <a16:creationId xmlns:a16="http://schemas.microsoft.com/office/drawing/2014/main" id="{61BC8296-94F5-5CB0-32EE-39328E407C0B}"/>
              </a:ext>
            </a:extLst>
          </p:cNvPr>
          <p:cNvSpPr txBox="1">
            <a:spLocks noGrp="1"/>
          </p:cNvSpPr>
          <p:nvPr>
            <p:ph type="ctrTitle"/>
          </p:nvPr>
        </p:nvSpPr>
        <p:spPr>
          <a:xfrm>
            <a:off x="571499" y="187650"/>
            <a:ext cx="9417844" cy="1354217"/>
          </a:xfrm>
          <a:prstGeom prst="rect">
            <a:avLst/>
          </a:prstGeom>
          <a:noFill/>
        </p:spPr>
        <p:txBody>
          <a:bodyPr wrap="square" rtlCol="0">
            <a:spAutoFit/>
          </a:bodyPr>
          <a:lstStyle/>
          <a:p>
            <a:r>
              <a:rPr lang="en-US" sz="4400" b="1" dirty="0">
                <a:solidFill>
                  <a:schemeClr val="tx2"/>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71600" y="267057"/>
            <a:ext cx="3303904" cy="758190"/>
          </a:xfrm>
          <a:prstGeom prst="rect">
            <a:avLst/>
          </a:prstGeom>
          <a:solidFill>
            <a:schemeClr val="bg1"/>
          </a:solidFill>
        </p:spPr>
        <p:txBody>
          <a:bodyPr vert="horz" wrap="square" lIns="0" tIns="13335" rIns="0" bIns="0" rtlCol="0">
            <a:spAutoFit/>
          </a:bodyPr>
          <a:lstStyle/>
          <a:p>
            <a:pPr marL="12700">
              <a:lnSpc>
                <a:spcPct val="100000"/>
              </a:lnSpc>
              <a:spcBef>
                <a:spcPts val="105"/>
              </a:spcBef>
            </a:pPr>
            <a:r>
              <a:rPr sz="4800" b="1" spc="15" dirty="0">
                <a:solidFill>
                  <a:schemeClr val="accent2">
                    <a:lumMod val="50000"/>
                  </a:schemeClr>
                </a:solidFill>
                <a:latin typeface="Trebuchet MS"/>
                <a:cs typeface="Trebuchet MS"/>
              </a:rPr>
              <a:t>M</a:t>
            </a:r>
            <a:r>
              <a:rPr sz="4800" b="1" dirty="0">
                <a:solidFill>
                  <a:schemeClr val="accent2">
                    <a:lumMod val="50000"/>
                  </a:schemeClr>
                </a:solidFill>
                <a:latin typeface="Trebuchet MS"/>
                <a:cs typeface="Trebuchet MS"/>
              </a:rPr>
              <a:t>O</a:t>
            </a:r>
            <a:r>
              <a:rPr sz="4800" b="1" spc="-15" dirty="0">
                <a:solidFill>
                  <a:schemeClr val="accent2">
                    <a:lumMod val="50000"/>
                  </a:schemeClr>
                </a:solidFill>
                <a:latin typeface="Trebuchet MS"/>
                <a:cs typeface="Trebuchet MS"/>
              </a:rPr>
              <a:t>D</a:t>
            </a:r>
            <a:r>
              <a:rPr sz="4800" b="1" spc="-35" dirty="0">
                <a:solidFill>
                  <a:schemeClr val="accent2">
                    <a:lumMod val="50000"/>
                  </a:schemeClr>
                </a:solidFill>
                <a:latin typeface="Trebuchet MS"/>
                <a:cs typeface="Trebuchet MS"/>
              </a:rPr>
              <a:t>E</a:t>
            </a:r>
            <a:r>
              <a:rPr sz="4800" b="1" spc="-30" dirty="0">
                <a:solidFill>
                  <a:schemeClr val="accent2">
                    <a:lumMod val="50000"/>
                  </a:schemeClr>
                </a:solidFill>
                <a:latin typeface="Trebuchet MS"/>
                <a:cs typeface="Trebuchet MS"/>
              </a:rPr>
              <a:t>LL</a:t>
            </a:r>
            <a:r>
              <a:rPr sz="4800" b="1" spc="-5" dirty="0">
                <a:solidFill>
                  <a:schemeClr val="accent2">
                    <a:lumMod val="50000"/>
                  </a:schemeClr>
                </a:solidFill>
                <a:latin typeface="Trebuchet MS"/>
                <a:cs typeface="Trebuchet MS"/>
              </a:rPr>
              <a:t>I</a:t>
            </a:r>
            <a:r>
              <a:rPr sz="4800" b="1" spc="30" dirty="0">
                <a:solidFill>
                  <a:schemeClr val="accent2">
                    <a:lumMod val="50000"/>
                  </a:schemeClr>
                </a:solidFill>
                <a:latin typeface="Trebuchet MS"/>
                <a:cs typeface="Trebuchet MS"/>
              </a:rPr>
              <a:t>N</a:t>
            </a:r>
            <a:r>
              <a:rPr sz="4800" b="1" spc="5" dirty="0">
                <a:solidFill>
                  <a:schemeClr val="accent2">
                    <a:lumMod val="50000"/>
                  </a:schemeClr>
                </a:solidFill>
                <a:latin typeface="Trebuchet MS"/>
                <a:cs typeface="Trebuchet MS"/>
              </a:rPr>
              <a:t>G</a:t>
            </a:r>
            <a:endParaRPr sz="4800" dirty="0">
              <a:solidFill>
                <a:schemeClr val="accent2">
                  <a:lumMod val="50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143000" y="1371600"/>
            <a:ext cx="8001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1. Define Objectives and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Identify what you want to measure and achieve with the scorecard.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Performance Objectives</a:t>
            </a:r>
            <a:r>
              <a:rPr kumimoji="0" lang="en-US" sz="1800" b="0" i="0" u="none" strike="noStrike" cap="none" normalizeH="0" baseline="0" dirty="0">
                <a:ln>
                  <a:noFill/>
                </a:ln>
                <a:solidFill>
                  <a:schemeClr val="tx1"/>
                </a:solidFill>
                <a:effectLst/>
                <a:latin typeface="Arial" pitchFamily="34" charset="0"/>
                <a:cs typeface="Arial" pitchFamily="34" charset="0"/>
              </a:rPr>
              <a:t>: Determine key performance areas (KPAs) such as productivity, quality of work, teamwork, and attendance.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Metrics</a:t>
            </a:r>
            <a:r>
              <a:rPr kumimoji="0" lang="en-US" sz="1800" b="0" i="0" u="none" strike="noStrike" cap="none" normalizeH="0" baseline="0" dirty="0">
                <a:ln>
                  <a:noFill/>
                </a:ln>
                <a:solidFill>
                  <a:schemeClr val="tx1"/>
                </a:solidFill>
                <a:effectLst/>
                <a:latin typeface="Arial" pitchFamily="34" charset="0"/>
                <a:cs typeface="Arial" pitchFamily="34" charset="0"/>
              </a:rPr>
              <a:t>: Establish specific, measurable metrics for each KPA (e.g., project completion rate, error rates, peer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2. Design the Scorecard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Create a clear, organized layout that displays performance data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Header Section</a:t>
            </a:r>
            <a:r>
              <a:rPr kumimoji="0" lang="en-US" sz="1800" b="0" i="0" u="none" strike="noStrike" cap="none" normalizeH="0" baseline="0" dirty="0">
                <a:ln>
                  <a:noFill/>
                </a:ln>
                <a:solidFill>
                  <a:schemeClr val="tx1"/>
                </a:solidFill>
                <a:effectLst/>
                <a:latin typeface="Arial" pitchFamily="34" charset="0"/>
                <a:cs typeface="Arial" pitchFamily="34" charset="0"/>
              </a:rPr>
              <a:t>: Include employee information such as name, department, job title, and review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Metrics Table</a:t>
            </a:r>
            <a:r>
              <a:rPr kumimoji="0" lang="en-US" sz="1800" b="0" i="0" u="none" strike="noStrike" cap="none" normalizeH="0" baseline="0" dirty="0">
                <a:ln>
                  <a:noFill/>
                </a:ln>
                <a:solidFill>
                  <a:schemeClr val="tx1"/>
                </a:solidFill>
                <a:effectLst/>
                <a:latin typeface="Arial" pitchFamily="34" charset="0"/>
                <a:cs typeface="Arial" pitchFamily="34" charset="0"/>
              </a:rPr>
              <a:t>: Create a table with columns for each performance metric. Include rows for each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Columns</a:t>
            </a:r>
            <a:r>
              <a:rPr kumimoji="0" lang="en-US" sz="1800" b="0" i="0" u="none" strike="noStrike" cap="none" normalizeH="0" baseline="0" dirty="0">
                <a:ln>
                  <a:noFill/>
                </a:ln>
                <a:solidFill>
                  <a:schemeClr val="tx1"/>
                </a:solidFill>
                <a:effectLst/>
                <a:latin typeface="Arial" pitchFamily="34" charset="0"/>
                <a:cs typeface="Arial" pitchFamily="34" charset="0"/>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853612"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612037" y="799783"/>
            <a:ext cx="157163" cy="2292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2">
                    <a:lumMod val="50000"/>
                  </a:schemeClr>
                </a:solidFill>
              </a:rPr>
              <a:t>R</a:t>
            </a:r>
            <a:r>
              <a:rPr spc="-40" dirty="0">
                <a:solidFill>
                  <a:schemeClr val="accent2">
                    <a:lumMod val="50000"/>
                  </a:schemeClr>
                </a:solidFill>
              </a:rPr>
              <a:t>E</a:t>
            </a:r>
            <a:r>
              <a:rPr spc="15" dirty="0">
                <a:solidFill>
                  <a:schemeClr val="accent2">
                    <a:lumMod val="50000"/>
                  </a:schemeClr>
                </a:solidFill>
              </a:rPr>
              <a:t>S</a:t>
            </a:r>
            <a:r>
              <a:rPr spc="-30" dirty="0">
                <a:solidFill>
                  <a:schemeClr val="accent2">
                    <a:lumMod val="50000"/>
                  </a:schemeClr>
                </a:solidFill>
              </a:rPr>
              <a:t>U</a:t>
            </a:r>
            <a:r>
              <a:rPr spc="-405" dirty="0">
                <a:solidFill>
                  <a:schemeClr val="accent2">
                    <a:lumMod val="50000"/>
                  </a:schemeClr>
                </a:solidFill>
              </a:rPr>
              <a:t>L</a:t>
            </a:r>
            <a:r>
              <a:rPr dirty="0">
                <a:solidFill>
                  <a:schemeClr val="accent2">
                    <a:lumMod val="50000"/>
                  </a:schemeClr>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640903" y="1152580"/>
            <a:ext cx="9053166"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1. Enhanced Performance Tracking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systematically track and evaluate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Clear Metrics</a:t>
            </a:r>
            <a:r>
              <a:rPr kumimoji="0" lang="en-US" sz="1800" b="0" i="0" u="none" strike="noStrike" cap="none" normalizeH="0" baseline="0" dirty="0">
                <a:ln>
                  <a:noFill/>
                </a:ln>
                <a:solidFill>
                  <a:schemeClr val="tx1"/>
                </a:solidFill>
                <a:effectLst/>
                <a:latin typeface="Arial" pitchFamily="34" charset="0"/>
                <a:cs typeface="Arial" pitchFamily="34" charset="0"/>
              </a:rPr>
              <a:t>: Employees are evaluated against specific, measurable metrics. This leads to a clearer understanding of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Data Integration</a:t>
            </a:r>
            <a:r>
              <a:rPr kumimoji="0" lang="en-US" sz="1800" b="0" i="0" u="none" strike="noStrike" cap="none" normalizeH="0" baseline="0" dirty="0">
                <a:ln>
                  <a:noFill/>
                </a:ln>
                <a:solidFill>
                  <a:schemeClr val="tx1"/>
                </a:solidFill>
                <a:effectLst/>
                <a:latin typeface="Arial" pitchFamily="34" charset="0"/>
                <a:cs typeface="Arial" pitchFamily="34" charset="0"/>
              </a:rPr>
              <a:t>: Consolidation of performance data into one scorecard makes it easier to track progress over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2. Improved Decision-Making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use data-driven insights for informed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Performance Insights</a:t>
            </a:r>
            <a:r>
              <a:rPr kumimoji="0" lang="en-US" sz="1800" b="0" i="0" u="none" strike="noStrike" cap="none" normalizeH="0" baseline="0" dirty="0">
                <a:ln>
                  <a:noFill/>
                </a:ln>
                <a:solidFill>
                  <a:schemeClr val="tx1"/>
                </a:solidFill>
                <a:effectLst/>
                <a:latin typeface="Arial" pitchFamily="34" charset="0"/>
                <a:cs typeface="Arial" pitchFamily="34" charset="0"/>
              </a:rPr>
              <a:t>: Identify high performers and areas needing improvement. This allows for targeted interventions, such as additional training or rewards.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Trend Analysis</a:t>
            </a:r>
            <a:r>
              <a:rPr kumimoji="0" lang="en-US" sz="1800" b="0" i="0" u="none" strike="noStrike" cap="none" normalizeH="0" baseline="0" dirty="0">
                <a:ln>
                  <a:noFill/>
                </a:ln>
                <a:solidFill>
                  <a:schemeClr val="tx1"/>
                </a:solidFill>
                <a:effectLst/>
                <a:latin typeface="Arial" pitchFamily="34" charset="0"/>
                <a:cs typeface="Arial" pitchFamily="34" charset="0"/>
              </a:rPr>
              <a:t>: Analyze performance trends to make strategic decisions about promotions, raises, and team restructuring.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3. Increased Employee Engagement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boost morale and motivation through transparent performance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Transparent Criteria</a:t>
            </a:r>
            <a:r>
              <a:rPr kumimoji="0" lang="en-US" sz="1800" b="0" i="0" u="none" strike="noStrike" cap="none" normalizeH="0" baseline="0" dirty="0">
                <a:ln>
                  <a:noFill/>
                </a:ln>
                <a:solidFill>
                  <a:schemeClr val="tx1"/>
                </a:solidFill>
                <a:effectLst/>
                <a:latin typeface="Arial" pitchFamily="34" charset="0"/>
                <a:cs typeface="Arial" pitchFamily="34" charset="0"/>
              </a:rPr>
              <a:t>: Employees understand how their performance is being measured, which can enhance motivation and accountability.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Feedback Loop</a:t>
            </a:r>
            <a:r>
              <a:rPr kumimoji="0" lang="en-US" sz="1800" b="0" i="0" u="none" strike="noStrike" cap="none" normalizeH="0" baseline="0" dirty="0">
                <a:ln>
                  <a:noFill/>
                </a:ln>
                <a:solidFill>
                  <a:schemeClr val="tx1"/>
                </a:solidFill>
                <a:effectLst/>
                <a:latin typeface="Arial" pitchFamily="34" charset="0"/>
                <a:cs typeface="Arial" pitchFamily="34" charset="0"/>
              </a:rPr>
              <a:t>: Regular updates and feedback help employees stay focused on their goals and development areas.</a:t>
            </a:r>
          </a:p>
        </p:txBody>
      </p:sp>
      <p:sp>
        <p:nvSpPr>
          <p:cNvPr id="8" name="Control 2"/>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96658" y="1066800"/>
            <a:ext cx="11201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 </a:t>
            </a:r>
            <a:r>
              <a:rPr kumimoji="0" lang="en-US" sz="1800" b="1" i="0" u="none" strike="noStrike" cap="none" normalizeH="0" baseline="0" dirty="0">
                <a:ln>
                  <a:noFill/>
                </a:ln>
                <a:solidFill>
                  <a:schemeClr val="tx1"/>
                </a:solidFill>
                <a:effectLst/>
                <a:latin typeface="Arial" pitchFamily="34" charset="0"/>
                <a:cs typeface="Arial" pitchFamily="34" charset="0"/>
              </a:rPr>
              <a:t>Customizable and Flexible</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Tailored Design</a:t>
            </a:r>
            <a:r>
              <a:rPr kumimoji="0" lang="en-US" sz="1800" b="0" i="0" u="none" strike="noStrike" cap="none" normalizeH="0" baseline="0" dirty="0">
                <a:ln>
                  <a:noFill/>
                </a:ln>
                <a:solidFill>
                  <a:schemeClr val="tx1"/>
                </a:solidFill>
                <a:effectLst/>
                <a:latin typeface="Arial" pitchFamily="34" charset="0"/>
                <a:cs typeface="Arial" pitchFamily="34" charset="0"/>
              </a:rPr>
              <a:t>: The ability to customize the scorecard to fit specific organizational needs ensures that it aligns with unique performance metrics and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Scalable Solution</a:t>
            </a:r>
            <a:r>
              <a:rPr kumimoji="0" lang="en-US" sz="1800" b="0" i="0" u="none" strike="noStrike" cap="none" normalizeH="0" baseline="0" dirty="0">
                <a:ln>
                  <a:noFill/>
                </a:ln>
                <a:solidFill>
                  <a:schemeClr val="tx1"/>
                </a:solidFill>
                <a:effectLst/>
                <a:latin typeface="Arial" pitchFamily="34" charset="0"/>
                <a:cs typeface="Arial" pitchFamily="34" charset="0"/>
              </a:rPr>
              <a:t>: It can easily scale with organizational growth, adapting to changes in team size or performance criteria.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**2. </a:t>
            </a:r>
            <a:r>
              <a:rPr kumimoji="0" lang="en-US" sz="1800" b="1" i="0" u="none" strike="noStrike" cap="none" normalizeH="0" baseline="0" dirty="0">
                <a:ln>
                  <a:noFill/>
                </a:ln>
                <a:solidFill>
                  <a:schemeClr val="tx1"/>
                </a:solidFill>
                <a:effectLst/>
                <a:latin typeface="Arial" pitchFamily="34" charset="0"/>
                <a:cs typeface="Arial" pitchFamily="34" charset="0"/>
              </a:rPr>
              <a:t>Cost-Effective</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Leverages Existing Resources</a:t>
            </a:r>
            <a:r>
              <a:rPr kumimoji="0" lang="en-US" sz="1800" b="0" i="0" u="none" strike="noStrike" cap="none" normalizeH="0" baseline="0" dirty="0">
                <a:ln>
                  <a:noFill/>
                </a:ln>
                <a:solidFill>
                  <a:schemeClr val="tx1"/>
                </a:solidFill>
                <a:effectLst/>
                <a:latin typeface="Arial" pitchFamily="34" charset="0"/>
                <a:cs typeface="Arial" pitchFamily="34" charset="0"/>
              </a:rPr>
              <a:t>: Utilizing Excel minimizes additional costs associated with specialized performance management software, making it a budget-friendly choice.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Resource Efficiency</a:t>
            </a:r>
            <a:r>
              <a:rPr kumimoji="0" lang="en-US" sz="1800" b="0" i="0" u="none" strike="noStrike" cap="none" normalizeH="0" baseline="0" dirty="0">
                <a:ln>
                  <a:noFill/>
                </a:ln>
                <a:solidFill>
                  <a:schemeClr val="tx1"/>
                </a:solidFill>
                <a:effectLst/>
                <a:latin typeface="Arial" pitchFamily="34" charset="0"/>
                <a:cs typeface="Arial" pitchFamily="34" charset="0"/>
              </a:rPr>
              <a:t>: Efficiently manages performance data without requiring significant additional resources.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**3. </a:t>
            </a:r>
            <a:r>
              <a:rPr kumimoji="0" lang="en-US" sz="1800" b="1" i="0" u="none" strike="noStrike" cap="none" normalizeH="0" baseline="0" dirty="0">
                <a:ln>
                  <a:noFill/>
                </a:ln>
                <a:solidFill>
                  <a:schemeClr val="tx1"/>
                </a:solidFill>
                <a:effectLst/>
                <a:latin typeface="Arial" pitchFamily="34" charset="0"/>
                <a:cs typeface="Arial" pitchFamily="34" charset="0"/>
              </a:rPr>
              <a:t>Enhanced Performance Tracking</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Clear Metrics</a:t>
            </a:r>
            <a:r>
              <a:rPr kumimoji="0" lang="en-US" sz="1800" b="0" i="0" u="none" strike="noStrike" cap="none" normalizeH="0" baseline="0" dirty="0">
                <a:ln>
                  <a:noFill/>
                </a:ln>
                <a:solidFill>
                  <a:schemeClr val="tx1"/>
                </a:solidFill>
                <a:effectLst/>
                <a:latin typeface="Arial" pitchFamily="34" charset="0"/>
                <a:cs typeface="Arial" pitchFamily="34" charset="0"/>
              </a:rPr>
              <a:t>: Provides a structured and transparent way to measure and track employee performance against well-defined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Comprehensive Data Integration</a:t>
            </a:r>
            <a:r>
              <a:rPr kumimoji="0" lang="en-US" sz="1800" b="0" i="0" u="none" strike="noStrike" cap="none" normalizeH="0" baseline="0" dirty="0">
                <a:ln>
                  <a:noFill/>
                </a:ln>
                <a:solidFill>
                  <a:schemeClr val="tx1"/>
                </a:solidFill>
                <a:effectLst/>
                <a:latin typeface="Arial" pitchFamily="34" charset="0"/>
                <a:cs typeface="Arial" pitchFamily="34" charset="0"/>
              </a:rPr>
              <a:t>: Consolidates performance data in one place, simplifying tracking and reporting.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**4. </a:t>
            </a:r>
            <a:r>
              <a:rPr kumimoji="0" lang="en-US" sz="1800" b="1" i="0" u="none" strike="noStrike" cap="none" normalizeH="0" baseline="0" dirty="0">
                <a:ln>
                  <a:noFill/>
                </a:ln>
                <a:solidFill>
                  <a:schemeClr val="tx1"/>
                </a:solidFill>
                <a:effectLst/>
                <a:latin typeface="Arial" pitchFamily="34" charset="0"/>
                <a:cs typeface="Arial" pitchFamily="34" charset="0"/>
              </a:rPr>
              <a:t>Improved Decision-Making and Accountability</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Data-Driven Insights</a:t>
            </a:r>
            <a:r>
              <a:rPr kumimoji="0" lang="en-US" sz="1800" b="0" i="0" u="none" strike="noStrike" cap="none" normalizeH="0" baseline="0" dirty="0">
                <a:ln>
                  <a:noFill/>
                </a:ln>
                <a:solidFill>
                  <a:schemeClr val="tx1"/>
                </a:solidFill>
                <a:effectLst/>
                <a:latin typeface="Arial" pitchFamily="34" charset="0"/>
                <a:cs typeface="Arial" pitchFamily="34" charset="0"/>
              </a:rPr>
              <a:t>: Facilitates informed decision-making by offering detailed performance analysis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Objective Evaluation</a:t>
            </a:r>
            <a:r>
              <a:rPr kumimoji="0" lang="en-US" sz="1800" b="0" i="0" u="none" strike="noStrike" cap="none" normalizeH="0" baseline="0" dirty="0">
                <a:ln>
                  <a:noFill/>
                </a:ln>
                <a:solidFill>
                  <a:schemeClr val="tx1"/>
                </a:solidFill>
                <a:effectLst/>
                <a:latin typeface="Arial" pitchFamily="34" charset="0"/>
                <a:cs typeface="Arial" pitchFamily="34" charset="0"/>
              </a:rPr>
              <a:t>: Reduces subjectivity in performance reviews, fostering a fair and transparent evaluation process.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tx2"/>
                </a:solidFill>
              </a:rPr>
              <a:t>PROJECT</a:t>
            </a:r>
            <a:r>
              <a:rPr sz="4250" spc="-85" dirty="0">
                <a:solidFill>
                  <a:schemeClr val="tx2"/>
                </a:solidFill>
              </a:rPr>
              <a:t> </a:t>
            </a:r>
            <a:r>
              <a:rPr sz="4250" spc="25" dirty="0">
                <a:solidFill>
                  <a:schemeClr val="tx2"/>
                </a:solidFill>
              </a:rPr>
              <a:t>TITLE</a:t>
            </a:r>
            <a:endParaRPr sz="4250">
              <a:solidFill>
                <a:schemeClr val="tx2"/>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4437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44767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tx2"/>
                </a:solidFill>
              </a:rPr>
              <a:t>A</a:t>
            </a:r>
            <a:r>
              <a:rPr spc="-5" dirty="0">
                <a:solidFill>
                  <a:schemeClr val="tx2"/>
                </a:solidFill>
              </a:rPr>
              <a:t>G</a:t>
            </a:r>
            <a:r>
              <a:rPr spc="-35" dirty="0">
                <a:solidFill>
                  <a:schemeClr val="tx2"/>
                </a:solidFill>
              </a:rPr>
              <a:t>E</a:t>
            </a:r>
            <a:r>
              <a:rPr spc="15" dirty="0">
                <a:solidFill>
                  <a:schemeClr val="tx2"/>
                </a:solidFill>
              </a:rPr>
              <a:t>N</a:t>
            </a:r>
            <a:r>
              <a:rPr dirty="0">
                <a:solidFill>
                  <a:schemeClr val="tx2"/>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519747" y="14145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02986"/>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6"/>
                </a:solidFill>
              </a:rPr>
              <a:t>P</a:t>
            </a:r>
            <a:r>
              <a:rPr sz="4250" spc="15" dirty="0">
                <a:solidFill>
                  <a:schemeClr val="accent6"/>
                </a:solidFill>
              </a:rPr>
              <a:t>ROB</a:t>
            </a:r>
            <a:r>
              <a:rPr sz="4250" spc="55" dirty="0">
                <a:solidFill>
                  <a:schemeClr val="accent6"/>
                </a:solidFill>
              </a:rPr>
              <a:t>L</a:t>
            </a:r>
            <a:r>
              <a:rPr sz="4250" spc="-20" dirty="0">
                <a:solidFill>
                  <a:schemeClr val="accent6"/>
                </a:solidFill>
              </a:rPr>
              <a:t>E</a:t>
            </a:r>
            <a:r>
              <a:rPr sz="4250" spc="20" dirty="0">
                <a:solidFill>
                  <a:schemeClr val="accent6"/>
                </a:solidFill>
              </a:rPr>
              <a:t>M</a:t>
            </a:r>
            <a:r>
              <a:rPr sz="4250" dirty="0">
                <a:solidFill>
                  <a:schemeClr val="accent6"/>
                </a:solidFill>
              </a:rPr>
              <a:t>	</a:t>
            </a:r>
            <a:r>
              <a:rPr sz="4250" spc="10" dirty="0">
                <a:solidFill>
                  <a:schemeClr val="accent6"/>
                </a:solidFill>
              </a:rPr>
              <a:t>S</a:t>
            </a:r>
            <a:r>
              <a:rPr sz="4250" spc="-370" dirty="0">
                <a:solidFill>
                  <a:schemeClr val="accent6"/>
                </a:solidFill>
              </a:rPr>
              <a:t>T</a:t>
            </a:r>
            <a:r>
              <a:rPr sz="4250" spc="-375" dirty="0">
                <a:solidFill>
                  <a:schemeClr val="accent6"/>
                </a:solidFill>
              </a:rPr>
              <a:t>A</a:t>
            </a:r>
            <a:r>
              <a:rPr sz="4250" spc="15" dirty="0">
                <a:solidFill>
                  <a:schemeClr val="accent6"/>
                </a:solidFill>
              </a:rPr>
              <a:t>T</a:t>
            </a:r>
            <a:r>
              <a:rPr sz="4250" spc="-10" dirty="0">
                <a:solidFill>
                  <a:schemeClr val="accent6"/>
                </a:solidFill>
              </a:rPr>
              <a:t>E</a:t>
            </a:r>
            <a:r>
              <a:rPr sz="4250" spc="-20" dirty="0">
                <a:solidFill>
                  <a:schemeClr val="accent6"/>
                </a:solidFill>
              </a:rPr>
              <a:t>ME</a:t>
            </a:r>
            <a:r>
              <a:rPr sz="4250" spc="10" dirty="0">
                <a:solidFill>
                  <a:schemeClr val="accent6"/>
                </a:solidFill>
              </a:rPr>
              <a:t>NT</a:t>
            </a:r>
            <a:endParaRPr sz="4250">
              <a:solidFill>
                <a:schemeClr val="accent6"/>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169455" y="1414561"/>
            <a:ext cx="7477127" cy="3785652"/>
          </a:xfrm>
          <a:prstGeom prst="rect">
            <a:avLst/>
          </a:prstGeom>
        </p:spPr>
        <p:txBody>
          <a:bodyPr wrap="square">
            <a:spAutoFit/>
          </a:bodyPr>
          <a:lstStyle/>
          <a:p>
            <a:r>
              <a:rPr lang="en-US" sz="2400" dirty="0"/>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538067" y="16405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83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6"/>
                </a:solidFill>
              </a:rPr>
              <a:t>PROJECT	</a:t>
            </a:r>
            <a:r>
              <a:rPr sz="4250" spc="-20" dirty="0">
                <a:solidFill>
                  <a:schemeClr val="accent6"/>
                </a:solidFill>
              </a:rPr>
              <a:t>OVERVIEW</a:t>
            </a:r>
            <a:endParaRPr sz="4250">
              <a:solidFill>
                <a:schemeClr val="accent6"/>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1028509" y="1545262"/>
            <a:ext cx="7829550" cy="5170646"/>
          </a:xfrm>
          <a:prstGeom prst="rect">
            <a:avLst/>
          </a:prstGeom>
        </p:spPr>
        <p:txBody>
          <a:bodyPr wrap="square">
            <a:spAutoFit/>
          </a:bodyPr>
          <a:lstStyle/>
          <a:p>
            <a:r>
              <a:rPr lang="en-US" sz="2400" dirty="0"/>
              <a:t>Do you want to learn how to create a scorecard in Excel to track your performance?</a:t>
            </a:r>
          </a:p>
          <a:p>
            <a:r>
              <a:rPr lang="en-US" sz="2400" dirty="0"/>
              <a:t>Excel scorecards will help you track your progress and make informed decisions. You will see where you're thriving and determine areas for improvement. </a:t>
            </a:r>
          </a:p>
          <a:p>
            <a:r>
              <a:rPr lang="en-US" sz="2400" dirty="0"/>
              <a:t>This blog post will tell you what you need to know about making a scorecard in Excel. </a:t>
            </a:r>
          </a:p>
          <a:p>
            <a:r>
              <a:rPr lang="en-US" sz="2400" dirty="0"/>
              <a:t>Read on as we cover the following:</a:t>
            </a:r>
          </a:p>
          <a:p>
            <a:r>
              <a:rPr lang="en-US" sz="2400" dirty="0"/>
              <a:t>What Is an Excel Scorecard?</a:t>
            </a:r>
          </a:p>
          <a:p>
            <a:r>
              <a:rPr lang="en-US" sz="2400" dirty="0"/>
              <a:t>Excel Guide: How to Create a Scorecard</a:t>
            </a:r>
          </a:p>
          <a:p>
            <a:r>
              <a:rPr lang="en-US" sz="2400" dirty="0"/>
              <a:t>Final Thoughts on How to Create A Scorecard in Excel</a:t>
            </a:r>
          </a:p>
          <a:p>
            <a:r>
              <a:rPr lang="en-US" sz="2400" dirty="0"/>
              <a:t>Frequently Asked Questions on How to Create a Scorecard in Excel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566737" y="18026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3">
              <a:lumMod val="50000"/>
            </a:schemeClr>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rgbClr val="C00000"/>
                </a:solidFill>
              </a:rPr>
              <a:t>W</a:t>
            </a:r>
            <a:r>
              <a:rPr sz="3200" spc="-20" dirty="0">
                <a:solidFill>
                  <a:srgbClr val="C00000"/>
                </a:solidFill>
              </a:rPr>
              <a:t>H</a:t>
            </a:r>
            <a:r>
              <a:rPr sz="3200" spc="20" dirty="0">
                <a:solidFill>
                  <a:srgbClr val="C00000"/>
                </a:solidFill>
              </a:rPr>
              <a:t>O</a:t>
            </a:r>
            <a:r>
              <a:rPr sz="3200" spc="-235" dirty="0">
                <a:solidFill>
                  <a:srgbClr val="C00000"/>
                </a:solidFill>
              </a:rPr>
              <a:t> </a:t>
            </a:r>
            <a:r>
              <a:rPr sz="3200" spc="-10" dirty="0">
                <a:solidFill>
                  <a:srgbClr val="C00000"/>
                </a:solidFill>
              </a:rPr>
              <a:t>AR</a:t>
            </a:r>
            <a:r>
              <a:rPr sz="3200" spc="15" dirty="0">
                <a:solidFill>
                  <a:srgbClr val="C00000"/>
                </a:solidFill>
              </a:rPr>
              <a:t>E</a:t>
            </a:r>
            <a:r>
              <a:rPr sz="3200" spc="-35" dirty="0">
                <a:solidFill>
                  <a:srgbClr val="C00000"/>
                </a:solidFill>
              </a:rPr>
              <a:t> </a:t>
            </a:r>
            <a:r>
              <a:rPr sz="3200" spc="-10" dirty="0">
                <a:solidFill>
                  <a:srgbClr val="C00000"/>
                </a:solidFill>
              </a:rPr>
              <a:t>T</a:t>
            </a:r>
            <a:r>
              <a:rPr sz="3200" spc="-15" dirty="0">
                <a:solidFill>
                  <a:srgbClr val="C00000"/>
                </a:solidFill>
              </a:rPr>
              <a:t>H</a:t>
            </a:r>
            <a:r>
              <a:rPr sz="3200" spc="15" dirty="0">
                <a:solidFill>
                  <a:srgbClr val="C00000"/>
                </a:solidFill>
              </a:rPr>
              <a:t>E</a:t>
            </a:r>
            <a:r>
              <a:rPr sz="3200" spc="-35" dirty="0">
                <a:solidFill>
                  <a:srgbClr val="C00000"/>
                </a:solidFill>
              </a:rPr>
              <a:t> </a:t>
            </a:r>
            <a:r>
              <a:rPr sz="3200" spc="-20" dirty="0">
                <a:solidFill>
                  <a:srgbClr val="C00000"/>
                </a:solidFill>
              </a:rPr>
              <a:t>E</a:t>
            </a:r>
            <a:r>
              <a:rPr sz="3200" spc="30" dirty="0">
                <a:solidFill>
                  <a:srgbClr val="C00000"/>
                </a:solidFill>
              </a:rPr>
              <a:t>N</a:t>
            </a:r>
            <a:r>
              <a:rPr sz="3200" spc="15" dirty="0">
                <a:solidFill>
                  <a:srgbClr val="C00000"/>
                </a:solidFill>
              </a:rPr>
              <a:t>D</a:t>
            </a:r>
            <a:r>
              <a:rPr sz="3200" spc="-45" dirty="0">
                <a:solidFill>
                  <a:srgbClr val="C00000"/>
                </a:solidFill>
              </a:rPr>
              <a:t> </a:t>
            </a:r>
            <a:r>
              <a:rPr sz="3200" dirty="0">
                <a:solidFill>
                  <a:srgbClr val="C00000"/>
                </a:solidFill>
              </a:rPr>
              <a:t>U</a:t>
            </a:r>
            <a:r>
              <a:rPr sz="3200" spc="10" dirty="0">
                <a:solidFill>
                  <a:srgbClr val="C00000"/>
                </a:solidFill>
              </a:rPr>
              <a:t>S</a:t>
            </a:r>
            <a:r>
              <a:rPr sz="3200" spc="-25" dirty="0">
                <a:solidFill>
                  <a:srgbClr val="C00000"/>
                </a:solidFill>
              </a:rPr>
              <a:t>E</a:t>
            </a:r>
            <a:r>
              <a:rPr sz="3200" spc="-10" dirty="0">
                <a:solidFill>
                  <a:srgbClr val="C00000"/>
                </a:solidFill>
              </a:rPr>
              <a:t>R</a:t>
            </a:r>
            <a:r>
              <a:rPr sz="3200" spc="5" dirty="0">
                <a:solidFill>
                  <a:srgbClr val="C00000"/>
                </a:solidFill>
              </a:rPr>
              <a:t>S?</a:t>
            </a:r>
            <a:endParaRPr sz="3200">
              <a:solidFill>
                <a:srgbClr val="C00000"/>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57275" y="1675745"/>
            <a:ext cx="6096000" cy="4401205"/>
          </a:xfrm>
          <a:prstGeom prst="rect">
            <a:avLst/>
          </a:prstGeom>
        </p:spPr>
        <p:txBody>
          <a:bodyPr>
            <a:spAutoFit/>
          </a:bodyPr>
          <a:lstStyle/>
          <a:p>
            <a:r>
              <a:rPr lang="en-US" sz="2800" dirty="0"/>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047347" y="58483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FFFF00"/>
          </a:solidFill>
        </p:spPr>
        <p:txBody>
          <a:bodyPr wrap="square" lIns="0" tIns="0" rIns="0" bIns="0" rtlCol="0"/>
          <a:lstStyle/>
          <a:p>
            <a:endParaRPr/>
          </a:p>
        </p:txBody>
      </p:sp>
      <p:sp>
        <p:nvSpPr>
          <p:cNvPr id="4" name="object 4"/>
          <p:cNvSpPr/>
          <p:nvPr/>
        </p:nvSpPr>
        <p:spPr>
          <a:xfrm>
            <a:off x="426244" y="13533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3">
              <a:lumMod val="50000"/>
            </a:schemeClr>
          </a:solidFill>
        </p:spPr>
        <p:txBody>
          <a:bodyPr wrap="square" lIns="0" tIns="0" rIns="0" bIns="0" rtlCol="0"/>
          <a:lstStyle/>
          <a:p>
            <a:endParaRPr/>
          </a:p>
        </p:txBody>
      </p:sp>
      <p:sp>
        <p:nvSpPr>
          <p:cNvPr id="5" name="object 5"/>
          <p:cNvSpPr/>
          <p:nvPr/>
        </p:nvSpPr>
        <p:spPr>
          <a:xfrm>
            <a:off x="10627519" y="641419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50895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C00000"/>
                </a:solidFill>
              </a:rPr>
              <a:t>O</a:t>
            </a:r>
            <a:r>
              <a:rPr sz="3600" spc="25" dirty="0">
                <a:solidFill>
                  <a:srgbClr val="C00000"/>
                </a:solidFill>
              </a:rPr>
              <a:t>U</a:t>
            </a:r>
            <a:r>
              <a:rPr sz="3600" dirty="0">
                <a:solidFill>
                  <a:srgbClr val="C00000"/>
                </a:solidFill>
              </a:rPr>
              <a:t>R</a:t>
            </a:r>
            <a:r>
              <a:rPr sz="3600" spc="5" dirty="0">
                <a:solidFill>
                  <a:srgbClr val="C00000"/>
                </a:solidFill>
              </a:rPr>
              <a:t> </a:t>
            </a:r>
            <a:r>
              <a:rPr sz="3600" spc="25" dirty="0">
                <a:solidFill>
                  <a:srgbClr val="C00000"/>
                </a:solidFill>
              </a:rPr>
              <a:t>S</a:t>
            </a:r>
            <a:r>
              <a:rPr sz="3600" spc="10" dirty="0">
                <a:solidFill>
                  <a:srgbClr val="C00000"/>
                </a:solidFill>
              </a:rPr>
              <a:t>O</a:t>
            </a:r>
            <a:r>
              <a:rPr sz="3600" spc="25" dirty="0">
                <a:solidFill>
                  <a:srgbClr val="C00000"/>
                </a:solidFill>
              </a:rPr>
              <a:t>LU</a:t>
            </a:r>
            <a:r>
              <a:rPr sz="3600" spc="-35" dirty="0">
                <a:solidFill>
                  <a:srgbClr val="C00000"/>
                </a:solidFill>
              </a:rPr>
              <a:t>T</a:t>
            </a:r>
            <a:r>
              <a:rPr sz="3600" spc="-30" dirty="0">
                <a:solidFill>
                  <a:srgbClr val="C00000"/>
                </a:solidFill>
              </a:rPr>
              <a:t>I</a:t>
            </a:r>
            <a:r>
              <a:rPr sz="3600" spc="10" dirty="0">
                <a:solidFill>
                  <a:srgbClr val="C00000"/>
                </a:solidFill>
              </a:rPr>
              <a:t>O</a:t>
            </a:r>
            <a:r>
              <a:rPr sz="3600" dirty="0">
                <a:solidFill>
                  <a:srgbClr val="C00000"/>
                </a:solidFill>
              </a:rPr>
              <a:t>N</a:t>
            </a:r>
            <a:r>
              <a:rPr sz="3600" spc="-345" dirty="0">
                <a:solidFill>
                  <a:srgbClr val="C00000"/>
                </a:solidFill>
              </a:rPr>
              <a:t> </a:t>
            </a:r>
            <a:r>
              <a:rPr sz="3600" spc="-35" dirty="0">
                <a:solidFill>
                  <a:srgbClr val="C00000"/>
                </a:solidFill>
              </a:rPr>
              <a:t>A</a:t>
            </a:r>
            <a:r>
              <a:rPr sz="3600" spc="-5" dirty="0">
                <a:solidFill>
                  <a:srgbClr val="C00000"/>
                </a:solidFill>
              </a:rPr>
              <a:t>N</a:t>
            </a:r>
            <a:r>
              <a:rPr sz="3600" dirty="0">
                <a:solidFill>
                  <a:srgbClr val="C00000"/>
                </a:solidFill>
              </a:rPr>
              <a:t>D</a:t>
            </a:r>
            <a:r>
              <a:rPr sz="3600" spc="35" dirty="0">
                <a:solidFill>
                  <a:srgbClr val="C00000"/>
                </a:solidFill>
              </a:rPr>
              <a:t> </a:t>
            </a:r>
            <a:r>
              <a:rPr sz="3600" spc="-30" dirty="0">
                <a:solidFill>
                  <a:srgbClr val="C00000"/>
                </a:solidFill>
              </a:rPr>
              <a:t>I</a:t>
            </a:r>
            <a:r>
              <a:rPr sz="3600" spc="-35" dirty="0">
                <a:solidFill>
                  <a:srgbClr val="C00000"/>
                </a:solidFill>
              </a:rPr>
              <a:t>T</a:t>
            </a:r>
            <a:r>
              <a:rPr sz="3600" dirty="0">
                <a:solidFill>
                  <a:srgbClr val="C00000"/>
                </a:solidFill>
              </a:rPr>
              <a:t>S</a:t>
            </a:r>
            <a:r>
              <a:rPr sz="3600" spc="60" dirty="0">
                <a:solidFill>
                  <a:srgbClr val="C00000"/>
                </a:solidFill>
              </a:rPr>
              <a:t> </a:t>
            </a:r>
            <a:r>
              <a:rPr sz="3600" spc="-295" dirty="0">
                <a:solidFill>
                  <a:srgbClr val="C00000"/>
                </a:solidFill>
              </a:rPr>
              <a:t>V</a:t>
            </a:r>
            <a:r>
              <a:rPr sz="3600" spc="-35" dirty="0">
                <a:solidFill>
                  <a:srgbClr val="C00000"/>
                </a:solidFill>
              </a:rPr>
              <a:t>A</a:t>
            </a:r>
            <a:r>
              <a:rPr sz="3600" spc="25" dirty="0">
                <a:solidFill>
                  <a:srgbClr val="C00000"/>
                </a:solidFill>
              </a:rPr>
              <a:t>LU</a:t>
            </a:r>
            <a:r>
              <a:rPr sz="3600" dirty="0">
                <a:solidFill>
                  <a:srgbClr val="C00000"/>
                </a:solidFill>
              </a:rPr>
              <a:t>E</a:t>
            </a:r>
            <a:r>
              <a:rPr sz="3600" spc="-65" dirty="0">
                <a:solidFill>
                  <a:srgbClr val="C00000"/>
                </a:solidFill>
              </a:rPr>
              <a:t> </a:t>
            </a:r>
            <a:r>
              <a:rPr sz="3600" spc="-15" dirty="0">
                <a:solidFill>
                  <a:srgbClr val="C00000"/>
                </a:solidFill>
              </a:rPr>
              <a:t>P</a:t>
            </a:r>
            <a:r>
              <a:rPr sz="3600" spc="-30" dirty="0">
                <a:solidFill>
                  <a:srgbClr val="C00000"/>
                </a:solidFill>
              </a:rPr>
              <a:t>R</a:t>
            </a:r>
            <a:r>
              <a:rPr sz="3600" spc="10" dirty="0">
                <a:solidFill>
                  <a:srgbClr val="C00000"/>
                </a:solidFill>
              </a:rPr>
              <a:t>O</a:t>
            </a:r>
            <a:r>
              <a:rPr sz="3600" spc="-15" dirty="0">
                <a:solidFill>
                  <a:srgbClr val="C00000"/>
                </a:solidFill>
              </a:rPr>
              <a:t>P</a:t>
            </a:r>
            <a:r>
              <a:rPr sz="3600" spc="10" dirty="0">
                <a:solidFill>
                  <a:srgbClr val="C00000"/>
                </a:solidFill>
              </a:rPr>
              <a:t>O</a:t>
            </a:r>
            <a:r>
              <a:rPr sz="3600" spc="25" dirty="0">
                <a:solidFill>
                  <a:srgbClr val="C00000"/>
                </a:solidFill>
              </a:rPr>
              <a:t>S</a:t>
            </a:r>
            <a:r>
              <a:rPr sz="3600" spc="-30" dirty="0">
                <a:solidFill>
                  <a:srgbClr val="C00000"/>
                </a:solidFill>
              </a:rPr>
              <a:t>I</a:t>
            </a:r>
            <a:r>
              <a:rPr sz="3600" spc="-35" dirty="0">
                <a:solidFill>
                  <a:srgbClr val="C00000"/>
                </a:solidFill>
              </a:rPr>
              <a:t>T</a:t>
            </a:r>
            <a:r>
              <a:rPr sz="3600" spc="-30" dirty="0">
                <a:solidFill>
                  <a:srgbClr val="C00000"/>
                </a:solidFill>
              </a:rPr>
              <a:t>I</a:t>
            </a:r>
            <a:r>
              <a:rPr sz="3600" spc="10" dirty="0">
                <a:solidFill>
                  <a:srgbClr val="C00000"/>
                </a:solidFill>
              </a:rPr>
              <a:t>O</a:t>
            </a:r>
            <a:r>
              <a:rPr sz="3600" dirty="0">
                <a:solidFill>
                  <a:srgbClr val="C00000"/>
                </a:solidFill>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1069416" y="1084267"/>
            <a:ext cx="10446309"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*1. </a:t>
            </a:r>
            <a:r>
              <a:rPr kumimoji="0" lang="en-US" sz="1600" b="1" i="0" u="none" strike="noStrike" cap="none" normalizeH="0" baseline="0" dirty="0">
                <a:ln>
                  <a:noFill/>
                </a:ln>
                <a:solidFill>
                  <a:schemeClr val="tx1"/>
                </a:solidFill>
                <a:effectLst/>
                <a:latin typeface="Arial" charset="0"/>
                <a:cs typeface="Arial" charset="0"/>
              </a:rPr>
              <a:t>Tailored Customization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Personalization</a:t>
            </a:r>
            <a:r>
              <a:rPr kumimoji="0" lang="en-US" sz="1600" b="0" i="0" u="none" strike="noStrike" cap="none" normalizeH="0" baseline="0" dirty="0">
                <a:ln>
                  <a:noFill/>
                </a:ln>
                <a:solidFill>
                  <a:schemeClr val="tx1"/>
                </a:solidFill>
                <a:effectLst/>
                <a:latin typeface="Arial" charset="0"/>
                <a:cs typeface="Arial" charset="0"/>
              </a:rPr>
              <a:t>: Excel allows for the creation of a highly customized scorecard tailored to specific organizational needs, roles, and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Flexibility</a:t>
            </a:r>
            <a:r>
              <a:rPr kumimoji="0" lang="en-US" sz="1600" b="0" i="0" u="none" strike="noStrike" cap="none" normalizeH="0" baseline="0" dirty="0">
                <a:ln>
                  <a:noFill/>
                </a:ln>
                <a:solidFill>
                  <a:schemeClr val="tx1"/>
                </a:solidFill>
                <a:effectLst/>
                <a:latin typeface="Arial" charset="0"/>
                <a:cs typeface="Arial" charset="0"/>
              </a:rPr>
              <a:t>: Adjust criteria, weightings, and data inputs to reflect company goals, departmental objectives, or individual performance targets.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**2. </a:t>
            </a:r>
            <a:r>
              <a:rPr kumimoji="0" lang="en-US" sz="1600" b="1" i="0" u="none" strike="noStrike" cap="none" normalizeH="0" baseline="0" dirty="0">
                <a:ln>
                  <a:noFill/>
                </a:ln>
                <a:solidFill>
                  <a:schemeClr val="tx1"/>
                </a:solidFill>
                <a:effectLst/>
                <a:latin typeface="Arial" charset="0"/>
                <a:cs typeface="Arial" charset="0"/>
              </a:rPr>
              <a:t>Cost-Effective Solution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Low Cost</a:t>
            </a:r>
            <a:r>
              <a:rPr kumimoji="0" lang="en-US" sz="1600" b="0" i="0" u="none" strike="noStrike" cap="none" normalizeH="0" baseline="0" dirty="0">
                <a:ln>
                  <a:noFill/>
                </a:ln>
                <a:solidFill>
                  <a:schemeClr val="tx1"/>
                </a:solidFill>
                <a:effectLst/>
                <a:latin typeface="Arial" charset="0"/>
                <a:cs typeface="Arial" charset="0"/>
              </a:rPr>
              <a:t>: Utilizing Excel for performance tracking leverages existing software and avoids the need for expensive specialized performance management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No Additional Licensing</a:t>
            </a:r>
            <a:r>
              <a:rPr kumimoji="0" lang="en-US" sz="1600" b="0" i="0" u="none" strike="noStrike" cap="none" normalizeH="0" baseline="0" dirty="0">
                <a:ln>
                  <a:noFill/>
                </a:ln>
                <a:solidFill>
                  <a:schemeClr val="tx1"/>
                </a:solidFill>
                <a:effectLst/>
                <a:latin typeface="Arial" charset="0"/>
                <a:cs typeface="Arial" charset="0"/>
              </a:rPr>
              <a:t>: If your organization already uses Microsoft Office, there’s no extra cost for additional software.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**3. </a:t>
            </a:r>
            <a:r>
              <a:rPr kumimoji="0" lang="en-US" sz="1600" b="1" i="0" u="none" strike="noStrike" cap="none" normalizeH="0" baseline="0" dirty="0">
                <a:ln>
                  <a:noFill/>
                </a:ln>
                <a:solidFill>
                  <a:schemeClr val="tx1"/>
                </a:solidFill>
                <a:effectLst/>
                <a:latin typeface="Arial" charset="0"/>
                <a:cs typeface="Arial" charset="0"/>
              </a:rPr>
              <a:t>Ease of Use</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User-Friendly Interface</a:t>
            </a:r>
            <a:r>
              <a:rPr kumimoji="0" lang="en-US" sz="1600" b="0" i="0" u="none" strike="noStrike" cap="none" normalizeH="0" baseline="0" dirty="0">
                <a:ln>
                  <a:noFill/>
                </a:ln>
                <a:solidFill>
                  <a:schemeClr val="tx1"/>
                </a:solidFill>
                <a:effectLst/>
                <a:latin typeface="Arial" charset="0"/>
                <a:cs typeface="Arial" charset="0"/>
              </a:rPr>
              <a:t>: Excel's familiar interface makes it accessible for employees and managers, reducing the learning curve and easing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Templates and Formulas</a:t>
            </a:r>
            <a:r>
              <a:rPr kumimoji="0" lang="en-US" sz="1600" b="0" i="0" u="none" strike="noStrike" cap="none" normalizeH="0" baseline="0" dirty="0">
                <a:ln>
                  <a:noFill/>
                </a:ln>
                <a:solidFill>
                  <a:schemeClr val="tx1"/>
                </a:solidFill>
                <a:effectLst/>
                <a:latin typeface="Arial" charset="0"/>
                <a:cs typeface="Arial" charset="0"/>
              </a:rPr>
              <a:t>: Leverage built-in Excel functions, templates, and formulas to automate calculations and streamline data entry.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**4. </a:t>
            </a:r>
            <a:r>
              <a:rPr kumimoji="0" lang="en-US" sz="1600" b="1" i="0" u="none" strike="noStrike" cap="none" normalizeH="0" baseline="0" dirty="0">
                <a:ln>
                  <a:noFill/>
                </a:ln>
                <a:solidFill>
                  <a:schemeClr val="tx1"/>
                </a:solidFill>
                <a:effectLst/>
                <a:latin typeface="Arial" charset="0"/>
                <a:cs typeface="Arial" charset="0"/>
              </a:rPr>
              <a:t>Data Integration and Analysis</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Centralized Data</a:t>
            </a:r>
            <a:r>
              <a:rPr kumimoji="0" lang="en-US" sz="1600" b="0" i="0" u="none" strike="noStrike" cap="none" normalizeH="0" baseline="0" dirty="0">
                <a:ln>
                  <a:noFill/>
                </a:ln>
                <a:solidFill>
                  <a:schemeClr val="tx1"/>
                </a:solidFill>
                <a:effectLst/>
                <a:latin typeface="Arial" charset="0"/>
                <a:cs typeface="Arial" charset="0"/>
              </a:rPr>
              <a:t>: Combine performance metrics, KPIs, and feedback in a single, integrated document for easier tracking and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Advanced Analytics</a:t>
            </a:r>
            <a:r>
              <a:rPr kumimoji="0" lang="en-US" sz="1600" b="0" i="0" u="none" strike="noStrike" cap="none" normalizeH="0" baseline="0" dirty="0">
                <a:ln>
                  <a:noFill/>
                </a:ln>
                <a:solidFill>
                  <a:schemeClr val="tx1"/>
                </a:solidFill>
                <a:effectLst/>
                <a:latin typeface="Arial" charset="0"/>
                <a:cs typeface="Arial" charset="0"/>
              </a:rPr>
              <a:t>: Utilize Excel’s powerful data analysis tools, such as pivot tables, charts, and graphs, to gain insights and visualize performance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**5. </a:t>
            </a:r>
            <a:r>
              <a:rPr kumimoji="0" lang="en-US" sz="1600" b="1" i="0" u="none" strike="noStrike" cap="none" normalizeH="0" baseline="0" dirty="0">
                <a:ln>
                  <a:noFill/>
                </a:ln>
                <a:solidFill>
                  <a:schemeClr val="tx1"/>
                </a:solidFill>
                <a:effectLst/>
                <a:latin typeface="Arial" charset="0"/>
                <a:cs typeface="Arial" charset="0"/>
              </a:rPr>
              <a:t>Enhanced Performance Management</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Clear Metrics</a:t>
            </a:r>
            <a:r>
              <a:rPr kumimoji="0" lang="en-US" sz="1600" b="0" i="0" u="none" strike="noStrike" cap="none" normalizeH="0" baseline="0" dirty="0">
                <a:ln>
                  <a:noFill/>
                </a:ln>
                <a:solidFill>
                  <a:schemeClr val="tx1"/>
                </a:solidFill>
                <a:effectLst/>
                <a:latin typeface="Arial" charset="0"/>
                <a:cs typeface="Arial" charset="0"/>
              </a:rPr>
              <a:t>: Define and track clear performance indicators to align employee goals with organizational objectives.</a:t>
            </a: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10"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0" y="37850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solidFill>
                  <a:srgbClr val="7030A0"/>
                </a:solidFill>
              </a:rPr>
              <a:t>Dataset Description</a:t>
            </a:r>
          </a:p>
        </p:txBody>
      </p:sp>
      <p:graphicFrame>
        <p:nvGraphicFramePr>
          <p:cNvPr id="3" name="Chart 2"/>
          <p:cNvGraphicFramePr>
            <a:graphicFrameLocks/>
          </p:cNvGraphicFramePr>
          <p:nvPr>
            <p:extLst>
              <p:ext uri="{D42A27DB-BD31-4B8C-83A1-F6EECF244321}">
                <p14:modId xmlns:p14="http://schemas.microsoft.com/office/powerpoint/2010/main" val="3815225202"/>
              </p:ext>
            </p:extLst>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2"/>
          </a:graphicData>
        </a:graphic>
      </p:graphicFrame>
      <p:pic>
        <p:nvPicPr>
          <p:cNvPr id="5" name="object 6">
            <a:extLst>
              <a:ext uri="{FF2B5EF4-FFF2-40B4-BE49-F238E27FC236}">
                <a16:creationId xmlns:a16="http://schemas.microsoft.com/office/drawing/2014/main" id="{B0D13286-18B0-F8B6-F09E-D7AD9BB4ED41}"/>
              </a:ext>
            </a:extLst>
          </p:cNvPr>
          <p:cNvPicPr/>
          <p:nvPr/>
        </p:nvPicPr>
        <p:blipFill>
          <a:blip r:embed="rId3" cstate="print"/>
          <a:stretch>
            <a:fillRect/>
          </a:stretch>
        </p:blipFill>
        <p:spPr>
          <a:xfrm>
            <a:off x="8805862" y="3053081"/>
            <a:ext cx="2466975" cy="3419475"/>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8529638" y="8283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7030A0"/>
                </a:solidFill>
              </a:rPr>
              <a:t>THE</a:t>
            </a:r>
            <a:r>
              <a:rPr sz="4250" spc="20" dirty="0">
                <a:solidFill>
                  <a:srgbClr val="7030A0"/>
                </a:solidFill>
              </a:rPr>
              <a:t> </a:t>
            </a:r>
            <a:r>
              <a:rPr lang="en-US" sz="4250" spc="20" dirty="0">
                <a:solidFill>
                  <a:srgbClr val="7030A0"/>
                </a:solidFill>
              </a:rPr>
              <a:t>"</a:t>
            </a:r>
            <a:r>
              <a:rPr sz="4250" spc="10" dirty="0">
                <a:solidFill>
                  <a:srgbClr val="7030A0"/>
                </a:solidFill>
              </a:rPr>
              <a:t>WOW</a:t>
            </a:r>
            <a:r>
              <a:rPr lang="en-US" sz="4250" spc="10" dirty="0">
                <a:solidFill>
                  <a:srgbClr val="7030A0"/>
                </a:solidFill>
              </a:rPr>
              <a:t>"</a:t>
            </a:r>
            <a:r>
              <a:rPr sz="4250" spc="85" dirty="0">
                <a:solidFill>
                  <a:srgbClr val="7030A0"/>
                </a:solidFill>
              </a:rPr>
              <a:t> </a:t>
            </a:r>
            <a:r>
              <a:rPr sz="4250" spc="10" dirty="0">
                <a:solidFill>
                  <a:srgbClr val="7030A0"/>
                </a:solidFill>
              </a:rPr>
              <a:t>IN</a:t>
            </a:r>
            <a:r>
              <a:rPr sz="4250" spc="-5" dirty="0">
                <a:solidFill>
                  <a:srgbClr val="7030A0"/>
                </a:solidFill>
              </a:rPr>
              <a:t> </a:t>
            </a:r>
            <a:r>
              <a:rPr sz="4250" spc="15" dirty="0">
                <a:solidFill>
                  <a:srgbClr val="7030A0"/>
                </a:solidFill>
              </a:rPr>
              <a:t>OUR</a:t>
            </a:r>
            <a:r>
              <a:rPr sz="4250" spc="-10" dirty="0">
                <a:solidFill>
                  <a:srgbClr val="7030A0"/>
                </a:solidFill>
              </a:rPr>
              <a:t> </a:t>
            </a:r>
            <a:r>
              <a:rPr sz="4250" spc="20" dirty="0">
                <a:solidFill>
                  <a:srgbClr val="7030A0"/>
                </a:solidFill>
              </a:rPr>
              <a:t>SOLUTION</a:t>
            </a:r>
            <a:endParaRPr sz="4250" dirty="0">
              <a:solidFill>
                <a:srgbClr val="7030A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752475" y="1494310"/>
            <a:ext cx="1082222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6" fontAlgn="base">
              <a:spcBef>
                <a:spcPct val="0"/>
              </a:spcBef>
              <a:spcAft>
                <a:spcPct val="0"/>
              </a:spcAft>
              <a:buFontTx/>
              <a:buChar char="•"/>
            </a:pPr>
            <a:r>
              <a:rPr kumimoji="0" lang="en-US" b="1" i="0" u="none" strike="noStrike" cap="none" normalizeH="0" baseline="0" dirty="0">
                <a:ln>
                  <a:noFill/>
                </a:ln>
                <a:solidFill>
                  <a:srgbClr val="FFFF00"/>
                </a:solidFill>
                <a:effectLst/>
                <a:latin typeface="Arial" charset="0"/>
                <a:cs typeface="Arial" charset="0"/>
              </a:rPr>
              <a:t>Seamless Integration with Organizational Goals</a:t>
            </a:r>
            <a:endParaRPr kumimoji="0" lang="en-US" b="0" i="0" u="none" strike="noStrike" cap="none" normalizeH="0" baseline="0" dirty="0">
              <a:ln>
                <a:noFill/>
              </a:ln>
              <a:solidFill>
                <a:srgbClr val="FFFF00"/>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Tailored Metrics</a:t>
            </a:r>
            <a:r>
              <a:rPr kumimoji="0" lang="en-US" sz="1600" b="0" i="0" u="none" strike="noStrike" cap="none" normalizeH="0" baseline="0" dirty="0">
                <a:ln>
                  <a:noFill/>
                </a:ln>
                <a:solidFill>
                  <a:schemeClr val="tx1"/>
                </a:solidFill>
                <a:effectLst/>
                <a:latin typeface="Arial" charset="0"/>
                <a:cs typeface="Arial" charset="0"/>
              </a:rPr>
              <a:t>: Easily align scorecard criteria with specific company goals and department objectives. This ensures that each employee’s performance is measured in the context of what matters most to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Dynamic Updates</a:t>
            </a:r>
            <a:r>
              <a:rPr kumimoji="0" lang="en-US" sz="1600" b="0" i="0" u="none" strike="noStrike" cap="none" normalizeH="0" baseline="0" dirty="0">
                <a:ln>
                  <a:noFill/>
                </a:ln>
                <a:solidFill>
                  <a:schemeClr val="tx1"/>
                </a:solidFill>
                <a:effectLst/>
                <a:latin typeface="Arial" charset="0"/>
                <a:cs typeface="Arial" charset="0"/>
              </a:rPr>
              <a:t>: Quickly adapt the scorecard to changing business needs, allowing for real-time alignment with shifting priorities and strategic objectives.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User-Friendly Experience</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Intuitive Design</a:t>
            </a:r>
            <a:r>
              <a:rPr kumimoji="0" lang="en-US" sz="1600" b="0" i="0" u="none" strike="noStrike" cap="none" normalizeH="0" baseline="0" dirty="0">
                <a:ln>
                  <a:noFill/>
                </a:ln>
                <a:solidFill>
                  <a:schemeClr val="tx1"/>
                </a:solidFill>
                <a:effectLst/>
                <a:latin typeface="Arial" charset="0"/>
                <a:cs typeface="Arial" charset="0"/>
              </a:rPr>
              <a:t>: Leverage Excel’s familiar interface to create a scorecard that is both accessible and easy to use. No need for extensive training or specialized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Interactive Features</a:t>
            </a:r>
            <a:r>
              <a:rPr kumimoji="0" lang="en-US" sz="1600" b="0" i="0" u="none" strike="noStrike" cap="none" normalizeH="0" baseline="0" dirty="0">
                <a:ln>
                  <a:noFill/>
                </a:ln>
                <a:solidFill>
                  <a:schemeClr val="tx1"/>
                </a:solidFill>
                <a:effectLst/>
                <a:latin typeface="Arial" charset="0"/>
                <a:cs typeface="Arial" charset="0"/>
              </a:rPr>
              <a:t>: Incorporate interactive elements like dropdown menus, conditional formatting, and dashboards to enhance usability and make performance data more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Powerful Data Visualization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Interactive Dashboards</a:t>
            </a:r>
            <a:r>
              <a:rPr kumimoji="0" lang="en-US" sz="1600" b="0" i="0" u="none" strike="noStrike" cap="none" normalizeH="0" baseline="0" dirty="0">
                <a:ln>
                  <a:noFill/>
                </a:ln>
                <a:solidFill>
                  <a:schemeClr val="tx1"/>
                </a:solidFill>
                <a:effectLst/>
                <a:latin typeface="Arial" charset="0"/>
                <a:cs typeface="Arial" charset="0"/>
              </a:rPr>
              <a:t>: Create visually appealing dashboards with charts and graphs that provide a clear and immediate view of performance trends and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Automated Insights</a:t>
            </a:r>
            <a:r>
              <a:rPr kumimoji="0" lang="en-US" sz="1600" b="0" i="0" u="none" strike="noStrike" cap="none" normalizeH="0" baseline="0" dirty="0">
                <a:ln>
                  <a:noFill/>
                </a:ln>
                <a:solidFill>
                  <a:schemeClr val="tx1"/>
                </a:solidFill>
                <a:effectLst/>
                <a:latin typeface="Arial" charset="0"/>
                <a:cs typeface="Arial" charset="0"/>
              </a:rPr>
              <a:t>: Use Excel’s advanced features to automatically generate insights and visualizations, making complex data more understandable at a glance.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Cost-Effective Innovation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No Additional Costs</a:t>
            </a:r>
            <a:r>
              <a:rPr kumimoji="0" lang="en-US" sz="1600" b="0" i="0" u="none" strike="noStrike" cap="none" normalizeH="0" baseline="0" dirty="0">
                <a:ln>
                  <a:noFill/>
                </a:ln>
                <a:solidFill>
                  <a:schemeClr val="tx1"/>
                </a:solidFill>
                <a:effectLst/>
                <a:latin typeface="Arial" charset="0"/>
                <a:cs typeface="Arial" charset="0"/>
              </a:rPr>
              <a:t>: Utilize existing Excel capabilities without the need for additional investments in software or tools, maximizing ROI while minimizing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Scalable Solution</a:t>
            </a:r>
            <a:r>
              <a:rPr kumimoji="0" lang="en-US" sz="1600" b="0" i="0" u="none" strike="noStrike" cap="none" normalizeH="0" baseline="0" dirty="0">
                <a:ln>
                  <a:noFill/>
                </a:ln>
                <a:solidFill>
                  <a:schemeClr val="tx1"/>
                </a:solidFill>
                <a:effectLst/>
                <a:latin typeface="Arial" charset="0"/>
                <a:cs typeface="Arial" charset="0"/>
              </a:rPr>
              <a:t>: Adapt the scorecard to any size of organization, from small teams to large enterprises, without significant additional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Comprehensive Data Management</a:t>
            </a:r>
            <a:endParaRPr kumimoji="0" lang="en-US" sz="16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256</TotalTime>
  <Words>1287</Words>
  <Application>Microsoft Office PowerPoint</Application>
  <PresentationFormat>Widescreen</PresentationFormat>
  <Paragraphs>114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Creating an Employee Performance Scorecard in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22</cp:revision>
  <dcterms:created xsi:type="dcterms:W3CDTF">2024-03-29T15:07:22Z</dcterms:created>
  <dcterms:modified xsi:type="dcterms:W3CDTF">2024-09-06T15:21:45Z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