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0" r:id="rId4"/>
    <p:sldId id="264" r:id="rId5"/>
    <p:sldId id="271" r:id="rId6"/>
    <p:sldId id="272" r:id="rId7"/>
    <p:sldId id="265" r:id="rId8"/>
    <p:sldId id="273"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7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874E-D650-412C-8444-3AB8BC9D8420}"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447C6-65C5-47E3-BDF3-787206E8C308}" type="slidenum">
              <a:rPr lang="en-US" smtClean="0"/>
              <a:t>‹#›</a:t>
            </a:fld>
            <a:endParaRPr lang="en-US"/>
          </a:p>
        </p:txBody>
      </p:sp>
    </p:spTree>
    <p:extLst>
      <p:ext uri="{BB962C8B-B14F-4D97-AF65-F5344CB8AC3E}">
        <p14:creationId xmlns:p14="http://schemas.microsoft.com/office/powerpoint/2010/main" val="202786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yann.lecun.com/exdb/mnis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530" y="1150867"/>
            <a:ext cx="9475658" cy="1468800"/>
          </a:xfrm>
        </p:spPr>
        <p:txBody>
          <a:bodyPr>
            <a:normAutofit fontScale="90000"/>
          </a:bodyPr>
          <a:lstStyle/>
          <a:p>
            <a:r>
              <a:rPr lang="en-US" sz="5400" b="1" dirty="0" smtClean="0">
                <a:solidFill>
                  <a:schemeClr val="bg2">
                    <a:lumMod val="50000"/>
                  </a:schemeClr>
                </a:solidFill>
                <a:latin typeface="Times New Roman" panose="02020603050405020304" pitchFamily="18" charset="0"/>
                <a:cs typeface="Times New Roman" panose="02020603050405020304" pitchFamily="18" charset="0"/>
              </a:rPr>
              <a:t>STYLE TRANSFER USING CNN</a:t>
            </a:r>
            <a:endParaRPr lang="en-US" sz="54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5669281" y="3324113"/>
            <a:ext cx="6390042" cy="1636571"/>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Presented by</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P</a:t>
            </a:r>
            <a:r>
              <a:rPr lang="en-US" dirty="0" err="1" smtClean="0">
                <a:latin typeface="Times New Roman" panose="02020603050405020304" pitchFamily="18" charset="0"/>
                <a:cs typeface="Times New Roman" panose="02020603050405020304" pitchFamily="18" charset="0"/>
              </a:rPr>
              <a:t>.Dharaneeswari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Department </a:t>
            </a:r>
            <a:r>
              <a:rPr lang="en-US" dirty="0" smtClean="0">
                <a:latin typeface="Times New Roman" panose="02020603050405020304" pitchFamily="18" charset="0"/>
                <a:cs typeface="Times New Roman" panose="02020603050405020304" pitchFamily="18" charset="0"/>
              </a:rPr>
              <a:t>of artificial intelligence and data science,  </a:t>
            </a:r>
          </a:p>
          <a:p>
            <a:r>
              <a:rPr lang="en-US" dirty="0" smtClean="0">
                <a:latin typeface="Times New Roman" panose="02020603050405020304" pitchFamily="18" charset="0"/>
                <a:cs typeface="Times New Roman" panose="02020603050405020304" pitchFamily="18" charset="0"/>
              </a:rPr>
              <a:t>Sir </a:t>
            </a:r>
            <a:r>
              <a:rPr lang="en-US" dirty="0" err="1" smtClean="0">
                <a:latin typeface="Times New Roman" panose="02020603050405020304" pitchFamily="18" charset="0"/>
                <a:cs typeface="Times New Roman" panose="02020603050405020304" pitchFamily="18" charset="0"/>
              </a:rPr>
              <a:t>Issac</a:t>
            </a:r>
            <a:r>
              <a:rPr lang="en-US" dirty="0" smtClean="0">
                <a:latin typeface="Times New Roman" panose="02020603050405020304" pitchFamily="18" charset="0"/>
                <a:cs typeface="Times New Roman" panose="02020603050405020304" pitchFamily="18" charset="0"/>
              </a:rPr>
              <a:t> newton college of engineering and technology.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9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0776" y="656216"/>
            <a:ext cx="8046720" cy="584775"/>
          </a:xfrm>
          <a:prstGeom prst="rect">
            <a:avLst/>
          </a:prstGeom>
          <a:noFill/>
        </p:spPr>
        <p:txBody>
          <a:bodyPr wrap="square" rtlCol="0">
            <a:spAutoFit/>
          </a:bodyPr>
          <a:lstStyle/>
          <a:p>
            <a:r>
              <a:rPr lang="en-US" sz="3200" b="1" i="1" dirty="0" smtClean="0">
                <a:latin typeface="Times New Roman" panose="02020603050405020304" pitchFamily="18" charset="0"/>
                <a:cs typeface="Times New Roman" panose="02020603050405020304" pitchFamily="18" charset="0"/>
              </a:rPr>
              <a:t>WOWS IN MY SOLUTION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36839" y="1495312"/>
            <a:ext cx="7713232"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Fashion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Gaming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Technology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Manufacturing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Retail and sales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Designing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modelling</a:t>
            </a:r>
            <a:endParaRPr lang="en-US" dirty="0"/>
          </a:p>
        </p:txBody>
      </p:sp>
    </p:spTree>
    <p:extLst>
      <p:ext uri="{BB962C8B-B14F-4D97-AF65-F5344CB8AC3E}">
        <p14:creationId xmlns:p14="http://schemas.microsoft.com/office/powerpoint/2010/main" val="405435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0621" y="1580691"/>
            <a:ext cx="9316123" cy="4247317"/>
          </a:xfrm>
          <a:prstGeom prst="rect">
            <a:avLst/>
          </a:prstGeom>
          <a:noFill/>
        </p:spPr>
        <p:txBody>
          <a:bodyPr wrap="square" rtlCol="0">
            <a:spAutoFit/>
          </a:bodyPr>
          <a:lstStyle/>
          <a:p>
            <a:r>
              <a:rPr lang="en-US" dirty="0"/>
              <a:t>What is the practical application </a:t>
            </a:r>
            <a:r>
              <a:rPr lang="en-US" dirty="0" smtClean="0"/>
              <a:t>of style transfer?</a:t>
            </a:r>
          </a:p>
          <a:p>
            <a:endParaRPr lang="en-US" dirty="0"/>
          </a:p>
          <a:p>
            <a:pPr marL="285750" indent="-285750">
              <a:buFont typeface="Arial" panose="020B0604020202020204" pitchFamily="34" charset="0"/>
              <a:buChar char="•"/>
            </a:pPr>
            <a:r>
              <a:rPr lang="en-US" dirty="0"/>
              <a:t>The most common application of NST is in the field of art, where AI can generate unique and impressive artwork, opening up new possibilities in the field.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a:t>
            </a:r>
            <a:r>
              <a:rPr lang="en-US" dirty="0"/>
              <a:t>example, the style of famous artists can be combined with any content you want to generate new works of art</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Style transfer is a computer vision technique that allows us to recompose the content of an image in the style of another.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If </a:t>
            </a:r>
            <a:r>
              <a:rPr lang="en-US" dirty="0"/>
              <a:t>you've ever imagined what a photo might look like if it were painted by a famous artist, then style transfer is the computer vision technique that turns this into a reality.</a:t>
            </a:r>
            <a:endParaRPr lang="en-US" dirty="0"/>
          </a:p>
        </p:txBody>
      </p:sp>
      <p:sp>
        <p:nvSpPr>
          <p:cNvPr id="3" name="TextBox 2"/>
          <p:cNvSpPr txBox="1"/>
          <p:nvPr/>
        </p:nvSpPr>
        <p:spPr>
          <a:xfrm>
            <a:off x="3420932" y="720763"/>
            <a:ext cx="5088368" cy="584775"/>
          </a:xfrm>
          <a:prstGeom prst="rect">
            <a:avLst/>
          </a:prstGeom>
          <a:noFill/>
        </p:spPr>
        <p:txBody>
          <a:bodyPr wrap="square" rtlCol="0">
            <a:spAutoFit/>
          </a:bodyPr>
          <a:lstStyle/>
          <a:p>
            <a:r>
              <a:rPr lang="en-US" sz="3200" b="1" i="1" dirty="0" smtClean="0">
                <a:latin typeface="Times New Roman" panose="02020603050405020304" pitchFamily="18" charset="0"/>
                <a:cs typeface="Times New Roman" panose="02020603050405020304" pitchFamily="18" charset="0"/>
              </a:rPr>
              <a:t>APPLICATIONS</a:t>
            </a: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61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9421" y="3410175"/>
            <a:ext cx="7444291" cy="830997"/>
          </a:xfrm>
          <a:prstGeom prst="rect">
            <a:avLst/>
          </a:prstGeom>
          <a:noFill/>
        </p:spPr>
        <p:txBody>
          <a:bodyPr wrap="square" rtlCol="0">
            <a:spAutoFit/>
          </a:bodyPr>
          <a:lstStyle/>
          <a:p>
            <a:r>
              <a:rPr lang="en-US" sz="4800" b="1" i="1" dirty="0" smtClean="0">
                <a:latin typeface="Times New Roman" panose="02020603050405020304" pitchFamily="18" charset="0"/>
                <a:cs typeface="Times New Roman" panose="02020603050405020304" pitchFamily="18" charset="0"/>
              </a:rPr>
              <a:t>THANK YOU!!</a:t>
            </a:r>
            <a:endParaRPr lang="en-US" sz="4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5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104" y="624110"/>
            <a:ext cx="8911687" cy="1280890"/>
          </a:xfrm>
        </p:spPr>
        <p:txBody>
          <a:bodyPr/>
          <a:lstStyle/>
          <a:p>
            <a:r>
              <a:rPr lang="en-US" b="1" dirty="0" smtClean="0">
                <a:solidFill>
                  <a:schemeClr val="tx1"/>
                </a:solidFill>
              </a:rPr>
              <a:t>AGENDA</a:t>
            </a:r>
            <a:endParaRPr lang="en-US" b="1" dirty="0">
              <a:solidFill>
                <a:schemeClr val="tx1"/>
              </a:solidFill>
            </a:endParaRPr>
          </a:p>
        </p:txBody>
      </p:sp>
      <p:sp>
        <p:nvSpPr>
          <p:cNvPr id="6" name="TextBox 5"/>
          <p:cNvSpPr txBox="1"/>
          <p:nvPr/>
        </p:nvSpPr>
        <p:spPr>
          <a:xfrm>
            <a:off x="4098664" y="1678193"/>
            <a:ext cx="5163670" cy="4093428"/>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smtClean="0"/>
              <a:t>PROJECT STATEMENT</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PROJECT OERVIEW</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PROJECT MODELLING</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RESULTS</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SOLUTION AND ITS PROPOSITIONS</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WOWS IN MY SOLUTION</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APPLICATION AREAS</a:t>
            </a:r>
            <a:endParaRPr lang="en-US" sz="2000" b="1" dirty="0"/>
          </a:p>
        </p:txBody>
      </p:sp>
    </p:spTree>
    <p:extLst>
      <p:ext uri="{BB962C8B-B14F-4D97-AF65-F5344CB8AC3E}">
        <p14:creationId xmlns:p14="http://schemas.microsoft.com/office/powerpoint/2010/main" val="163381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1570" y="495018"/>
            <a:ext cx="8911687" cy="1280890"/>
          </a:xfrm>
        </p:spPr>
        <p:txBody>
          <a:bodyPr/>
          <a:lstStyle/>
          <a:p>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PROJECT OVERVIEW</a:t>
            </a:r>
            <a:endParaRPr lang="en-US"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833356" y="3533660"/>
            <a:ext cx="519594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Collection</a:t>
            </a:r>
            <a:endParaRPr lang="en-US" dirty="0"/>
          </a:p>
          <a:p>
            <a:pPr marL="285750" indent="-285750">
              <a:buFont typeface="Arial" panose="020B0604020202020204" pitchFamily="34" charset="0"/>
              <a:buChar char="•"/>
            </a:pPr>
            <a:r>
              <a:rPr lang="en-US" b="1" dirty="0"/>
              <a:t>Data Preprocessing</a:t>
            </a:r>
            <a:endParaRPr lang="en-US" dirty="0"/>
          </a:p>
          <a:p>
            <a:pPr marL="285750" indent="-285750">
              <a:buFont typeface="Arial" panose="020B0604020202020204" pitchFamily="34" charset="0"/>
              <a:buChar char="•"/>
            </a:pPr>
            <a:r>
              <a:rPr lang="en-US" b="1" dirty="0"/>
              <a:t>Model Architecture Design</a:t>
            </a:r>
          </a:p>
          <a:p>
            <a:pPr marL="285750" indent="-285750">
              <a:buFont typeface="Arial" panose="020B0604020202020204" pitchFamily="34" charset="0"/>
              <a:buChar char="•"/>
            </a:pPr>
            <a:r>
              <a:rPr lang="en-US" b="1" dirty="0"/>
              <a:t>Compile a model</a:t>
            </a:r>
          </a:p>
          <a:p>
            <a:pPr marL="285750" indent="-285750">
              <a:buFont typeface="Arial" panose="020B0604020202020204" pitchFamily="34" charset="0"/>
              <a:buChar char="•"/>
            </a:pPr>
            <a:r>
              <a:rPr lang="en-US" b="1" dirty="0"/>
              <a:t>Model Training</a:t>
            </a:r>
          </a:p>
          <a:p>
            <a:pPr marL="285750" indent="-285750">
              <a:buFont typeface="Arial" panose="020B0604020202020204" pitchFamily="34" charset="0"/>
              <a:buChar char="•"/>
            </a:pPr>
            <a:r>
              <a:rPr lang="en-US" b="1" dirty="0"/>
              <a:t>Model evaluation</a:t>
            </a:r>
          </a:p>
          <a:p>
            <a:pPr marL="285750" indent="-285750">
              <a:buFont typeface="Arial" panose="020B0604020202020204" pitchFamily="34" charset="0"/>
              <a:buChar char="•"/>
            </a:pPr>
            <a:r>
              <a:rPr lang="en-US" b="1" dirty="0"/>
              <a:t>Fine-tuning and Optimization</a:t>
            </a:r>
            <a:endParaRPr lang="en-US" dirty="0"/>
          </a:p>
          <a:p>
            <a:pPr marL="285750" indent="-285750">
              <a:buFont typeface="Arial" panose="020B0604020202020204" pitchFamily="34" charset="0"/>
              <a:buChar char="•"/>
            </a:pPr>
            <a:r>
              <a:rPr lang="en-US" b="1" dirty="0"/>
              <a:t>Deployment</a:t>
            </a:r>
            <a:endParaRPr lang="en-US" dirty="0"/>
          </a:p>
          <a:p>
            <a:pPr marL="285750" indent="-285750">
              <a:buFont typeface="Arial" panose="020B0604020202020204" pitchFamily="34" charset="0"/>
              <a:buChar char="•"/>
            </a:pPr>
            <a:r>
              <a:rPr lang="en-US" b="1" dirty="0"/>
              <a:t>Monitoring and Maintenance</a:t>
            </a:r>
            <a:endParaRPr lang="en-US" dirty="0"/>
          </a:p>
          <a:p>
            <a:endParaRPr lang="en-US" dirty="0"/>
          </a:p>
        </p:txBody>
      </p:sp>
      <p:sp>
        <p:nvSpPr>
          <p:cNvPr id="2" name="TextBox 1"/>
          <p:cNvSpPr txBox="1"/>
          <p:nvPr/>
        </p:nvSpPr>
        <p:spPr>
          <a:xfrm>
            <a:off x="2249511" y="1506828"/>
            <a:ext cx="9942489" cy="1754326"/>
          </a:xfrm>
          <a:prstGeom prst="rect">
            <a:avLst/>
          </a:prstGeom>
          <a:noFill/>
        </p:spPr>
        <p:txBody>
          <a:bodyPr wrap="square" rtlCol="0">
            <a:spAutoFit/>
          </a:bodyPr>
          <a:lstStyle/>
          <a:p>
            <a:r>
              <a:rPr lang="en-US" dirty="0"/>
              <a:t>Neural Style Transfer is a technique that allows us to generate an image with the same "content" as a base image, but with the "style" of our chosen picture. </a:t>
            </a:r>
            <a:endParaRPr lang="en-US" dirty="0" smtClean="0"/>
          </a:p>
          <a:p>
            <a:endParaRPr lang="en-US" dirty="0"/>
          </a:p>
          <a:p>
            <a:r>
              <a:rPr lang="en-US" dirty="0" smtClean="0"/>
              <a:t> </a:t>
            </a:r>
            <a:r>
              <a:rPr lang="en-US" dirty="0"/>
              <a:t>Style transfer is based on the principle of fusion, which extracts the style of one picture and applies it to another in order to combine one image's content with another's aesthetic qualities and generate a brand-new image.</a:t>
            </a:r>
            <a:endParaRPr lang="en-US" dirty="0"/>
          </a:p>
        </p:txBody>
      </p:sp>
    </p:spTree>
    <p:extLst>
      <p:ext uri="{BB962C8B-B14F-4D97-AF65-F5344CB8AC3E}">
        <p14:creationId xmlns:p14="http://schemas.microsoft.com/office/powerpoint/2010/main" val="16949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67476" y="419715"/>
            <a:ext cx="8911687" cy="1280890"/>
          </a:xfrm>
        </p:spPr>
        <p:txBody>
          <a:bodyPr/>
          <a:lstStyle/>
          <a:p>
            <a:r>
              <a:rPr lang="en-US" b="1" dirty="0" smtClean="0"/>
              <a:t> </a:t>
            </a:r>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PROJECT MODELING</a:t>
            </a:r>
            <a:endParaRPr lang="en-US"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047741" y="1216338"/>
            <a:ext cx="9942490" cy="4849612"/>
          </a:xfrm>
        </p:spPr>
        <p:txBody>
          <a:bodyPr>
            <a:noAutofit/>
          </a:bodyPr>
          <a:lstStyle/>
          <a:p>
            <a:pPr marL="0" lvl="0" indent="0" defTabSz="914400" eaLnBrk="0" fontAlgn="base" hangingPunct="0">
              <a:spcBef>
                <a:spcPct val="0"/>
              </a:spcBef>
              <a:spcAft>
                <a:spcPct val="0"/>
              </a:spcAft>
              <a:buClrTx/>
              <a:buNone/>
            </a:pPr>
            <a:r>
              <a:rPr lang="en-US" dirty="0"/>
              <a:t>Style transfer </a:t>
            </a:r>
            <a:r>
              <a:rPr lang="en-US" dirty="0" smtClean="0"/>
              <a:t> is</a:t>
            </a:r>
            <a:r>
              <a:rPr lang="en-US" dirty="0"/>
              <a:t> the process of finding outlier values in a series of data. </a:t>
            </a:r>
            <a:endParaRPr lang="en-US" dirty="0" smtClean="0"/>
          </a:p>
          <a:p>
            <a:pPr marL="0" lvl="0" indent="0" defTabSz="914400" eaLnBrk="0" fontAlgn="base" hangingPunct="0">
              <a:spcBef>
                <a:spcPct val="0"/>
              </a:spcBef>
              <a:spcAft>
                <a:spcPct val="0"/>
              </a:spcAft>
              <a:buClrTx/>
              <a:buNone/>
            </a:pPr>
            <a:endParaRPr lang="en-US" dirty="0"/>
          </a:p>
          <a:p>
            <a:pPr marL="0" lvl="0" indent="0" defTabSz="914400" eaLnBrk="0" fontAlgn="base" hangingPunct="0">
              <a:spcBef>
                <a:spcPct val="0"/>
              </a:spcBef>
              <a:spcAft>
                <a:spcPct val="0"/>
              </a:spcAft>
              <a:buClrTx/>
              <a:buNone/>
            </a:pPr>
            <a:r>
              <a:rPr lang="en-US" dirty="0" smtClean="0"/>
              <a:t>That </a:t>
            </a:r>
            <a:r>
              <a:rPr lang="en-US" dirty="0"/>
              <a:t>process assumes you have data that falls within a certain understood range (based on historical data, for example), and that occasional values outside that range happen fairly infrequently</a:t>
            </a:r>
            <a:r>
              <a:rPr lang="en-US" dirty="0" smtClean="0"/>
              <a:t>.</a:t>
            </a:r>
          </a:p>
          <a:p>
            <a:pPr marL="0" lvl="0" indent="0" defTabSz="914400" eaLnBrk="0" fontAlgn="base" hangingPunct="0">
              <a:spcBef>
                <a:spcPct val="0"/>
              </a:spcBef>
              <a:spcAft>
                <a:spcPct val="0"/>
              </a:spcAft>
              <a:buClrTx/>
              <a:buNone/>
            </a:pPr>
            <a:endParaRPr lang="en-US" altLang="en-US" dirty="0"/>
          </a:p>
          <a:p>
            <a:pPr marL="0" lvl="0" indent="0" defTabSz="914400" eaLnBrk="0" fontAlgn="base" hangingPunct="0">
              <a:spcBef>
                <a:spcPct val="0"/>
              </a:spcBef>
              <a:spcAft>
                <a:spcPct val="0"/>
              </a:spcAft>
              <a:buClrTx/>
              <a:buNone/>
            </a:pPr>
            <a:r>
              <a:rPr lang="en-US" altLang="en-US" dirty="0" smtClean="0">
                <a:solidFill>
                  <a:srgbClr val="383838"/>
                </a:solidFill>
              </a:rPr>
              <a:t>Basic </a:t>
            </a:r>
            <a:r>
              <a:rPr lang="en-US" altLang="en-US" dirty="0">
                <a:solidFill>
                  <a:srgbClr val="383838"/>
                </a:solidFill>
              </a:rPr>
              <a:t>knowledge of deep learning with </a:t>
            </a:r>
            <a:r>
              <a:rPr lang="en-US" altLang="en-US" dirty="0" err="1">
                <a:solidFill>
                  <a:srgbClr val="383838"/>
                </a:solidFill>
              </a:rPr>
              <a:t>Keras</a:t>
            </a:r>
            <a:r>
              <a:rPr lang="en-US" altLang="en-US" dirty="0">
                <a:solidFill>
                  <a:srgbClr val="383838"/>
                </a:solidFill>
              </a:rPr>
              <a:t> library, the </a:t>
            </a:r>
            <a:r>
              <a:rPr lang="en-US" altLang="en-US" dirty="0" err="1">
                <a:solidFill>
                  <a:srgbClr val="383838"/>
                </a:solidFill>
              </a:rPr>
              <a:t>Tkinter</a:t>
            </a:r>
            <a:r>
              <a:rPr lang="en-US" altLang="en-US" dirty="0">
                <a:solidFill>
                  <a:srgbClr val="383838"/>
                </a:solidFill>
              </a:rPr>
              <a:t> library for GUI building, and Python programming are required to run this amazing project</a:t>
            </a:r>
            <a:r>
              <a:rPr lang="en-US" altLang="en-US" dirty="0" smtClean="0">
                <a:solidFill>
                  <a:srgbClr val="383838"/>
                </a:solidFill>
              </a:rPr>
              <a:t>.</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dirty="0">
                <a:solidFill>
                  <a:srgbClr val="383838"/>
                </a:solidFill>
              </a:rPr>
              <a:t>Commands to Install the necessary libraries for this project:</a:t>
            </a:r>
          </a:p>
          <a:p>
            <a:pPr marL="0" lvl="0" indent="0" defTabSz="914400" eaLnBrk="0" fontAlgn="base" hangingPunct="0">
              <a:spcBef>
                <a:spcPct val="0"/>
              </a:spcBef>
              <a:spcAft>
                <a:spcPct val="0"/>
              </a:spcAft>
              <a:buClrTx/>
              <a:buNone/>
            </a:pPr>
            <a:r>
              <a:rPr lang="en-US" altLang="en-US" dirty="0">
                <a:solidFill>
                  <a:srgbClr val="383838"/>
                </a:solidFill>
              </a:rPr>
              <a:t>pip install </a:t>
            </a:r>
            <a:r>
              <a:rPr lang="en-US" altLang="en-US" dirty="0" err="1">
                <a:solidFill>
                  <a:srgbClr val="383838"/>
                </a:solidFill>
              </a:rPr>
              <a:t>numpy</a:t>
            </a:r>
            <a:r>
              <a:rPr lang="en-US" altLang="en-US" dirty="0">
                <a:solidFill>
                  <a:srgbClr val="383838"/>
                </a:solidFill>
              </a:rPr>
              <a:t> </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a:t>
            </a:r>
            <a:r>
              <a:rPr lang="en-US" altLang="en-US" dirty="0" err="1" smtClean="0">
                <a:solidFill>
                  <a:srgbClr val="383838"/>
                </a:solidFill>
              </a:rPr>
              <a:t>tensorflow</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a:t>
            </a:r>
            <a:r>
              <a:rPr lang="en-US" altLang="en-US" dirty="0" err="1" smtClean="0">
                <a:solidFill>
                  <a:srgbClr val="383838"/>
                </a:solidFill>
              </a:rPr>
              <a:t>keras</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pillow</a:t>
            </a:r>
            <a:r>
              <a:rPr lang="en-US" altLang="en-US" sz="1000" dirty="0">
                <a:solidFill>
                  <a:schemeClr val="tx1"/>
                </a:solidFill>
              </a:rPr>
              <a:t> </a:t>
            </a:r>
            <a:endParaRPr lang="en-US" altLang="en-US" dirty="0">
              <a:solidFill>
                <a:schemeClr val="tx1"/>
              </a:solidFill>
            </a:endParaRPr>
          </a:p>
          <a:p>
            <a:endParaRPr lang="en-US" dirty="0"/>
          </a:p>
          <a:p>
            <a:r>
              <a:rPr lang="en-US" sz="1050" dirty="0"/>
              <a:t/>
            </a:r>
            <a:br>
              <a:rPr lang="en-US" sz="1050" dirty="0"/>
            </a:br>
            <a:endParaRPr lang="en-US" sz="1050" dirty="0"/>
          </a:p>
        </p:txBody>
      </p:sp>
      <p:sp>
        <p:nvSpPr>
          <p:cNvPr id="8" name="TextBox 7"/>
          <p:cNvSpPr txBox="1"/>
          <p:nvPr/>
        </p:nvSpPr>
        <p:spPr>
          <a:xfrm>
            <a:off x="8025537" y="1273805"/>
            <a:ext cx="330259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2165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530" y="785611"/>
            <a:ext cx="10148552" cy="5355312"/>
          </a:xfrm>
          <a:prstGeom prst="rect">
            <a:avLst/>
          </a:prstGeom>
          <a:noFill/>
        </p:spPr>
        <p:txBody>
          <a:bodyPr wrap="square" rtlCol="0">
            <a:spAutoFit/>
          </a:bodyPr>
          <a:lstStyle/>
          <a:p>
            <a:r>
              <a:rPr lang="en-US" b="1" dirty="0"/>
              <a:t>The MNIST dataset</a:t>
            </a:r>
          </a:p>
          <a:p>
            <a:r>
              <a:rPr lang="en-US" dirty="0"/>
              <a:t>Among thousands of datasets available in the market, MNIST is the most popular dataset for enthusiasts of machine learning and deep learning</a:t>
            </a:r>
            <a:r>
              <a:rPr lang="en-US" dirty="0" smtClean="0"/>
              <a:t>.</a:t>
            </a:r>
          </a:p>
          <a:p>
            <a:endParaRPr lang="en-US" dirty="0" smtClean="0"/>
          </a:p>
          <a:p>
            <a:r>
              <a:rPr lang="en-US" dirty="0" smtClean="0"/>
              <a:t>Above </a:t>
            </a:r>
            <a:r>
              <a:rPr lang="en-US" dirty="0"/>
              <a:t>60,000 plus training images </a:t>
            </a:r>
            <a:r>
              <a:rPr lang="en-US" dirty="0" smtClean="0"/>
              <a:t>rom </a:t>
            </a:r>
            <a:r>
              <a:rPr lang="en-US" dirty="0"/>
              <a:t>zero to nine and more than 10,000 images for testing are present in the </a:t>
            </a:r>
            <a:r>
              <a:rPr lang="en-US" u="sng" dirty="0">
                <a:hlinkClick r:id="rId2"/>
              </a:rPr>
              <a:t>MNIST dataset</a:t>
            </a:r>
            <a:r>
              <a:rPr lang="en-US" dirty="0"/>
              <a:t>. </a:t>
            </a:r>
            <a:endParaRPr lang="en-US" dirty="0" smtClean="0"/>
          </a:p>
          <a:p>
            <a:endParaRPr lang="en-US" dirty="0" smtClean="0"/>
          </a:p>
          <a:p>
            <a:r>
              <a:rPr lang="en-US" dirty="0" smtClean="0"/>
              <a:t>So</a:t>
            </a:r>
            <a:r>
              <a:rPr lang="en-US" dirty="0"/>
              <a:t>, 10 different classes are in the MNIST dataset. </a:t>
            </a:r>
            <a:endParaRPr lang="en-US" dirty="0" smtClean="0"/>
          </a:p>
          <a:p>
            <a:endParaRPr lang="en-US" dirty="0"/>
          </a:p>
          <a:p>
            <a:r>
              <a:rPr lang="en-US" dirty="0"/>
              <a:t> </a:t>
            </a:r>
            <a:r>
              <a:rPr lang="en-US" b="1" dirty="0"/>
              <a:t>Import libraries and dataset</a:t>
            </a:r>
          </a:p>
          <a:p>
            <a:r>
              <a:rPr lang="en-US" dirty="0"/>
              <a:t>At the project beginning, we import all the needed modules for training our model</a:t>
            </a:r>
            <a:r>
              <a:rPr lang="en-US" dirty="0" smtClean="0"/>
              <a:t>.</a:t>
            </a:r>
          </a:p>
          <a:p>
            <a:endParaRPr lang="en-US" dirty="0" smtClean="0"/>
          </a:p>
          <a:p>
            <a:r>
              <a:rPr lang="en-US" dirty="0" smtClean="0"/>
              <a:t> </a:t>
            </a:r>
            <a:r>
              <a:rPr lang="en-US" dirty="0"/>
              <a:t>We can easily import the dataset and start working on that because the </a:t>
            </a:r>
            <a:r>
              <a:rPr lang="en-US" dirty="0" err="1"/>
              <a:t>Keras</a:t>
            </a:r>
            <a:r>
              <a:rPr lang="en-US" dirty="0"/>
              <a:t> library already contains many datasets and MNIST is one of them. </a:t>
            </a:r>
            <a:endParaRPr lang="en-US" dirty="0" smtClean="0"/>
          </a:p>
          <a:p>
            <a:endParaRPr lang="en-US" dirty="0" smtClean="0"/>
          </a:p>
          <a:p>
            <a:r>
              <a:rPr lang="en-US" dirty="0" smtClean="0"/>
              <a:t>We </a:t>
            </a:r>
            <a:r>
              <a:rPr lang="en-US" dirty="0"/>
              <a:t>call </a:t>
            </a:r>
            <a:r>
              <a:rPr lang="en-US" dirty="0" err="1"/>
              <a:t>mnist.load_data</a:t>
            </a:r>
            <a:r>
              <a:rPr lang="en-US" dirty="0"/>
              <a:t>() function to get training data with its labels and also the testing data with its labels.</a:t>
            </a:r>
          </a:p>
          <a:p>
            <a:endParaRPr lang="en-US" dirty="0"/>
          </a:p>
          <a:p>
            <a:endParaRPr lang="en-US" dirty="0"/>
          </a:p>
        </p:txBody>
      </p:sp>
    </p:spTree>
    <p:extLst>
      <p:ext uri="{BB962C8B-B14F-4D97-AF65-F5344CB8AC3E}">
        <p14:creationId xmlns:p14="http://schemas.microsoft.com/office/powerpoint/2010/main" val="2253932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859" y="399245"/>
            <a:ext cx="10238704" cy="6186309"/>
          </a:xfrm>
          <a:prstGeom prst="rect">
            <a:avLst/>
          </a:prstGeom>
          <a:noFill/>
        </p:spPr>
        <p:txBody>
          <a:bodyPr wrap="square" rtlCol="0">
            <a:spAutoFit/>
          </a:bodyPr>
          <a:lstStyle/>
          <a:p>
            <a:r>
              <a:rPr lang="en-US" dirty="0"/>
              <a:t>Its time for the creation of the CNN model for this Python-based data science project. </a:t>
            </a:r>
            <a:endParaRPr lang="en-US" dirty="0" smtClean="0"/>
          </a:p>
          <a:p>
            <a:endParaRPr lang="en-US" dirty="0"/>
          </a:p>
          <a:p>
            <a:r>
              <a:rPr lang="en-US" dirty="0" smtClean="0"/>
              <a:t>A </a:t>
            </a:r>
            <a:r>
              <a:rPr lang="en-US" dirty="0"/>
              <a:t>convolutional layer and pooling layers are the two wheels of a CNN model</a:t>
            </a:r>
            <a:r>
              <a:rPr lang="en-US" dirty="0" smtClean="0"/>
              <a:t>.</a:t>
            </a:r>
          </a:p>
          <a:p>
            <a:endParaRPr lang="en-US" dirty="0"/>
          </a:p>
          <a:p>
            <a:r>
              <a:rPr lang="en-US" dirty="0" smtClean="0"/>
              <a:t> </a:t>
            </a:r>
            <a:r>
              <a:rPr lang="en-US" dirty="0"/>
              <a:t>The reason behind the success of CNN for image classification problems is its feasibility with grid structured data. </a:t>
            </a:r>
            <a:endParaRPr lang="en-US" dirty="0" smtClean="0"/>
          </a:p>
          <a:p>
            <a:endParaRPr lang="en-US" dirty="0"/>
          </a:p>
          <a:p>
            <a:r>
              <a:rPr lang="en-US" dirty="0" smtClean="0"/>
              <a:t>We </a:t>
            </a:r>
            <a:r>
              <a:rPr lang="en-US" dirty="0"/>
              <a:t>will use the </a:t>
            </a:r>
            <a:r>
              <a:rPr lang="en-US" dirty="0" err="1"/>
              <a:t>Adadelta</a:t>
            </a:r>
            <a:r>
              <a:rPr lang="en-US" dirty="0"/>
              <a:t> optimizer for the model compilation</a:t>
            </a:r>
            <a:r>
              <a:rPr lang="en-US" dirty="0" smtClean="0"/>
              <a:t>.</a:t>
            </a:r>
          </a:p>
          <a:p>
            <a:endParaRPr lang="en-US" dirty="0"/>
          </a:p>
          <a:p>
            <a:r>
              <a:rPr lang="en-US" dirty="0"/>
              <a:t>To start the training of the model we can simply call the </a:t>
            </a:r>
            <a:r>
              <a:rPr lang="en-US" dirty="0" err="1"/>
              <a:t>model.fit</a:t>
            </a:r>
            <a:r>
              <a:rPr lang="en-US" dirty="0"/>
              <a:t>() function of </a:t>
            </a:r>
            <a:r>
              <a:rPr lang="en-US" dirty="0" err="1"/>
              <a:t>Keras</a:t>
            </a:r>
            <a:r>
              <a:rPr lang="en-US" dirty="0"/>
              <a:t>. </a:t>
            </a:r>
            <a:endParaRPr lang="en-US" dirty="0" smtClean="0"/>
          </a:p>
          <a:p>
            <a:endParaRPr lang="en-US" dirty="0"/>
          </a:p>
          <a:p>
            <a:r>
              <a:rPr lang="en-US" dirty="0" smtClean="0"/>
              <a:t>It </a:t>
            </a:r>
            <a:r>
              <a:rPr lang="en-US" dirty="0"/>
              <a:t>takes the training data, validation data, epochs, and batch size as the parameter.</a:t>
            </a:r>
          </a:p>
          <a:p>
            <a:r>
              <a:rPr lang="en-US" dirty="0"/>
              <a:t>The training of model takes some time</a:t>
            </a:r>
            <a:r>
              <a:rPr lang="en-US" dirty="0" smtClean="0"/>
              <a:t>.</a:t>
            </a:r>
          </a:p>
          <a:p>
            <a:endParaRPr lang="en-US" dirty="0"/>
          </a:p>
          <a:p>
            <a:r>
              <a:rPr lang="en-US" dirty="0"/>
              <a:t>To evaluate how accurate our model works, we have around 10,000 images in our dataset. </a:t>
            </a:r>
            <a:endParaRPr lang="en-US" dirty="0" smtClean="0"/>
          </a:p>
          <a:p>
            <a:endParaRPr lang="en-US" dirty="0"/>
          </a:p>
          <a:p>
            <a:r>
              <a:rPr lang="en-US" dirty="0" smtClean="0"/>
              <a:t>In </a:t>
            </a:r>
            <a:r>
              <a:rPr lang="en-US" dirty="0"/>
              <a:t>the training of the data model, we do not include the testing data that’s why it is new data for our model. </a:t>
            </a:r>
            <a:endParaRPr lang="en-US" dirty="0" smtClean="0"/>
          </a:p>
          <a:p>
            <a:endParaRPr lang="en-US" dirty="0"/>
          </a:p>
          <a:p>
            <a:r>
              <a:rPr lang="en-US" dirty="0" smtClean="0"/>
              <a:t>Around </a:t>
            </a:r>
            <a:r>
              <a:rPr lang="en-US" dirty="0"/>
              <a:t>99% accuracy is achieved with this well-balanced MNIST dataset.</a:t>
            </a:r>
          </a:p>
          <a:p>
            <a:endParaRPr lang="en-US" dirty="0"/>
          </a:p>
        </p:txBody>
      </p:sp>
    </p:spTree>
    <p:extLst>
      <p:ext uri="{BB962C8B-B14F-4D97-AF65-F5344CB8AC3E}">
        <p14:creationId xmlns:p14="http://schemas.microsoft.com/office/powerpoint/2010/main" val="347617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2593" y="322729"/>
            <a:ext cx="5819887" cy="523220"/>
          </a:xfrm>
          <a:prstGeom prst="rect">
            <a:avLst/>
          </a:prstGeom>
          <a:noFill/>
        </p:spPr>
        <p:txBody>
          <a:bodyPr wrap="square" rtlCol="0">
            <a:spAutoFit/>
          </a:bodyPr>
          <a:lstStyle/>
          <a:p>
            <a:r>
              <a:rPr lang="en-US" sz="2800" b="1" i="1" dirty="0" smtClean="0">
                <a:latin typeface="Times New Roman" panose="02020603050405020304" pitchFamily="18" charset="0"/>
                <a:cs typeface="Times New Roman" panose="02020603050405020304" pitchFamily="18" charset="0"/>
              </a:rPr>
              <a:t>PROJECT</a:t>
            </a:r>
            <a:r>
              <a:rPr lang="en-US" sz="2800" b="1" i="1" dirty="0" smtClean="0"/>
              <a:t> </a:t>
            </a:r>
            <a:r>
              <a:rPr lang="en-US" sz="2800" b="1" i="1" dirty="0" smtClean="0">
                <a:latin typeface="Times New Roman" panose="02020603050405020304" pitchFamily="18" charset="0"/>
                <a:cs typeface="Times New Roman" panose="02020603050405020304" pitchFamily="18" charset="0"/>
              </a:rPr>
              <a:t>MODELLING</a:t>
            </a:r>
            <a:endParaRPr lang="en-US" sz="2800" b="1"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6799" r="33718" b="6992"/>
          <a:stretch/>
        </p:blipFill>
        <p:spPr>
          <a:xfrm>
            <a:off x="2695977" y="1159099"/>
            <a:ext cx="8701825" cy="5422005"/>
          </a:xfrm>
          <a:prstGeom prst="rect">
            <a:avLst/>
          </a:prstGeom>
        </p:spPr>
      </p:pic>
    </p:spTree>
    <p:extLst>
      <p:ext uri="{BB962C8B-B14F-4D97-AF65-F5344CB8AC3E}">
        <p14:creationId xmlns:p14="http://schemas.microsoft.com/office/powerpoint/2010/main" val="3935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78051" y="759854"/>
            <a:ext cx="4572000" cy="707886"/>
          </a:xfrm>
          <a:prstGeom prst="rect">
            <a:avLst/>
          </a:prstGeom>
          <a:noFill/>
        </p:spPr>
        <p:txBody>
          <a:bodyPr wrap="square" rtlCol="0">
            <a:spAutoFit/>
          </a:bodyPr>
          <a:lstStyle/>
          <a:p>
            <a:r>
              <a:rPr lang="en-US" sz="4000" b="1" dirty="0"/>
              <a:t>R</a:t>
            </a:r>
            <a:r>
              <a:rPr lang="en-US" sz="4000" b="1" dirty="0" smtClean="0"/>
              <a:t>esult</a:t>
            </a:r>
            <a:endParaRPr lang="en-US" sz="40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7990" r="38967" b="30346"/>
          <a:stretch/>
        </p:blipFill>
        <p:spPr>
          <a:xfrm>
            <a:off x="3584620" y="1815921"/>
            <a:ext cx="6138930" cy="3876541"/>
          </a:xfrm>
          <a:prstGeom prst="rect">
            <a:avLst/>
          </a:prstGeom>
        </p:spPr>
      </p:pic>
    </p:spTree>
    <p:extLst>
      <p:ext uri="{BB962C8B-B14F-4D97-AF65-F5344CB8AC3E}">
        <p14:creationId xmlns:p14="http://schemas.microsoft.com/office/powerpoint/2010/main" val="202094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0622" y="752429"/>
            <a:ext cx="9391426" cy="5016758"/>
          </a:xfrm>
          <a:prstGeom prst="rect">
            <a:avLst/>
          </a:prstGeom>
          <a:noFill/>
        </p:spPr>
        <p:txBody>
          <a:bodyPr wrap="square" rtlCol="0">
            <a:spAutoFit/>
          </a:bodyPr>
          <a:lstStyle/>
          <a:p>
            <a:pPr fontAlgn="base"/>
            <a:r>
              <a:rPr lang="en-US" sz="3200" b="1" dirty="0" smtClean="0"/>
              <a:t>Style Transfer </a:t>
            </a:r>
            <a:r>
              <a:rPr lang="en-US" dirty="0"/>
              <a:t>is a technique in computer vision and graphics that involves generating a new image by combining the content of one image with the style of another image</a:t>
            </a:r>
            <a:r>
              <a:rPr lang="en-US" dirty="0" smtClean="0"/>
              <a:t>.   </a:t>
            </a:r>
          </a:p>
          <a:p>
            <a:pPr fontAlgn="base"/>
            <a:endParaRPr lang="en-US" sz="1600" dirty="0"/>
          </a:p>
          <a:p>
            <a:pPr fontAlgn="base"/>
            <a:r>
              <a:rPr lang="en-US" sz="1600" b="1" i="1" u="sng" dirty="0"/>
              <a:t>Approach: </a:t>
            </a:r>
            <a:endParaRPr lang="en-US" sz="1600" b="1" i="1" u="sng" dirty="0" smtClean="0"/>
          </a:p>
          <a:p>
            <a:pPr fontAlgn="base"/>
            <a:endParaRPr lang="en-US" sz="1600" b="1" dirty="0"/>
          </a:p>
          <a:p>
            <a:pPr fontAlgn="base"/>
            <a:r>
              <a:rPr lang="en-US" sz="1600" dirty="0"/>
              <a:t>We will approach this project by using a three-layered Neural Network. </a:t>
            </a:r>
            <a:endParaRPr lang="en-US" sz="1600" dirty="0" smtClean="0"/>
          </a:p>
          <a:p>
            <a:pPr fontAlgn="base"/>
            <a:endParaRPr lang="en-US" sz="1600" dirty="0"/>
          </a:p>
          <a:p>
            <a:pPr marL="285750" indent="-285750" fontAlgn="base">
              <a:buFont typeface="Arial" panose="020B0604020202020204" pitchFamily="34" charset="0"/>
              <a:buChar char="•"/>
            </a:pPr>
            <a:r>
              <a:rPr lang="en-US" sz="1600" b="1" dirty="0"/>
              <a:t>The input layer:</a:t>
            </a:r>
            <a:r>
              <a:rPr lang="en-US" sz="1600" dirty="0"/>
              <a:t> It distributes the features of our examples to the next layer for calculation of activations of the next layer</a:t>
            </a:r>
            <a:r>
              <a:rPr lang="en-US" sz="1600" dirty="0" smtClean="0"/>
              <a:t>.</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b="1" dirty="0"/>
              <a:t>The hidden layer:</a:t>
            </a:r>
            <a:r>
              <a:rPr lang="en-US" sz="1600" dirty="0"/>
              <a:t> They are made of hidden units called activations providing nonlinear ties for the network. </a:t>
            </a:r>
            <a:endParaRPr lang="en-US" sz="1600" dirty="0" smtClean="0"/>
          </a:p>
          <a:p>
            <a:pPr marL="285750" indent="-285750" fontAlgn="base">
              <a:buFont typeface="Arial" panose="020B0604020202020204" pitchFamily="34" charset="0"/>
              <a:buChar char="•"/>
            </a:pPr>
            <a:r>
              <a:rPr lang="en-US" sz="1600" dirty="0" smtClean="0"/>
              <a:t>A </a:t>
            </a:r>
            <a:r>
              <a:rPr lang="en-US" sz="1600" dirty="0"/>
              <a:t>number of hidden layers can vary according to our requirements</a:t>
            </a:r>
            <a:r>
              <a:rPr lang="en-US" sz="1600" dirty="0" smtClean="0"/>
              <a:t>.</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b="1" dirty="0"/>
              <a:t>The output layer:</a:t>
            </a:r>
            <a:r>
              <a:rPr lang="en-US" sz="1600" dirty="0"/>
              <a:t> The nodes here are called output units</a:t>
            </a:r>
            <a:r>
              <a:rPr lang="en-US" sz="1600" dirty="0" smtClean="0"/>
              <a:t>.</a:t>
            </a:r>
          </a:p>
          <a:p>
            <a:pPr marL="285750" indent="-285750" fontAlgn="base">
              <a:buFont typeface="Arial" panose="020B0604020202020204" pitchFamily="34" charset="0"/>
              <a:buChar char="•"/>
            </a:pPr>
            <a:r>
              <a:rPr lang="en-US" sz="1600" dirty="0" smtClean="0"/>
              <a:t> </a:t>
            </a:r>
            <a:r>
              <a:rPr lang="en-US" sz="1600" dirty="0"/>
              <a:t>It provides us with the final prediction of the Neural Network on the basis of which final predictions can be made</a:t>
            </a:r>
            <a:r>
              <a:rPr lang="en-US" sz="1600" dirty="0" smtClean="0"/>
              <a:t>.</a:t>
            </a:r>
          </a:p>
          <a:p>
            <a:pPr fontAlgn="base"/>
            <a:endParaRPr lang="en-US" sz="1200" dirty="0"/>
          </a:p>
        </p:txBody>
      </p:sp>
    </p:spTree>
    <p:extLst>
      <p:ext uri="{BB962C8B-B14F-4D97-AF65-F5344CB8AC3E}">
        <p14:creationId xmlns:p14="http://schemas.microsoft.com/office/powerpoint/2010/main" val="12644405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194</TotalTime>
  <Words>324</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Wisp</vt:lpstr>
      <vt:lpstr>STYLE TRANSFER USING CNN</vt:lpstr>
      <vt:lpstr>AGENDA</vt:lpstr>
      <vt:lpstr>PROJECT OVERVIEW</vt:lpstr>
      <vt:lpstr> PROJECT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Kaviya C B.Tech AI&amp;DS Sir Issac Newton College Of Engineering and Technology.</dc:title>
  <dc:creator>Admin</dc:creator>
  <cp:lastModifiedBy>Admin</cp:lastModifiedBy>
  <cp:revision>11</cp:revision>
  <dcterms:created xsi:type="dcterms:W3CDTF">2024-03-28T21:05:04Z</dcterms:created>
  <dcterms:modified xsi:type="dcterms:W3CDTF">2024-04-01T10:40:22Z</dcterms:modified>
</cp:coreProperties>
</file>