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4520-AC69-41C5-B6E4-87386C731CE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1B85-3FF3-4427-A003-0C7CDCC9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CREDIT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Banking </a:t>
            </a:r>
            <a:r>
              <a:rPr lang="en-US" dirty="0"/>
              <a:t>and </a:t>
            </a:r>
            <a:r>
              <a:rPr lang="en-US" dirty="0" smtClean="0"/>
              <a:t>Financial service Data for Loan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642" y="854015"/>
            <a:ext cx="5667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application Credit:</a:t>
            </a:r>
          </a:p>
          <a:p>
            <a:r>
              <a:rPr lang="en-US" dirty="0" smtClean="0"/>
              <a:t>1. Medium credit amount provided customers are more likely become defaulters.</a:t>
            </a:r>
          </a:p>
          <a:p>
            <a:r>
              <a:rPr lang="en-US" dirty="0" smtClean="0"/>
              <a:t>2. Low credit amount has little less than medium.</a:t>
            </a:r>
          </a:p>
          <a:p>
            <a:r>
              <a:rPr lang="en-US" dirty="0" smtClean="0"/>
              <a:t>3. High and very low credit amount has equal number of defaulters</a:t>
            </a:r>
          </a:p>
          <a:p>
            <a:r>
              <a:rPr lang="en-US" dirty="0" smtClean="0"/>
              <a:t>4. Very high amount have very low defaulters.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Current application credit: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credit amount has higher frequency of defaulters.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Medium has little bit lesser frequency than low credit.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low is slightly more than high credit.</a:t>
            </a:r>
          </a:p>
          <a:p>
            <a:pPr marL="342900" indent="-342900">
              <a:buAutoNum type="arabicPeriod"/>
            </a:pPr>
            <a:r>
              <a:rPr lang="en-US" dirty="0" smtClean="0"/>
              <a:t>As in previous loan application very high has low defaulters.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62" y="854015"/>
            <a:ext cx="3600450" cy="289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62" y="4010025"/>
            <a:ext cx="36004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90" y="680409"/>
            <a:ext cx="360045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28" y="3751412"/>
            <a:ext cx="360045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664" y="802257"/>
            <a:ext cx="5624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application Annuity: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high annuity has more defaulters.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Medium and very low annuity are equal and slightly lesser than very high.</a:t>
            </a:r>
          </a:p>
          <a:p>
            <a:pPr marL="342900" indent="-342900">
              <a:buAutoNum type="arabicPeriod"/>
            </a:pPr>
            <a:r>
              <a:rPr lang="en-US" dirty="0" smtClean="0"/>
              <a:t>High annuity has bit lesser than medium annuity.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b="1" dirty="0" smtClean="0"/>
              <a:t>Current Application Annuity:</a:t>
            </a:r>
          </a:p>
          <a:p>
            <a:pPr marL="342900" indent="-342900">
              <a:buAutoNum type="arabicPeriod"/>
            </a:pPr>
            <a:r>
              <a:rPr lang="en-US" dirty="0" smtClean="0"/>
              <a:t>Medium has more defaulters.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high has bit lesser than medium.</a:t>
            </a:r>
          </a:p>
          <a:p>
            <a:pPr marL="342900" indent="-342900">
              <a:buAutoNum type="arabicPeriod"/>
            </a:pPr>
            <a:r>
              <a:rPr lang="en-US" dirty="0" smtClean="0"/>
              <a:t>High annuity has lesser than very high but more than very low group.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low annuity has low defaulters.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0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61" y="614362"/>
            <a:ext cx="36004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951" y="685799"/>
            <a:ext cx="5848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Type: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and repeater clients for previous application are found to have more defaulters.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Refreshed clients have lesser defaulters.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Interest rate:</a:t>
            </a:r>
          </a:p>
          <a:p>
            <a:pPr marL="342900" indent="-342900">
              <a:buAutoNum type="arabicPeriod"/>
            </a:pPr>
            <a:r>
              <a:rPr lang="en-US" dirty="0" smtClean="0"/>
              <a:t>High interest rate has high defaulters.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Middle interest rate has bit less defaulters than high.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interest rate has low default cases.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461" y="3867150"/>
            <a:ext cx="36004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56" y="851858"/>
            <a:ext cx="3876675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1434" y="948905"/>
            <a:ext cx="540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Credit </a:t>
            </a:r>
            <a:r>
              <a:rPr lang="en-US" b="1" dirty="0" err="1" smtClean="0"/>
              <a:t>vs</a:t>
            </a:r>
            <a:r>
              <a:rPr lang="en-US" b="1" dirty="0" smtClean="0"/>
              <a:t> income </a:t>
            </a:r>
            <a:r>
              <a:rPr lang="en-US" b="1" dirty="0" err="1" smtClean="0"/>
              <a:t>vs</a:t>
            </a:r>
            <a:r>
              <a:rPr lang="en-US" b="1" dirty="0" smtClean="0"/>
              <a:t> target</a:t>
            </a:r>
            <a:r>
              <a:rPr lang="en-US" dirty="0" smtClean="0"/>
              <a:t>:</a:t>
            </a:r>
          </a:p>
          <a:p>
            <a:r>
              <a:rPr lang="en-US" dirty="0" smtClean="0"/>
              <a:t>Very low incomers who bought very high credit amount are those who have more difficulties in paying the due.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2369" y="258793"/>
            <a:ext cx="7668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Multi-</a:t>
            </a:r>
            <a:r>
              <a:rPr lang="en-US" sz="2800" b="1" dirty="0" err="1" smtClean="0"/>
              <a:t>Variate</a:t>
            </a:r>
            <a:r>
              <a:rPr lang="en-US" sz="2800" b="1" dirty="0" smtClean="0"/>
              <a:t> analysis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56" y="3711964"/>
            <a:ext cx="3981450" cy="2505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204" y="3711964"/>
            <a:ext cx="5279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Interest Rate </a:t>
            </a:r>
            <a:r>
              <a:rPr lang="en-US" b="1" dirty="0" err="1" smtClean="0"/>
              <a:t>Vs</a:t>
            </a:r>
            <a:r>
              <a:rPr lang="en-US" b="1" dirty="0" smtClean="0"/>
              <a:t> contract status </a:t>
            </a:r>
            <a:r>
              <a:rPr lang="en-US" b="1" dirty="0" err="1" smtClean="0"/>
              <a:t>vs</a:t>
            </a:r>
            <a:r>
              <a:rPr lang="en-US" b="1" dirty="0" smtClean="0"/>
              <a:t> target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If the interest rate is high, customers seems to refuse the contract or the customers couldn’t repay the due and get rejected.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5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4657" y="1958196"/>
            <a:ext cx="10265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Loan providing Companies finds hard to decide which loan application are to be approved, cancelled or delayed.</a:t>
            </a:r>
          </a:p>
          <a:p>
            <a:pPr marL="342900" indent="-342900">
              <a:buAutoNum type="arabicPeriod"/>
            </a:pPr>
            <a:r>
              <a:rPr lang="en-US" dirty="0" smtClean="0"/>
              <a:t>Some customers take advantage and they become a defaulters(Stop paying the due) which is a loss for the loan providers.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Risks involved are: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the customer repays the loan, then not accepting the loan is a loss of customer for the loan provider.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If the customer does not repays the loan, then accepting the loan is a financial loss for loan providers.</a:t>
            </a:r>
          </a:p>
          <a:p>
            <a:pPr marL="342900" indent="-342900">
              <a:buAutoNum type="arabicPeriod" startAt="4"/>
            </a:pPr>
            <a:r>
              <a:rPr lang="en-US" dirty="0" smtClean="0"/>
              <a:t>Find the pattern of defaulters, reason for the default. If they have difficulties in paying the instalments. </a:t>
            </a: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Help the loan providers to decide how to treat the defaulters i.e., to deny the loan, reduce the loan amount, lend at high interest rate, increase the tenure, etc.</a:t>
            </a:r>
          </a:p>
          <a:p>
            <a:pPr marL="342900" indent="-342900">
              <a:buAutoNum type="arabicPeriod" startAt="4"/>
            </a:pPr>
            <a:r>
              <a:rPr lang="en-US" dirty="0" smtClean="0"/>
              <a:t>To make sure customer capable of repaying are not rejected.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Data Sourcing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2423" y="2053087"/>
            <a:ext cx="8100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There 3 files provided: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Application.csv: for current loan application details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Previous_application.csv: data regarding the previous loan for the same applicant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Columns_description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Load two different csv files in separate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Clean the data separately before merging the two data frames.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74" y="155276"/>
            <a:ext cx="10515600" cy="12499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</a:t>
            </a:r>
            <a:r>
              <a:rPr lang="en-US" sz="4000" b="1" dirty="0" smtClean="0"/>
              <a:t>ata Cleaning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97" y="1690987"/>
            <a:ext cx="10831064" cy="336409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Fix Columns and rows: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Columns “FLAG_DOCUMENT_2” to “FLAG_DOCUMENT_21” have been reduced to one column “DOCUMENT_COUNTS”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Columns that has more than 30% of missing data are removed.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Few columns like CODE_GENDER, has XNA as values. This XNA has been converted to </a:t>
            </a:r>
            <a:r>
              <a:rPr lang="en-US" sz="2000" dirty="0" err="1" smtClean="0">
                <a:solidFill>
                  <a:schemeClr val="tx1"/>
                </a:solidFill>
              </a:rPr>
              <a:t>NaN</a:t>
            </a:r>
            <a:r>
              <a:rPr lang="en-US" sz="2000" dirty="0" smtClean="0">
                <a:solidFill>
                  <a:schemeClr val="tx1"/>
                </a:solidFill>
              </a:rPr>
              <a:t> value.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Unneccesary</a:t>
            </a:r>
            <a:r>
              <a:rPr lang="en-US" sz="2000" dirty="0" smtClean="0">
                <a:solidFill>
                  <a:schemeClr val="tx1"/>
                </a:solidFill>
              </a:rPr>
              <a:t> columns like count of children, who accompanied the client are removed.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1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358"/>
            <a:ext cx="10515600" cy="878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181819"/>
            <a:ext cx="10515600" cy="490783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Normalised</a:t>
            </a:r>
            <a:r>
              <a:rPr lang="en-US" dirty="0" smtClean="0">
                <a:solidFill>
                  <a:schemeClr val="tx1"/>
                </a:solidFill>
              </a:rPr>
              <a:t> region population has over precisions-values are rounded to 3 precisions.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Outliers :</a:t>
            </a:r>
          </a:p>
          <a:p>
            <a:pPr marL="914400" lvl="1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Income has approx.8% of outliers, we have </a:t>
            </a: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smtClean="0">
                <a:solidFill>
                  <a:schemeClr val="tx1"/>
                </a:solidFill>
              </a:rPr>
              <a:t>the outliers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99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quantile</a:t>
            </a:r>
            <a:r>
              <a:rPr lang="en-US" dirty="0" smtClean="0">
                <a:solidFill>
                  <a:schemeClr val="tx1"/>
                </a:solidFill>
              </a:rPr>
              <a:t> value to get </a:t>
            </a:r>
            <a:r>
              <a:rPr lang="en-US" dirty="0" smtClean="0">
                <a:solidFill>
                  <a:schemeClr val="tx1"/>
                </a:solidFill>
              </a:rPr>
              <a:t>a clear graph of income</a:t>
            </a:r>
            <a:r>
              <a:rPr lang="en-US" dirty="0" smtClean="0">
                <a:solidFill>
                  <a:schemeClr val="tx1"/>
                </a:solidFill>
              </a:rPr>
              <a:t>. Since high </a:t>
            </a:r>
            <a:r>
              <a:rPr lang="en-US" dirty="0" err="1" smtClean="0">
                <a:solidFill>
                  <a:schemeClr val="tx1"/>
                </a:solidFill>
              </a:rPr>
              <a:t>incomed</a:t>
            </a:r>
            <a:r>
              <a:rPr lang="en-US" dirty="0" smtClean="0">
                <a:solidFill>
                  <a:schemeClr val="tx1"/>
                </a:solidFill>
              </a:rPr>
              <a:t> clients are also valid data points, we have not removed them.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4" descr="data:image/png;base64,iVBORw0KGgoAAAANSUhEUgAAAXQAAAEECAYAAAA4Qc+SAAAAOXRFWHRTb2Z0d2FyZQBNYXRwbG90bGliIHZlcnNpb24zLjUuMSwgaHR0cHM6Ly9tYXRwbG90bGliLm9yZy/YYfK9AAAACXBIWXMAAAsTAAALEwEAmpwYAAATc0lEQVR4nO3df7DddZ3f8ecrAZctUXDkdscmZG+6YAWiUL1Fa+msrNy9wDoTbXVLtFotnUyI0B3b3YUs265TS7s/ximrQjJZpKyd2aTuaHdRWZI4y9YK0nJjLRAt7JUEiNDlYpo4oFbAd/8438STy7n3nktOcm6+Ph8zZ+75fj6f8/2+kwkvPvfz/XFSVUiSTnxLhl2AJGkwDHRJagkDXZJawkCXpJYw0CWpJQx0SWqJoQZ6kluTPJXkwT7GrkxyV5L/meT+JJcfjxol6UQx7Bn6bcClfY79TeAzVfW3gSuAm49VUZJ0IhpqoFfVl4H93W1Jfi7JnUl2JflvSV57aDjwiub9acATx7FUSVr0Thp2AT1sAdZX1V8meROdmfgvAB8BdiS5BjgVuGR4JUrS4rOoAj3JMuAtwB8nOdT8U83PtcBtVfWxJH8X+E9JVlfVj4ZQqiQtOosq0OksAR2oqgt69F1Js95eVV9NcgpwBvDU8StPkhavYZ8UPUJVfRfYk+TdAOk4v+l+DHhb034OcAowPZRCJWkRyjCftphkK/BWOjPtvwJ+C/hzYBPwauBkYFtV/Zsk5wJ/ACyjc4L016tqxzDqlqTFaKiBLkkanEW15CJJeumGdlL0jDPOqNHR0WEdXpJOSLt27Xq6qkZ69Q0t0EdHR5mcnBzW4SXphJTk0dn65l1yme95K0ne2zxb5f4k93RdlSJJOo76WUO/jbmft7IH+Pmqej3wUTp3ekqSjrN5l1yq6stJRufov6dr815gxQDqkiQt0KCvcrkS+LPZOpOsSzKZZHJ62nuCJGmQBhboSS6mE+jXzjamqrZU1VhVjY2M9DxJK0l6iQYS6EleD9wCrKmq7wxin9IwTExMsGTJEpKwZMkSJiYmhl2S1LejDvQkK4HPAe+rqoePviRpOCYmJtixYwfr16/nwIEDrF+/nh07dhjqOmHMe1K0+3krSfbRed7KyQBVtRn418CrgJubR94+X1Vjx6pg6VjZuXMnV111FTff3PkyrEM/N2/ePMyypL4N7VkuY2Nj5Y1FWkyScODAAU477bTDbQcPHuT000/HZx5psUiya7ZJs89ykRpJ2Lhx4xFtGzdupOvLVqRFzUCXGuPj42zatIkNGzZw8OBBNmzYwKZNmxgfHx92aVJfXHKRukxMTLBz506qiiSMj4+zffv2YZclHTbXksti+wo6aagMb53IXHKRpJYw0CWpJQx0SWoJA12SWsJAl6SWMNAlqSUMdElqCQNdklrCQJekljDQJaklDHRJagkDXZJawkCXpJYw0CWpJQx0SWoJA12SWsJAl6SWMNAlqSUMdElqCQNdklrCQJeklpg30JPcmuSpJA/O0p8kH08yleT+JG8YfJmSpPn0M0O/Dbh0jv7LgLOb1zpg09GXJUlaqHkDvaq+DOyfY8ga4NPVcS9wepJXD6pASVJ/BrGGvhx4vGt7X9P2IknWJZlMMjk9PT2AQ0uSDhlEoKdHW/UaWFVbqmqsqsZGRkYGcGhJ0iGDCPR9wJld2yuAJwawX0nSAgwi0G8H3t9c7fJm4GBVPTmA/UqSFuCk+QYk2Qq8FTgjyT7gt4CTAapqM3AHcDkwBXwP+OCxKlaSNLt5A72q1s7TX8CHBlaRJOkl8U5RSWoJA12SWsJAl6SWMNAlqSUMdElqCQNdklrCQJekljDQJaklDHRJagkDXZJawkCXpJYw0CWpJQx0SWoJA12SWsJAl6SWMNAlqSUMdElqCQNdklrCQJekljDQJaklDHRJagkDXZJawkCXpJYw0CWpJQx0SWqJvgI9yaVJHkoyleS6Hv2nJfl8kv+VZHeSDw6+VEnSXOYN9CRLgZuAy4BzgbVJzp0x7EPAN6rqfOCtwMeSvGzAtUqS5tDPDP1CYKqqHqmqHwLbgDUzxhTw8iQBlgH7gecHWqkkaU79BPpy4PGu7X1NW7dPAucATwAPAL9SVT+auaMk65JMJpmcnp5+iSVLknrpJ9DTo61mbE8AXwf+BnAB8Mkkr3jRh6q2VNVYVY2NjIwssFRJ0lz6CfR9wJld2yvozMS7fRD4XHVMAXuA1w6mRElSP/oJ9PuAs5Osak50XgHcPmPMY8DbAJL8DPC3gEcGWagkaW4nzTegqp5PcjWwHVgK3FpVu5Osb/o3Ax8FbkvyAJ0lmmur6uljWLckaYZ5Ax2gqu4A7pjRtrnr/RPALw62NEnSQninqCS1hIEuSS1hoEtSSxjoktQSBroktYSBLkktYaBLUksY6JLUEga6JLWEgS5JLWGgS1JLGOiS1BIGuiS1hIEuSS1hoEtSSxjoktQSBroktYSBLkktYaBLUksY6JLUEga6JLWEgS5JLWGgS1JLGOiS1BJ9BXqSS5M8lGQqyXWzjHlrkq8n2Z3kvw62TEnSfE6ab0CSpcBNwDiwD7gvye1V9Y2uMacDNwOXVtVjSf76MapXkjSLfmboFwJTVfVIVf0Q2AasmTHmPcDnquoxgKp6arBlSpLm00+gLwce79re17R1ew3wyiR/kWRXkvcPqkBJUn/mXXIB0qOteuznjcDbgJ8Gvprk3qp6+IgdJeuAdQArV65ceLWSpFn1M0PfB5zZtb0CeKLHmDur6tmqehr4MnD+zB1V1ZaqGquqsZGRkZdasySph34C/T7g7CSrkrwMuAK4fcaYPwX+fpKTkvw14E3ANwdbqiRpLvMuuVTV80muBrYDS4Fbq2p3kvVN/+aq+maSO4H7gR8Bt1TVg8eycEnSkVI1czn8+BgbG6vJycmhHFuSTlRJdlXVWK8+7xSVpJYw0CWpJQx0SWoJA12SWsJAl6SWMNAlqSUMdElqCQNdklrCQJekljDQJaklDHRJagkDXZJawkCXpJYw0CWpJQx0SWoJA12SWsJAl6SWMNAlqSUMdElqCQNdklrCQJekljDQJaklDHRJagkDXZJawkCXpJboK9CTXJrkoSRTSa6bY9zfSfJCkncNrkRJUj/mDfQkS4GbgMuAc4G1Sc6dZdzvANsHXaQkaX79zNAvBKaq6pGq+iGwDVjTY9w1wGeBpwZYnySpT/0E+nLg8a7tfU3bYUmWA+8ENs+1oyTrkkwmmZyenl5orZKkOfQT6OnRVjO2bwSuraoX5tpRVW2pqrGqGhsZGemzRElSP07qY8w+4Myu7RXAEzPGjAHbkgCcAVye5Pmq+pNBFClJml8/gX4fcHaSVcC3gSuA93QPqKpVh94nuQ34gmEuScfXvIFeVc8nuZrO1StLgVuraneS9U3/nOvmkqTjo58ZOlV1B3DHjLaeQV5VHzj6siRJC+WdopLUEga6JLWEgS5JLWGgS1JLGOiS1BIGuiS1hIEuSS1hoEtSSxjoktQSBroktYSBLkktYaBLUksY6JLUEga6JLWEgS5JLWGgS1JLGOiS1BIGuiS1hIEuSS1hoEtSSxjoktQSBroktYSBLkktYaBLUksY6JLUEn0FepJLkzyUZCrJdT3635vk/uZ1T5LzB1+qJGku8wZ6kqXATcBlwLnA2iTnzhi2B/j5qno98FFgy6ALlSTNrZ8Z+oXAVFU9UlU/BLYBa7oHVNU9VfV/m817gRWDLVOSNJ9+An058HjX9r6mbTZXAn/WqyPJuiSTSSanp6f7r1KSNK9+Aj092qrnwORiOoF+ba/+qtpSVWNVNTYyMtJ/ldJxMjExwZIlS0jCkiVLmJiYGHZJUt/6CfR9wJld2yuAJ2YOSvJ64BZgTVV9ZzDlScfPxMQEO3bsYP369Rw4cID169ezY8cOQ10njJP6GHMfcHaSVcC3gSuA93QPSLIS+Bzwvqp6eOBVSsfBzp07ueqqq7j55psBDv/cvHnzMMuS+paqnqsnRw5KLgduBJYCt1bVDUnWA1TV5iS3AP8QeLT5yPNVNTbXPsfGxmpycvJoapcGKgkHDhzgtNNOO9x28OBBTj/9dPr570Q6HpLsmi1f+7oOvaruqKrXVNXPVdUNTdvmqtrcvP9nVfXKqrqgec0Z5tJilISNGzce0bZx40aSXqeRpMXHO0Wlxvj4OJs2bWLDhg0cPHiQDRs2sGnTJsbHx4ddmtSXvpZcjgWXXLQYTUxMsHPnTqqKJIyPj7N9+/ZhlyUddtRLLtJPirvvvvvwenlVcffddw+5Iql/BrrUWLZsGc8++yyjo6NMTU0xOjrKs88+y7Jly4ZdmtSXfi5blH4iHArzPXv2ALBnzx5WrVrF3r17h1uY1Cdn6FKXL33pS3NuS4uZgS51ueSSS+bclhYzA11qnHrqqezdu5dVq1bxrW996/Byy6mnnjrs0qS+uIYuNZ555hmWLVvG3r17Oeuss4BOyD/zzDNDrkzqj4EudTG8dSJzyUXqsnXrVlavXs3SpUtZvXo1W7duHXZJUt+coUuNrVu3cv311/OpT32Kiy66iK985StceeWVAKxdu3bI1Unz89Z/qbF69Wo+8YlPcPHFFx9uu+uuu7jmmmt48MEHh1iZ9GNz3fpvoEuNpUuX8oMf/ICTTz75cNtzzz3HKaecwgsvvDDEyqQf81kuUh/OOeccli9fTpLDr+XLl3POOecMuzSpLwa61HjyySeZnp7mvPPO49FHH+W8885jenqaJ598ctilSX0x0KXG/v37D19/vmrVKgDOOuss9u/fP8yypL55lYvUZWpq6vD73bt3D7ESaeGcoUtSSxjoktQSBroktYSBLkktYaBLUksY6JLUEga6JLVEX4Ge5NIkDyWZSnJdj/4k+XjTf3+SNwy+VEnSXOYN9CRLgZuAy4BzgbVJzp0x7DLg7Oa1Dtg04DolSfPo507RC4GpqnoEIMk2YA3wja4xa4BPV+fRjfcmOT3Jq6vKh2Bo6Eav++Jx2cfe3/6loz6OdDT6CfTlwONd2/uAN/UxZjlwRKAnWUdnBs/KlSsXWqvE6/7wdQv+zMv7fFji6ttWz9H7opXGF3ndH84/ZqYH/skDC/6MNJt+Aj092mY+RL2fMVTVFmALdJ6H3sexpSMcywBMev0z7hjW9wZIC9HPSdF9wJld2yuAJ17CGGlRmy20DXOdKPoJ9PuAs5OsSvIy4Arg9hljbgfe31zt8mbgoOvnOhFV1Yte0oli3iWXqno+ydXAdmApcGtV7U6yvunfDNwBXA5MAd8DPnjsSpYk9dLX89Cr6g46od3dtrnrfQEfGmxpkqSF8E5RSWoJA12SWsJAl6SWMNAlqSUyrMuykkwDjw7l4NL8zgCeHnYRUg8/W1UjvTqGFujSYpZksqrGhl2HtBAuuUhSSxjoktQSBrrU25ZhFyAtlGvoktQSztAlqSUMdElqCQNdklrCQNdAJXlnkkry2mZ7tNn+aNeYM5I8l+STSa5P8vXm9ULX+38+y/4/kuRXm/e3Jfl2kp/q2u/errGvSXJHkqkk30zymSQ/0/RdlOR/JPnfzWvdjGNUkrO62j7ctI0123uTPNBV78dnqfempv8bSb7fNf5dzfcH/GaSv0zycJK7kpzXfO6/N+MeSzLd9bnRJCcleTrJv59xrL84VJ9+MvX1+FxpAdYCX6HzRSgfadoeAd4O/Ktm+93AboCqugG4ASDJM1V1wQKP9wLwT4FN3Y1JTgG+CPyLqvp803YxMJLOd839EfCOqvpakjOA7Um+XVWHvg36gebP8G+b7Xdx5BejA1xcVXPeTVpVH2qOPQp8ofvP13zPwFuA86vqe0l+Ebg9yXlV9aZmzAeAsaq6uutzlwMPAb+c5DfKKxvUcIaugUmyDPh7wJV0wvCQ7wPf7Jo9/iPgMwM67I3Ah5PMnJy8B/jqoTAHqKq7qupBOs/uv62qvta0Pw38Okd+E/SfAGsAkvxN4CAwPaCaD7kWuKaqvtfUsQO4B3jvPJ9bC/w+8Bjw5gHXpBOYga5BegdwZ1U9DOxP8oauvm3AFUlW0JlVD+o7Zx+j8xvB+2a0rwZ2zfKZ83r0TTbth3wXeDzJajoB+p977OeurqWQDy+k6CSvAE6tqm/NU8fMz/008DbgC8DWpjYJMNA1WGvpBDfNz+6wuRMYZ/ZwPBr/Dvg1+v/3HKDXMsXMtm10ftN4B/Bfeoy/uKouaF7/oc9jv9TaDnk7cFczq/8s8M4kSwd0bJ3gDHQNRJJXAb8A3NKcmPw1OksrAaiqH9KZFf9LOkE0MFU1BXwd+OWu5t3AG2f5yG5g5snDN/LiNfLP05n5P1ZV3z36Sn+s2d+zzXJOtzf0qKPbWuCS5u94F/Aq4OJB1qYTl4GuQXkX8Omq+tmqGq2qM4E9wIquMR8Drq2q7xyD498A/GrX9h8Bb0nyS4caklya5HXATcAHklzQtL8K+B3gd7t3WFXfp7POfcMxqBfg94CPN8soJLkEuKip/UWaZZqLgJXN3/EonfMBLrsI8CoXDc5a4LdntH0W+I1DG1W1m+bqlkGrqt1JvkZnhktVfT/J24Ebk9wIPAfcD/xKVf1Vkn8M/EGSl9P5LeLG7hOoXfvdNrOty11JXmje319V719g2Z8AXgk80Ozn/wBrmv+R9PIPgD+vqv/X1fanwO8eunQT+GKS55r3X62qdy+wJp3AfJaLJLWESy6S1BIuuWhRSnI9nRuQuv1xcyPSopTkJjrX4Xf7/ar6j8OoRz95XHKRpJZwyUWSWsJAl6SWMNAlqSUMdElqif8Pu/V7atuBr1kAAAAASUVORK5CYII="/>
          <p:cNvSpPr>
            <a:spLocks noChangeAspect="1" noChangeArrowheads="1"/>
          </p:cNvSpPr>
          <p:nvPr/>
        </p:nvSpPr>
        <p:spPr bwMode="auto">
          <a:xfrm>
            <a:off x="1846353" y="3047311"/>
            <a:ext cx="3502024" cy="350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XQAAAEECAYAAAA4Qc+SAAAAOXRFWHRTb2Z0d2FyZQBNYXRwbG90bGliIHZlcnNpb24zLjUuMSwgaHR0cHM6Ly9tYXRwbG90bGliLm9yZy/YYfK9AAAACXBIWXMAAAsTAAALEwEAmpwYAAATc0lEQVR4nO3df7DddZ3f8ecrAZctUXDkdscmZG+6YAWiUL1Fa+msrNy9wDoTbXVLtFotnUyI0B3b3YUs265TS7s/ximrQjJZpKyd2aTuaHdRWZI4y9YK0nJjLRAt7JUEiNDlYpo4oFbAd/8438STy7n3nktOcm6+Ph8zZ+75fj6f8/2+kwkvPvfz/XFSVUiSTnxLhl2AJGkwDHRJagkDXZJawkCXpJYw0CWpJQx0SWqJoQZ6kluTPJXkwT7GrkxyV5L/meT+JJcfjxol6UQx7Bn6bcClfY79TeAzVfW3gSuAm49VUZJ0IhpqoFfVl4H93W1Jfi7JnUl2JflvSV57aDjwiub9acATx7FUSVr0Thp2AT1sAdZX1V8meROdmfgvAB8BdiS5BjgVuGR4JUrS4rOoAj3JMuAtwB8nOdT8U83PtcBtVfWxJH8X+E9JVlfVj4ZQqiQtOosq0OksAR2oqgt69F1Js95eVV9NcgpwBvDU8StPkhavYZ8UPUJVfRfYk+TdAOk4v+l+DHhb034OcAowPZRCJWkRyjCftphkK/BWOjPtvwJ+C/hzYBPwauBkYFtV/Zsk5wJ/ACyjc4L016tqxzDqlqTFaKiBLkkanEW15CJJeumGdlL0jDPOqNHR0WEdXpJOSLt27Xq6qkZ69Q0t0EdHR5mcnBzW4SXphJTk0dn65l1yme95K0ne2zxb5f4k93RdlSJJOo76WUO/jbmft7IH+Pmqej3wUTp3ekqSjrN5l1yq6stJRufov6dr815gxQDqkiQt0KCvcrkS+LPZOpOsSzKZZHJ62nuCJGmQBhboSS6mE+jXzjamqrZU1VhVjY2M9DxJK0l6iQYS6EleD9wCrKmq7wxin9IwTExMsGTJEpKwZMkSJiYmhl2S1LejDvQkK4HPAe+rqoePviRpOCYmJtixYwfr16/nwIEDrF+/nh07dhjqOmHMe1K0+3krSfbRed7KyQBVtRn418CrgJubR94+X1Vjx6pg6VjZuXMnV111FTff3PkyrEM/N2/ePMyypL4N7VkuY2Nj5Y1FWkyScODAAU477bTDbQcPHuT000/HZx5psUiya7ZJs89ykRpJ2Lhx4xFtGzdupOvLVqRFzUCXGuPj42zatIkNGzZw8OBBNmzYwKZNmxgfHx92aVJfXHKRukxMTLBz506qiiSMj4+zffv2YZclHTbXksti+wo6aagMb53IXHKRpJYw0CWpJQx0SWoJA12SWsJAl6SWMNAlqSUMdElqCQNdklrCQJekljDQJaklDHRJagkDXZJawkCXpJYw0CWpJQx0SWoJA12SWsJAl6SWMNAlqSUMdElqCQNdklrCQJeklpg30JPcmuSpJA/O0p8kH08yleT+JG8YfJmSpPn0M0O/Dbh0jv7LgLOb1zpg09GXJUlaqHkDvaq+DOyfY8ga4NPVcS9wepJXD6pASVJ/BrGGvhx4vGt7X9P2IknWJZlMMjk9PT2AQ0uSDhlEoKdHW/UaWFVbqmqsqsZGRkYGcGhJ0iGDCPR9wJld2yuAJwawX0nSAgwi0G8H3t9c7fJm4GBVPTmA/UqSFuCk+QYk2Qq8FTgjyT7gt4CTAapqM3AHcDkwBXwP+OCxKlaSNLt5A72q1s7TX8CHBlaRJOkl8U5RSWoJA12SWsJAl6SWMNAlqSUMdElqCQNdklrCQJekljDQJaklDHRJagkDXZJawkCXpJYw0CWpJQx0SWoJA12SWsJAl6SWMNAlqSUMdElqCQNdklrCQJekljDQJaklDHRJagkDXZJawkCXpJYw0CWpJQx0SWqJvgI9yaVJHkoyleS6Hv2nJfl8kv+VZHeSDw6+VEnSXOYN9CRLgZuAy4BzgbVJzp0x7EPAN6rqfOCtwMeSvGzAtUqS5tDPDP1CYKqqHqmqHwLbgDUzxhTw8iQBlgH7gecHWqkkaU79BPpy4PGu7X1NW7dPAucATwAPAL9SVT+auaMk65JMJpmcnp5+iSVLknrpJ9DTo61mbE8AXwf+BnAB8Mkkr3jRh6q2VNVYVY2NjIwssFRJ0lz6CfR9wJld2yvozMS7fRD4XHVMAXuA1w6mRElSP/oJ9PuAs5Osak50XgHcPmPMY8DbAJL8DPC3gEcGWagkaW4nzTegqp5PcjWwHVgK3FpVu5Osb/o3Ax8FbkvyAJ0lmmur6uljWLckaYZ5Ax2gqu4A7pjRtrnr/RPALw62NEnSQninqCS1hIEuSS1hoEtSSxjoktQSBroktYSBLkktYaBLUksY6JLUEga6JLWEgS5JLWGgS1JLGOiS1BIGuiS1hIEuSS1hoEtSSxjoktQSBroktYSBLkktYaBLUksY6JLUEga6JLWEgS5JLWGgS1JLGOiS1BJ9BXqSS5M8lGQqyXWzjHlrkq8n2Z3kvw62TEnSfE6ab0CSpcBNwDiwD7gvye1V9Y2uMacDNwOXVtVjSf76MapXkjSLfmboFwJTVfVIVf0Q2AasmTHmPcDnquoxgKp6arBlSpLm00+gLwce79re17R1ew3wyiR/kWRXkvcPqkBJUn/mXXIB0qOteuznjcDbgJ8Gvprk3qp6+IgdJeuAdQArV65ceLWSpFn1M0PfB5zZtb0CeKLHmDur6tmqehr4MnD+zB1V1ZaqGquqsZGRkZdasySph34C/T7g7CSrkrwMuAK4fcaYPwX+fpKTkvw14E3ANwdbqiRpLvMuuVTV80muBrYDS4Fbq2p3kvVN/+aq+maSO4H7gR8Bt1TVg8eycEnSkVI1czn8+BgbG6vJycmhHFuSTlRJdlXVWK8+7xSVpJYw0CWpJQx0SWoJA12SWsJAl6SWMNAlqSUMdElqCQNdklrCQJekljDQJaklDHRJagkDXZJawkCXpJYw0CWpJQx0SWoJA12SWsJAl6SWMNAlqSUMdElqCQNdklrCQJekljDQJaklDHRJagkDXZJawkCXpJboK9CTXJrkoSRTSa6bY9zfSfJCkncNrkRJUj/mDfQkS4GbgMuAc4G1Sc6dZdzvANsHXaQkaX79zNAvBKaq6pGq+iGwDVjTY9w1wGeBpwZYnySpT/0E+nLg8a7tfU3bYUmWA+8ENs+1oyTrkkwmmZyenl5orZKkOfQT6OnRVjO2bwSuraoX5tpRVW2pqrGqGhsZGemzRElSP07qY8w+4Myu7RXAEzPGjAHbkgCcAVye5Pmq+pNBFClJml8/gX4fcHaSVcC3gSuA93QPqKpVh94nuQ34gmEuScfXvIFeVc8nuZrO1StLgVuraneS9U3/nOvmkqTjo58ZOlV1B3DHjLaeQV5VHzj6siRJC+WdopLUEga6JLWEgS5JLWGgS1JLGOiS1BIGuiS1hIEuSS1hoEtSSxjoktQSBroktYSBLkktYaBLUksY6JLUEga6JLWEgS5JLWGgS1JLGOiS1BIGuiS1hIEuSS1hoEtSSxjoktQSBroktYSBLkktYaBLUksY6JLUEn0FepJLkzyUZCrJdT3635vk/uZ1T5LzB1+qJGku8wZ6kqXATcBlwLnA2iTnzhi2B/j5qno98FFgy6ALlSTNrZ8Z+oXAVFU9UlU/BLYBa7oHVNU9VfV/m817gRWDLVOSNJ9+An058HjX9r6mbTZXAn/WqyPJuiSTSSanp6f7r1KSNK9+Aj092qrnwORiOoF+ba/+qtpSVWNVNTYyMtJ/ldJxMjExwZIlS0jCkiVLmJiYGHZJUt/6CfR9wJld2yuAJ2YOSvJ64BZgTVV9ZzDlScfPxMQEO3bsYP369Rw4cID169ezY8cOQ10njJP6GHMfcHaSVcC3gSuA93QPSLIS+Bzwvqp6eOBVSsfBzp07ueqqq7j55psBDv/cvHnzMMuS+paqnqsnRw5KLgduBJYCt1bVDUnWA1TV5iS3AP8QeLT5yPNVNTbXPsfGxmpycvJoapcGKgkHDhzgtNNOO9x28OBBTj/9dPr570Q6HpLsmi1f+7oOvaruqKrXVNXPVdUNTdvmqtrcvP9nVfXKqrqgec0Z5tJilISNGzce0bZx40aSXqeRpMXHO0Wlxvj4OJs2bWLDhg0cPHiQDRs2sGnTJsbHx4ddmtSXvpZcjgWXXLQYTUxMsHPnTqqKJIyPj7N9+/ZhlyUddtRLLtJPirvvvvvwenlVcffddw+5Iql/BrrUWLZsGc8++yyjo6NMTU0xOjrKs88+y7Jly4ZdmtSXfi5blH4iHArzPXv2ALBnzx5WrVrF3r17h1uY1Cdn6FKXL33pS3NuS4uZgS51ueSSS+bclhYzA11qnHrqqezdu5dVq1bxrW996/Byy6mnnjrs0qS+uIYuNZ555hmWLVvG3r17Oeuss4BOyD/zzDNDrkzqj4EudTG8dSJzyUXqsnXrVlavXs3SpUtZvXo1W7duHXZJUt+coUuNrVu3cv311/OpT32Kiy66iK985StceeWVAKxdu3bI1Unz89Z/qbF69Wo+8YlPcPHFFx9uu+uuu7jmmmt48MEHh1iZ9GNz3fpvoEuNpUuX8oMf/ICTTz75cNtzzz3HKaecwgsvvDDEyqQf81kuUh/OOeccli9fTpLDr+XLl3POOecMuzSpLwa61HjyySeZnp7mvPPO49FHH+W8885jenqaJ598ctilSX0x0KXG/v37D19/vmrVKgDOOuss9u/fP8yypL55lYvUZWpq6vD73bt3D7ESaeGcoUtSSxjoktQSBroktYSBLkktYaBLUksY6JLUEga6JLVEX4Ge5NIkDyWZSnJdj/4k+XjTf3+SNwy+VEnSXOYN9CRLgZuAy4BzgbVJzp0x7DLg7Oa1Dtg04DolSfPo507RC4GpqnoEIMk2YA3wja4xa4BPV+fRjfcmOT3Jq6vKh2Bo6Eav++Jx2cfe3/6loz6OdDT6CfTlwONd2/uAN/UxZjlwRKAnWUdnBs/KlSsXWqvE6/7wdQv+zMv7fFji6ttWz9H7opXGF3ndH84/ZqYH/skDC/6MNJt+Aj092mY+RL2fMVTVFmALdJ6H3sexpSMcywBMev0z7hjW9wZIC9HPSdF9wJld2yuAJ17CGGlRmy20DXOdKPoJ9PuAs5OsSvIy4Arg9hljbgfe31zt8mbgoOvnOhFV1Yte0oli3iWXqno+ydXAdmApcGtV7U6yvunfDNwBXA5MAd8DPnjsSpYk9dLX89Cr6g46od3dtrnrfQEfGmxpkqSF8E5RSWoJA12SWsJAl6SWMNAlqSUyrMuykkwDjw7l4NL8zgCeHnYRUg8/W1UjvTqGFujSYpZksqrGhl2HtBAuuUhSSxjoktQSBrrU25ZhFyAtlGvoktQSztAlqSUMdElqCQNdklrCQNdAJXlnkkry2mZ7tNn+aNeYM5I8l+STSa5P8vXm9ULX+38+y/4/kuRXm/e3Jfl2kp/q2u/errGvSXJHkqkk30zymSQ/0/RdlOR/JPnfzWvdjGNUkrO62j7ctI0123uTPNBV78dnqfempv8bSb7fNf5dzfcH/GaSv0zycJK7kpzXfO6/N+MeSzLd9bnRJCcleTrJv59xrL84VJ9+MvX1+FxpAdYCX6HzRSgfadoeAd4O/Ktm+93AboCqugG4ASDJM1V1wQKP9wLwT4FN3Y1JTgG+CPyLqvp803YxMJLOd839EfCOqvpakjOA7Um+XVWHvg36gebP8G+b7Xdx5BejA1xcVXPeTVpVH2qOPQp8ofvP13zPwFuA86vqe0l+Ebg9yXlV9aZmzAeAsaq6uutzlwMPAb+c5DfKKxvUcIaugUmyDPh7wJV0wvCQ7wPf7Jo9/iPgMwM67I3Ah5PMnJy8B/jqoTAHqKq7qupBOs/uv62qvta0Pw38Okd+E/SfAGsAkvxN4CAwPaCaD7kWuKaqvtfUsQO4B3jvPJ9bC/w+8Bjw5gHXpBOYga5BegdwZ1U9DOxP8oauvm3AFUlW0JlVD+o7Zx+j8xvB+2a0rwZ2zfKZ83r0TTbth3wXeDzJajoB+p977OeurqWQDy+k6CSvAE6tqm/NU8fMz/008DbgC8DWpjYJMNA1WGvpBDfNz+6wuRMYZ/ZwPBr/Dvg1+v/3HKDXMsXMtm10ftN4B/Bfeoy/uKouaF7/oc9jv9TaDnk7cFczq/8s8M4kSwd0bJ3gDHQNRJJXAb8A3NKcmPw1OksrAaiqH9KZFf9LOkE0MFU1BXwd+OWu5t3AG2f5yG5g5snDN/LiNfLP05n5P1ZV3z36Sn+s2d+zzXJOtzf0qKPbWuCS5u94F/Aq4OJB1qYTl4GuQXkX8Omq+tmqGq2qM4E9wIquMR8Drq2q7xyD498A/GrX9h8Bb0nyS4caklya5HXATcAHklzQtL8K+B3gd7t3WFXfp7POfcMxqBfg94CPN8soJLkEuKip/UWaZZqLgJXN3/EonfMBLrsI8CoXDc5a4LdntH0W+I1DG1W1m+bqlkGrqt1JvkZnhktVfT/J24Ebk9wIPAfcD/xKVf1Vkn8M/EGSl9P5LeLG7hOoXfvdNrOty11JXmje319V719g2Z8AXgk80Ozn/wBrmv+R9PIPgD+vqv/X1fanwO8eunQT+GKS55r3X62qdy+wJp3AfJaLJLWESy6S1BIuuWhRSnI9nRuQuv1xcyPSopTkJjrX4Xf7/ar6j8OoRz95XHKRpJZwyUWSWsJAl6SWMNAlqSUMdElqif8Pu/V7atuBr1kAAAAASUVORK5CYII="/>
          <p:cNvSpPr>
            <a:spLocks noChangeAspect="1" noChangeArrowheads="1"/>
          </p:cNvSpPr>
          <p:nvPr/>
        </p:nvSpPr>
        <p:spPr bwMode="auto">
          <a:xfrm>
            <a:off x="1541552" y="3635734"/>
            <a:ext cx="2521489" cy="25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79" y="3635734"/>
            <a:ext cx="319087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77" y="3635734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Outliers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dirty="0" smtClean="0"/>
              <a:t>Count of family members are pretty high for few cases, which seems incorrect values.</a:t>
            </a:r>
            <a:endParaRPr lang="en-US" b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dirty="0"/>
              <a:t>Values more than 5 are considered outliers and have been removed.</a:t>
            </a:r>
            <a:endParaRPr lang="en-US" sz="2200" b="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Observations 30DPD has few outliers above 50 which seems incorrect </a:t>
            </a:r>
            <a:r>
              <a:rPr lang="en-US" sz="2200" dirty="0" smtClean="0"/>
              <a:t>values.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Observations </a:t>
            </a:r>
            <a:r>
              <a:rPr lang="en-US" sz="2200" dirty="0" smtClean="0"/>
              <a:t>60DPD has approx. 16500 clients with more than 10 observations </a:t>
            </a:r>
            <a:endParaRPr lang="en-US" sz="2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These outliers has been </a:t>
            </a:r>
            <a:r>
              <a:rPr lang="en-US" sz="2200" dirty="0" smtClean="0"/>
              <a:t>removed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As these data could be useful, for analysis purpose we have marked them to 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31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err="1" smtClean="0"/>
              <a:t>UniVariate</a:t>
            </a:r>
            <a:r>
              <a:rPr lang="en-GB" sz="3600" b="1" dirty="0" smtClean="0"/>
              <a:t> analysis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1087" y="1535501"/>
            <a:ext cx="960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Categorical Unordered Variables:</a:t>
            </a:r>
          </a:p>
          <a:p>
            <a:pPr marL="342900" indent="-342900">
              <a:buAutoNum type="arabicPeriod"/>
            </a:pPr>
            <a:r>
              <a:rPr lang="en-GB" dirty="0" smtClean="0"/>
              <a:t>Contract Type – cash loans has high in number than revolving loans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Gender – more application found in Female clients than in Male.</a:t>
            </a:r>
          </a:p>
          <a:p>
            <a:pPr marL="342900" indent="-342900">
              <a:buAutoNum type="arabicPeriod"/>
            </a:pPr>
            <a:r>
              <a:rPr lang="en-US" dirty="0" smtClean="0"/>
              <a:t>Family Status – more applications in married section than any other.</a:t>
            </a:r>
          </a:p>
          <a:p>
            <a:pPr marL="342900" indent="-342900">
              <a:buAutoNum type="arabicPeriod"/>
            </a:pPr>
            <a:r>
              <a:rPr lang="en-US" dirty="0" smtClean="0"/>
              <a:t>Employment – more Working clients have applied for loan.  Commercial associates and pensioners has almost equal.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client has ongoing previous loan, they are less in number for current loan than for other.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of the applicants have got their previous loan applications approved.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38" y="4145531"/>
            <a:ext cx="3695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445" y="966158"/>
            <a:ext cx="9351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Categorical Ordered Variables:</a:t>
            </a:r>
          </a:p>
          <a:p>
            <a:pPr marL="342900" indent="-342900">
              <a:buAutoNum type="arabicPeriod"/>
            </a:pPr>
            <a:r>
              <a:rPr lang="en-US" dirty="0" smtClean="0"/>
              <a:t>Age Group – middle and above middle aged group clients have applied for maximum loans .</a:t>
            </a:r>
          </a:p>
          <a:p>
            <a:pPr marL="342900" indent="-342900">
              <a:buAutoNum type="arabicPeriod"/>
            </a:pPr>
            <a:r>
              <a:rPr lang="en-US" dirty="0" smtClean="0"/>
              <a:t>Education – Secondary/ Secondary special clients have more in numbers than any other. Higher secondary has around 250000. rest all are very few.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226" y="3096883"/>
            <a:ext cx="89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Numerical Variables:</a:t>
            </a:r>
          </a:p>
          <a:p>
            <a:r>
              <a:rPr lang="en-US" dirty="0" smtClean="0"/>
              <a:t>1. All numerical variables have equal distribution over Target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0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687" y="1009291"/>
            <a:ext cx="99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BiVariate</a:t>
            </a:r>
            <a:r>
              <a:rPr lang="en-US" sz="2400" b="1" dirty="0" smtClean="0"/>
              <a:t> Analysis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68083" y="1958196"/>
            <a:ext cx="4364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group:</a:t>
            </a:r>
          </a:p>
          <a:p>
            <a:pPr marL="342900" indent="-342900">
              <a:buAutoNum type="arabicPeriod"/>
            </a:pPr>
            <a:r>
              <a:rPr lang="en-US" dirty="0" smtClean="0"/>
              <a:t>Middle aged people(age 20 - 40) have got more difficulties in paying due.</a:t>
            </a:r>
          </a:p>
          <a:p>
            <a:pPr marL="342900" indent="-342900">
              <a:buAutoNum type="arabicPeriod"/>
            </a:pPr>
            <a:r>
              <a:rPr lang="en-US" dirty="0" smtClean="0"/>
              <a:t>As these are valid customers, their tenure can be increased along with an insurance.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13" y="1651632"/>
            <a:ext cx="2864149" cy="2238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687" y="4097547"/>
            <a:ext cx="485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Income: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income group have nearly same level of difficulties.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and medium incomers seems to have bit higher difficulties than high and very low incomers.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high incomers have comparatively low difficulties than others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82" y="3954582"/>
            <a:ext cx="3079810" cy="2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9379</TotalTime>
  <Words>921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EDA CREDIT ASSIGNMENT</vt:lpstr>
      <vt:lpstr>Problem Statement</vt:lpstr>
      <vt:lpstr>Data Sourcing</vt:lpstr>
      <vt:lpstr>Data Cleaning</vt:lpstr>
      <vt:lpstr>Data Cleaning</vt:lpstr>
      <vt:lpstr>Outliers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CREDIT ASSIGNMENT</dc:title>
  <dc:creator>dell</dc:creator>
  <cp:lastModifiedBy>dell</cp:lastModifiedBy>
  <cp:revision>41</cp:revision>
  <dcterms:created xsi:type="dcterms:W3CDTF">2022-08-28T14:40:35Z</dcterms:created>
  <dcterms:modified xsi:type="dcterms:W3CDTF">2022-09-04T03:58:23Z</dcterms:modified>
</cp:coreProperties>
</file>