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4f67a7a35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4f67a7a35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a4e5688a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a4e5688a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4f67a7a3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4f67a7a3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4f67a7a35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a4f67a7a35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4f67a7a3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4f67a7a3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a4f67a7a3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a4f67a7a3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a4e5688a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a4e5688a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4f67a7a3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4f67a7a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4f67a7a3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4f67a7a3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4f67a7a3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4f67a7a3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f67a7a3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f67a7a3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4f67a7a3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4f67a7a3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4f67a7a35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4f67a7a35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4e5688a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4e5688a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64275"/>
            <a:ext cx="8520600" cy="21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3000">
              <a:latin typeface="Times New Roman"/>
              <a:ea typeface="Times New Roman"/>
              <a:cs typeface="Times New Roman"/>
              <a:sym typeface="Times New Roman"/>
            </a:endParaRPr>
          </a:p>
          <a:p>
            <a:pPr indent="0" lvl="0" marL="0" rtl="0" algn="ctr">
              <a:spcBef>
                <a:spcPts val="1400"/>
              </a:spcBef>
              <a:spcAft>
                <a:spcPts val="0"/>
              </a:spcAft>
              <a:buClr>
                <a:schemeClr val="dk1"/>
              </a:buClr>
              <a:buSzPts val="1100"/>
              <a:buFont typeface="Arial"/>
              <a:buNone/>
            </a:pPr>
            <a:r>
              <a:rPr b="1" lang="en" sz="3000">
                <a:latin typeface="Times New Roman"/>
                <a:ea typeface="Times New Roman"/>
                <a:cs typeface="Times New Roman"/>
                <a:sym typeface="Times New Roman"/>
              </a:rPr>
              <a:t>Analysis of the Book Rating Dataset by Data Warehouse Implementation</a:t>
            </a:r>
            <a:endParaRPr b="1" sz="3200">
              <a:solidFill>
                <a:srgbClr val="202124"/>
              </a:solidFill>
            </a:endParaRPr>
          </a:p>
          <a:p>
            <a:pPr indent="0" lvl="0" marL="0" marR="0" rtl="0" algn="l">
              <a:lnSpc>
                <a:spcPct val="115000"/>
              </a:lnSpc>
              <a:spcBef>
                <a:spcPts val="1400"/>
              </a:spcBef>
              <a:spcAft>
                <a:spcPts val="0"/>
              </a:spcAft>
              <a:buClr>
                <a:schemeClr val="dk1"/>
              </a:buClr>
              <a:buSzPts val="1100"/>
              <a:buFont typeface="Arial"/>
              <a:buNone/>
            </a:pPr>
            <a:r>
              <a:t/>
            </a:r>
            <a:endParaRPr sz="2600"/>
          </a:p>
          <a:p>
            <a:pPr indent="0" lvl="0" marL="0" rtl="0" algn="l">
              <a:spcBef>
                <a:spcPts val="0"/>
              </a:spcBef>
              <a:spcAft>
                <a:spcPts val="0"/>
              </a:spcAft>
              <a:buNone/>
            </a:pPr>
            <a:r>
              <a:t/>
            </a:r>
            <a:endParaRPr sz="2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2000">
                <a:solidFill>
                  <a:schemeClr val="dk1"/>
                </a:solidFill>
              </a:rPr>
              <a:t>Group 8</a:t>
            </a:r>
            <a:endParaRPr sz="2000">
              <a:solidFill>
                <a:schemeClr val="dk1"/>
              </a:solidFill>
            </a:endParaRPr>
          </a:p>
          <a:p>
            <a:pPr indent="0" lvl="0" marL="0" rtl="0" algn="ctr">
              <a:spcBef>
                <a:spcPts val="1400"/>
              </a:spcBef>
              <a:spcAft>
                <a:spcPts val="1400"/>
              </a:spcAft>
              <a:buClr>
                <a:schemeClr val="dk1"/>
              </a:buClr>
              <a:buSzPct val="76792"/>
              <a:buFont typeface="Arial"/>
              <a:buNone/>
            </a:pPr>
            <a:r>
              <a:rPr lang="en" sz="1432">
                <a:solidFill>
                  <a:schemeClr val="dk1"/>
                </a:solidFill>
              </a:rPr>
              <a:t>Dharani Aningi, Jiayi Liang, Rohini Sidharth Kulkarni, Sai Keerthana Kattige, Ying Liu</a:t>
            </a:r>
            <a:endParaRPr sz="2432">
              <a:solidFill>
                <a:schemeClr val="dk1"/>
              </a:solidFill>
            </a:endParaRPr>
          </a:p>
        </p:txBody>
      </p:sp>
      <p:pic>
        <p:nvPicPr>
          <p:cNvPr id="56" name="Google Shape;56;p13"/>
          <p:cNvPicPr preferRelativeResize="0"/>
          <p:nvPr/>
        </p:nvPicPr>
        <p:blipFill>
          <a:blip r:embed="rId3">
            <a:alphaModFix/>
          </a:blip>
          <a:stretch>
            <a:fillRect/>
          </a:stretch>
        </p:blipFill>
        <p:spPr>
          <a:xfrm>
            <a:off x="0" y="0"/>
            <a:ext cx="9144000" cy="5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0"/>
            <a:ext cx="9144000" cy="572700"/>
          </a:xfrm>
          <a:prstGeom prst="rect">
            <a:avLst/>
          </a:prstGeom>
          <a:noFill/>
          <a:ln>
            <a:noFill/>
          </a:ln>
        </p:spPr>
      </p:pic>
      <p:sp>
        <p:nvSpPr>
          <p:cNvPr id="123" name="Google Shape;123;p22"/>
          <p:cNvSpPr txBox="1"/>
          <p:nvPr>
            <p:ph type="title"/>
          </p:nvPr>
        </p:nvSpPr>
        <p:spPr>
          <a:xfrm>
            <a:off x="4572000" y="1021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5" name="Google Shape;125;p22"/>
          <p:cNvPicPr preferRelativeResize="0"/>
          <p:nvPr/>
        </p:nvPicPr>
        <p:blipFill rotWithShape="1">
          <a:blip r:embed="rId4">
            <a:alphaModFix/>
          </a:blip>
          <a:srcRect b="3652" l="0" r="0" t="3652"/>
          <a:stretch/>
        </p:blipFill>
        <p:spPr>
          <a:xfrm>
            <a:off x="1076550" y="753500"/>
            <a:ext cx="6990899" cy="4214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61150" y="458475"/>
            <a:ext cx="982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3"/>
          <p:cNvPicPr preferRelativeResize="0"/>
          <p:nvPr/>
        </p:nvPicPr>
        <p:blipFill>
          <a:blip r:embed="rId3">
            <a:alphaModFix/>
          </a:blip>
          <a:stretch>
            <a:fillRect/>
          </a:stretch>
        </p:blipFill>
        <p:spPr>
          <a:xfrm>
            <a:off x="0" y="201257"/>
            <a:ext cx="9144000" cy="47409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0" y="0"/>
            <a:ext cx="9144000" cy="572700"/>
          </a:xfrm>
          <a:prstGeom prst="rect">
            <a:avLst/>
          </a:prstGeom>
          <a:noFill/>
          <a:ln>
            <a:noFill/>
          </a:ln>
        </p:spPr>
      </p:pic>
      <p:pic>
        <p:nvPicPr>
          <p:cNvPr id="138" name="Google Shape;138;p24"/>
          <p:cNvPicPr preferRelativeResize="0"/>
          <p:nvPr/>
        </p:nvPicPr>
        <p:blipFill>
          <a:blip r:embed="rId4">
            <a:alphaModFix/>
          </a:blip>
          <a:stretch>
            <a:fillRect/>
          </a:stretch>
        </p:blipFill>
        <p:spPr>
          <a:xfrm>
            <a:off x="152400" y="725100"/>
            <a:ext cx="8855398" cy="426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TAKEAWAYS</a:t>
            </a:r>
            <a:endParaRPr/>
          </a:p>
        </p:txBody>
      </p:sp>
      <p:sp>
        <p:nvSpPr>
          <p:cNvPr id="144" name="Google Shape;144;p25"/>
          <p:cNvSpPr txBox="1"/>
          <p:nvPr>
            <p:ph idx="1" type="body"/>
          </p:nvPr>
        </p:nvSpPr>
        <p:spPr>
          <a:xfrm>
            <a:off x="311700" y="1017725"/>
            <a:ext cx="8520600" cy="3615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Handling the ETL process for a large data set.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Implementing a Data warehouse using Google BigQuery.</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U</a:t>
            </a:r>
            <a:r>
              <a:rPr lang="en">
                <a:solidFill>
                  <a:schemeClr val="dk1"/>
                </a:solidFill>
              </a:rPr>
              <a:t>nderstanding the Apache Airflow workflow and designing a DAG File.</a:t>
            </a:r>
            <a:endParaRPr>
              <a:solidFill>
                <a:schemeClr val="dk1"/>
              </a:solidFill>
            </a:endParaRPr>
          </a:p>
          <a:p>
            <a:pPr indent="0" lvl="0" marL="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Connecting the Big Query to perform Queries on a large dataset.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Performing Visualization Insights by connecting BigQuery to Tableau.</a:t>
            </a:r>
            <a:endParaRPr>
              <a:solidFill>
                <a:schemeClr val="dk1"/>
              </a:solidFill>
            </a:endParaRPr>
          </a:p>
        </p:txBody>
      </p:sp>
      <p:pic>
        <p:nvPicPr>
          <p:cNvPr id="145" name="Google Shape;145;p25"/>
          <p:cNvPicPr preferRelativeResize="0"/>
          <p:nvPr/>
        </p:nvPicPr>
        <p:blipFill>
          <a:blip r:embed="rId3">
            <a:alphaModFix/>
          </a:blip>
          <a:stretch>
            <a:fillRect/>
          </a:stretch>
        </p:blipFill>
        <p:spPr>
          <a:xfrm>
            <a:off x="0" y="0"/>
            <a:ext cx="91440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 </a:t>
            </a:r>
            <a:endParaRPr/>
          </a:p>
        </p:txBody>
      </p:sp>
      <p:sp>
        <p:nvSpPr>
          <p:cNvPr id="151" name="Google Shape;151;p26"/>
          <p:cNvSpPr txBox="1"/>
          <p:nvPr>
            <p:ph idx="1" type="body"/>
          </p:nvPr>
        </p:nvSpPr>
        <p:spPr>
          <a:xfrm>
            <a:off x="195425" y="1152475"/>
            <a:ext cx="8794500" cy="3857700"/>
          </a:xfrm>
          <a:prstGeom prst="rect">
            <a:avLst/>
          </a:prstGeom>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Clr>
                <a:schemeClr val="dk1"/>
              </a:buClr>
              <a:buSzPts val="1400"/>
              <a:buChar char="●"/>
            </a:pPr>
            <a:r>
              <a:rPr lang="en" sz="1400">
                <a:solidFill>
                  <a:schemeClr val="dk1"/>
                </a:solidFill>
              </a:rPr>
              <a:t>Finally, our project successfully implemented a data warehouse on Google BigQuery and performed book recommendation analytics.</a:t>
            </a:r>
            <a:endParaRPr sz="1400">
              <a:solidFill>
                <a:schemeClr val="dk1"/>
              </a:solidFill>
            </a:endParaRPr>
          </a:p>
          <a:p>
            <a:pPr indent="0" lvl="0" marL="457200" rtl="0" algn="just">
              <a:lnSpc>
                <a:spcPct val="115000"/>
              </a:lnSpc>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Real-time analytics is a crucial element of business intelligence since it consolidates both recent and historical data in one location and is made to provide a long-term perspective on data throughout time.</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However, given the data that was available to us, as well as the results our various approaches produced, our systems were largely successful, providing insight into how the different systems we regularly use work and the varying with process that make that possible.</a:t>
            </a:r>
            <a:endParaRPr sz="1400">
              <a:solidFill>
                <a:schemeClr val="dk1"/>
              </a:solidFill>
            </a:endParaRPr>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p:txBody>
      </p:sp>
      <p:pic>
        <p:nvPicPr>
          <p:cNvPr id="152" name="Google Shape;152;p26"/>
          <p:cNvPicPr preferRelativeResize="0"/>
          <p:nvPr/>
        </p:nvPicPr>
        <p:blipFill>
          <a:blip r:embed="rId3">
            <a:alphaModFix/>
          </a:blip>
          <a:stretch>
            <a:fillRect/>
          </a:stretch>
        </p:blipFill>
        <p:spPr>
          <a:xfrm>
            <a:off x="0" y="0"/>
            <a:ext cx="91440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0" y="0"/>
            <a:ext cx="9144000" cy="572700"/>
          </a:xfrm>
          <a:prstGeom prst="rect">
            <a:avLst/>
          </a:prstGeom>
          <a:noFill/>
          <a:ln>
            <a:noFill/>
          </a:ln>
        </p:spPr>
      </p:pic>
      <p:pic>
        <p:nvPicPr>
          <p:cNvPr id="158" name="Google Shape;158;p27"/>
          <p:cNvPicPr preferRelativeResize="0"/>
          <p:nvPr/>
        </p:nvPicPr>
        <p:blipFill>
          <a:blip r:embed="rId4">
            <a:alphaModFix/>
          </a:blip>
          <a:stretch>
            <a:fillRect/>
          </a:stretch>
        </p:blipFill>
        <p:spPr>
          <a:xfrm>
            <a:off x="1109363" y="1098288"/>
            <a:ext cx="6925276" cy="294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615052"/>
            <a:ext cx="8631000" cy="447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201150" y="1150975"/>
            <a:ext cx="8741700" cy="39216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lang="en" sz="1600">
                <a:solidFill>
                  <a:schemeClr val="dk1"/>
                </a:solidFill>
              </a:rPr>
              <a:t>We may observe how recommendation algorithms significantly influence the content users to interact with throughout their everyday lives. </a:t>
            </a:r>
            <a:endParaRPr sz="1600">
              <a:solidFill>
                <a:schemeClr val="dk1"/>
              </a:solidFill>
            </a:endParaRPr>
          </a:p>
          <a:p>
            <a:pPr indent="0" lvl="0" marL="914400" rtl="0" algn="just">
              <a:spcBef>
                <a:spcPts val="1200"/>
              </a:spcBef>
              <a:spcAft>
                <a:spcPts val="0"/>
              </a:spcAft>
              <a:buNone/>
            </a:pPr>
            <a:r>
              <a:t/>
            </a:r>
            <a:endParaRPr sz="1600">
              <a:solidFill>
                <a:schemeClr val="dk1"/>
              </a:solidFill>
            </a:endParaRPr>
          </a:p>
          <a:p>
            <a:pPr indent="-330200" lvl="0" marL="457200" rtl="0" algn="just">
              <a:spcBef>
                <a:spcPts val="1200"/>
              </a:spcBef>
              <a:spcAft>
                <a:spcPts val="0"/>
              </a:spcAft>
              <a:buClr>
                <a:schemeClr val="dk1"/>
              </a:buClr>
              <a:buSzPts val="1600"/>
              <a:buChar char="●"/>
            </a:pPr>
            <a:r>
              <a:rPr lang="en" sz="1600">
                <a:solidFill>
                  <a:schemeClr val="dk1"/>
                </a:solidFill>
              </a:rPr>
              <a:t>The project is based on a book ratings dataset and we are implementing on a cloud data warehouse.</a:t>
            </a:r>
            <a:endParaRPr sz="1600">
              <a:solidFill>
                <a:schemeClr val="dk1"/>
              </a:solidFill>
            </a:endParaRPr>
          </a:p>
          <a:p>
            <a:pPr indent="0" lvl="0" marL="914400" rtl="0" algn="just">
              <a:spcBef>
                <a:spcPts val="1200"/>
              </a:spcBef>
              <a:spcAft>
                <a:spcPts val="0"/>
              </a:spcAft>
              <a:buNone/>
            </a:pPr>
            <a:r>
              <a:t/>
            </a:r>
            <a:endParaRPr sz="1600">
              <a:solidFill>
                <a:schemeClr val="dk1"/>
              </a:solidFill>
            </a:endParaRPr>
          </a:p>
          <a:p>
            <a:pPr indent="-330200" lvl="0" marL="457200" rtl="0" algn="just">
              <a:spcBef>
                <a:spcPts val="1200"/>
              </a:spcBef>
              <a:spcAft>
                <a:spcPts val="0"/>
              </a:spcAft>
              <a:buClr>
                <a:schemeClr val="dk1"/>
              </a:buClr>
              <a:buSzPts val="1600"/>
              <a:buChar char="●"/>
            </a:pPr>
            <a:r>
              <a:rPr lang="en" sz="1600">
                <a:solidFill>
                  <a:schemeClr val="dk1"/>
                </a:solidFill>
              </a:rPr>
              <a:t>We will use a Cloud Data Warehouse to implement our data, because a cloud data warehouse provides more powerful computing capabilities and it is simple to scale as the data storage grows, and it does not require hardware and space that is traditional.</a:t>
            </a:r>
            <a:endParaRPr sz="1600">
              <a:solidFill>
                <a:schemeClr val="dk1"/>
              </a:solidFill>
            </a:endParaRPr>
          </a:p>
          <a:p>
            <a:pPr indent="0" lvl="0" marL="914400" rtl="0" algn="just">
              <a:spcBef>
                <a:spcPts val="1200"/>
              </a:spcBef>
              <a:spcAft>
                <a:spcPts val="1200"/>
              </a:spcAft>
              <a:buNone/>
            </a:pPr>
            <a:r>
              <a:t/>
            </a:r>
            <a:endParaRPr sz="1600">
              <a:solidFill>
                <a:schemeClr val="dk1"/>
              </a:solidFill>
            </a:endParaRPr>
          </a:p>
        </p:txBody>
      </p:sp>
      <p:pic>
        <p:nvPicPr>
          <p:cNvPr id="63" name="Google Shape;63;p14"/>
          <p:cNvPicPr preferRelativeResize="0"/>
          <p:nvPr/>
        </p:nvPicPr>
        <p:blipFill>
          <a:blip r:embed="rId3">
            <a:alphaModFix/>
          </a:blip>
          <a:stretch>
            <a:fillRect/>
          </a:stretch>
        </p:blipFill>
        <p:spPr>
          <a:xfrm>
            <a:off x="0" y="0"/>
            <a:ext cx="91440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 &amp; Cloud SQL</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highlight>
                  <a:schemeClr val="lt1"/>
                </a:highlight>
              </a:rPr>
              <a:t>Books with Ratings and users information</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278,858 users</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1,149,780 ratings on about 271,379 books</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Users</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Books</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Ratings</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This dataset is</a:t>
            </a:r>
            <a:r>
              <a:rPr lang="en" sz="1600">
                <a:solidFill>
                  <a:schemeClr val="dk1"/>
                </a:solidFill>
              </a:rPr>
              <a:t> important because it has a large amount of data that can be used to build a book recommendation system that can better target customers and increase business profit. </a:t>
            </a:r>
            <a:endParaRPr sz="1600">
              <a:solidFill>
                <a:schemeClr val="dk1"/>
              </a:solidFill>
            </a:endParaRPr>
          </a:p>
          <a:p>
            <a:pPr indent="-330200" lvl="0" marL="457200" rtl="0" algn="just">
              <a:lnSpc>
                <a:spcPct val="95000"/>
              </a:lnSpc>
              <a:spcBef>
                <a:spcPts val="0"/>
              </a:spcBef>
              <a:spcAft>
                <a:spcPts val="0"/>
              </a:spcAft>
              <a:buClr>
                <a:schemeClr val="dk1"/>
              </a:buClr>
              <a:buSzPts val="1600"/>
              <a:buChar char="●"/>
            </a:pPr>
            <a:r>
              <a:rPr lang="en" sz="1600">
                <a:solidFill>
                  <a:schemeClr val="dk1"/>
                </a:solidFill>
                <a:highlight>
                  <a:schemeClr val="lt1"/>
                </a:highlight>
              </a:rPr>
              <a:t>We decided to use Google Cloud SQL MySQL instance to be our source database.</a:t>
            </a:r>
            <a:endParaRPr sz="1600">
              <a:solidFill>
                <a:schemeClr val="dk1"/>
              </a:solidFill>
              <a:highlight>
                <a:schemeClr val="lt1"/>
              </a:highlight>
            </a:endParaRPr>
          </a:p>
          <a:p>
            <a:pPr indent="0" lvl="0" marL="457200" rtl="0" algn="l">
              <a:spcBef>
                <a:spcPts val="800"/>
              </a:spcBef>
              <a:spcAft>
                <a:spcPts val="800"/>
              </a:spcAft>
              <a:buNone/>
            </a:pPr>
            <a:r>
              <a:t/>
            </a:r>
            <a:endParaRPr sz="1600">
              <a:solidFill>
                <a:schemeClr val="dk1"/>
              </a:solidFill>
              <a:highlight>
                <a:schemeClr val="lt1"/>
              </a:highlight>
            </a:endParaRPr>
          </a:p>
        </p:txBody>
      </p:sp>
      <p:pic>
        <p:nvPicPr>
          <p:cNvPr id="70" name="Google Shape;70;p15"/>
          <p:cNvPicPr preferRelativeResize="0"/>
          <p:nvPr/>
        </p:nvPicPr>
        <p:blipFill>
          <a:blip r:embed="rId3">
            <a:alphaModFix/>
          </a:blip>
          <a:stretch>
            <a:fillRect/>
          </a:stretch>
        </p:blipFill>
        <p:spPr>
          <a:xfrm>
            <a:off x="0" y="0"/>
            <a:ext cx="91440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ARCHITECTURE</a:t>
            </a:r>
            <a:endParaRPr/>
          </a:p>
        </p:txBody>
      </p:sp>
      <p:pic>
        <p:nvPicPr>
          <p:cNvPr id="76" name="Google Shape;76;p16"/>
          <p:cNvPicPr preferRelativeResize="0"/>
          <p:nvPr/>
        </p:nvPicPr>
        <p:blipFill>
          <a:blip r:embed="rId3">
            <a:alphaModFix/>
          </a:blip>
          <a:stretch>
            <a:fillRect/>
          </a:stretch>
        </p:blipFill>
        <p:spPr>
          <a:xfrm>
            <a:off x="1712588" y="1269024"/>
            <a:ext cx="5718815" cy="3230050"/>
          </a:xfrm>
          <a:prstGeom prst="rect">
            <a:avLst/>
          </a:prstGeom>
          <a:noFill/>
          <a:ln>
            <a:noFill/>
          </a:ln>
        </p:spPr>
      </p:pic>
      <p:pic>
        <p:nvPicPr>
          <p:cNvPr id="77" name="Google Shape;77;p16"/>
          <p:cNvPicPr preferRelativeResize="0"/>
          <p:nvPr/>
        </p:nvPicPr>
        <p:blipFill>
          <a:blip r:embed="rId4">
            <a:alphaModFix/>
          </a:blip>
          <a:stretch>
            <a:fillRect/>
          </a:stretch>
        </p:blipFill>
        <p:spPr>
          <a:xfrm>
            <a:off x="0" y="0"/>
            <a:ext cx="91440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3586800" y="472975"/>
            <a:ext cx="5468650" cy="2916599"/>
          </a:xfrm>
          <a:prstGeom prst="rect">
            <a:avLst/>
          </a:prstGeom>
          <a:noFill/>
          <a:ln>
            <a:noFill/>
          </a:ln>
        </p:spPr>
      </p:pic>
      <p:sp>
        <p:nvSpPr>
          <p:cNvPr id="83" name="Google Shape;83;p17"/>
          <p:cNvSpPr txBox="1"/>
          <p:nvPr>
            <p:ph type="title"/>
          </p:nvPr>
        </p:nvSpPr>
        <p:spPr>
          <a:xfrm>
            <a:off x="311700" y="51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 PROCESS </a:t>
            </a:r>
            <a:endParaRPr/>
          </a:p>
        </p:txBody>
      </p:sp>
      <p:sp>
        <p:nvSpPr>
          <p:cNvPr id="84" name="Google Shape;84;p17"/>
          <p:cNvSpPr txBox="1"/>
          <p:nvPr>
            <p:ph idx="1" type="body"/>
          </p:nvPr>
        </p:nvSpPr>
        <p:spPr>
          <a:xfrm>
            <a:off x="137950" y="1086700"/>
            <a:ext cx="3448800" cy="4056900"/>
          </a:xfrm>
          <a:prstGeom prst="rect">
            <a:avLst/>
          </a:prstGeom>
        </p:spPr>
        <p:txBody>
          <a:bodyPr anchorCtr="0" anchor="t" bIns="91425" lIns="91425" spcFirstLastPara="1" rIns="91425" wrap="square" tIns="91425">
            <a:normAutofit fontScale="62500" lnSpcReduction="10000"/>
          </a:bodyPr>
          <a:lstStyle/>
          <a:p>
            <a:pPr indent="-338988" lvl="0" marL="457200" rtl="0" algn="l">
              <a:spcBef>
                <a:spcPts val="0"/>
              </a:spcBef>
              <a:spcAft>
                <a:spcPts val="0"/>
              </a:spcAft>
              <a:buClr>
                <a:schemeClr val="dk1"/>
              </a:buClr>
              <a:buSzPct val="100000"/>
              <a:buChar char="●"/>
            </a:pPr>
            <a:r>
              <a:rPr lang="en" sz="2781">
                <a:solidFill>
                  <a:schemeClr val="dk1"/>
                </a:solidFill>
              </a:rPr>
              <a:t>EXTRACT: The source data is extracted from Google Cloud SQL instance MySQL database using </a:t>
            </a:r>
            <a:r>
              <a:rPr lang="en" sz="2781">
                <a:solidFill>
                  <a:schemeClr val="dk1"/>
                </a:solidFill>
              </a:rPr>
              <a:t>pymysql connector.</a:t>
            </a:r>
            <a:endParaRPr sz="2781">
              <a:solidFill>
                <a:schemeClr val="dk1"/>
              </a:solidFill>
            </a:endParaRPr>
          </a:p>
          <a:p>
            <a:pPr indent="0" lvl="0" marL="457200" rtl="0" algn="l">
              <a:spcBef>
                <a:spcPts val="1200"/>
              </a:spcBef>
              <a:spcAft>
                <a:spcPts val="0"/>
              </a:spcAft>
              <a:buNone/>
            </a:pPr>
            <a:r>
              <a:t/>
            </a:r>
            <a:endParaRPr sz="2781">
              <a:solidFill>
                <a:schemeClr val="dk1"/>
              </a:solidFill>
            </a:endParaRPr>
          </a:p>
          <a:p>
            <a:pPr indent="-338988" lvl="0" marL="457200" rtl="0" algn="l">
              <a:spcBef>
                <a:spcPts val="1200"/>
              </a:spcBef>
              <a:spcAft>
                <a:spcPts val="0"/>
              </a:spcAft>
              <a:buClr>
                <a:schemeClr val="dk1"/>
              </a:buClr>
              <a:buSzPct val="100000"/>
              <a:buChar char="●"/>
            </a:pPr>
            <a:r>
              <a:rPr lang="en" sz="2781">
                <a:solidFill>
                  <a:schemeClr val="dk1"/>
                </a:solidFill>
              </a:rPr>
              <a:t>TRANSFORM: Transform the extracted data into a single format. Handle with NULL values,  add a new column.</a:t>
            </a:r>
            <a:endParaRPr sz="2781">
              <a:solidFill>
                <a:schemeClr val="dk1"/>
              </a:solidFill>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4">
            <a:alphaModFix/>
          </a:blip>
          <a:stretch>
            <a:fillRect/>
          </a:stretch>
        </p:blipFill>
        <p:spPr>
          <a:xfrm>
            <a:off x="0" y="0"/>
            <a:ext cx="9144000" cy="572700"/>
          </a:xfrm>
          <a:prstGeom prst="rect">
            <a:avLst/>
          </a:prstGeom>
          <a:noFill/>
          <a:ln>
            <a:noFill/>
          </a:ln>
        </p:spPr>
      </p:pic>
      <p:sp>
        <p:nvSpPr>
          <p:cNvPr id="86" name="Google Shape;86;p17"/>
          <p:cNvSpPr txBox="1"/>
          <p:nvPr>
            <p:ph idx="1" type="body"/>
          </p:nvPr>
        </p:nvSpPr>
        <p:spPr>
          <a:xfrm>
            <a:off x="3586750" y="3195300"/>
            <a:ext cx="5340600" cy="1948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LOAD</a:t>
            </a:r>
            <a:r>
              <a:rPr lang="en" sz="1700">
                <a:solidFill>
                  <a:schemeClr val="dk1"/>
                </a:solidFill>
              </a:rPr>
              <a:t>: Load the transformed data into staging dataset in Google BigQuery using cloud client libraries. Then fetch data from staging tables to the tables in the Data Warehouse.</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8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PIPELINE</a:t>
            </a:r>
            <a:endParaRPr/>
          </a:p>
        </p:txBody>
      </p:sp>
      <p:pic>
        <p:nvPicPr>
          <p:cNvPr id="92" name="Google Shape;92;p18"/>
          <p:cNvPicPr preferRelativeResize="0"/>
          <p:nvPr/>
        </p:nvPicPr>
        <p:blipFill>
          <a:blip r:embed="rId3">
            <a:alphaModFix/>
          </a:blip>
          <a:stretch>
            <a:fillRect/>
          </a:stretch>
        </p:blipFill>
        <p:spPr>
          <a:xfrm>
            <a:off x="0" y="0"/>
            <a:ext cx="9144000" cy="572700"/>
          </a:xfrm>
          <a:prstGeom prst="rect">
            <a:avLst/>
          </a:prstGeom>
          <a:noFill/>
          <a:ln>
            <a:noFill/>
          </a:ln>
        </p:spPr>
      </p:pic>
      <p:pic>
        <p:nvPicPr>
          <p:cNvPr id="93" name="Google Shape;93;p18"/>
          <p:cNvPicPr preferRelativeResize="0"/>
          <p:nvPr/>
        </p:nvPicPr>
        <p:blipFill>
          <a:blip r:embed="rId4">
            <a:alphaModFix/>
          </a:blip>
          <a:stretch>
            <a:fillRect/>
          </a:stretch>
        </p:blipFill>
        <p:spPr>
          <a:xfrm>
            <a:off x="155025" y="1057150"/>
            <a:ext cx="8833949" cy="1755464"/>
          </a:xfrm>
          <a:prstGeom prst="rect">
            <a:avLst/>
          </a:prstGeom>
          <a:noFill/>
          <a:ln>
            <a:noFill/>
          </a:ln>
        </p:spPr>
      </p:pic>
      <p:sp>
        <p:nvSpPr>
          <p:cNvPr id="94" name="Google Shape;94;p18"/>
          <p:cNvSpPr txBox="1"/>
          <p:nvPr/>
        </p:nvSpPr>
        <p:spPr>
          <a:xfrm>
            <a:off x="743250" y="3242475"/>
            <a:ext cx="76575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highlight>
                  <a:srgbClr val="FFFFFF"/>
                </a:highlight>
              </a:rPr>
              <a:t>A DAG file: design our ETL process, schedule the workflow.</a:t>
            </a:r>
            <a:endParaRPr sz="1800">
              <a:solidFill>
                <a:schemeClr val="dk1"/>
              </a:solidFill>
              <a:highlight>
                <a:srgbClr val="FFFFFF"/>
              </a:highlight>
            </a:endParaRPr>
          </a:p>
          <a:p>
            <a:pPr indent="0" lvl="0" marL="0" rtl="0" algn="l">
              <a:lnSpc>
                <a:spcPct val="115000"/>
              </a:lnSpc>
              <a:spcBef>
                <a:spcPts val="0"/>
              </a:spcBef>
              <a:spcAft>
                <a:spcPts val="0"/>
              </a:spcAft>
              <a:buNone/>
            </a:pPr>
            <a:r>
              <a:rPr lang="en" sz="1800">
                <a:solidFill>
                  <a:schemeClr val="dk1"/>
                </a:solidFill>
                <a:highlight>
                  <a:srgbClr val="FFFFFF"/>
                </a:highlight>
              </a:rPr>
              <a:t> </a:t>
            </a:r>
            <a:endParaRPr sz="18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highlight>
                  <a:srgbClr val="FFFFFF"/>
                </a:highlight>
              </a:rPr>
              <a:t>The ETL pipeline is scheduled to run once a week.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1312200" y="3871450"/>
            <a:ext cx="6519600" cy="11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Direct Acyclic Graph script architecture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FF"/>
                </a:highlight>
              </a:rPr>
              <a:t>In our DAG file, there are 12 tasks for ETL pipeline.</a:t>
            </a:r>
            <a:endParaRPr>
              <a:solidFill>
                <a:schemeClr val="dk1"/>
              </a:solidFill>
              <a:highlight>
                <a:srgbClr val="FFFFFF"/>
              </a:highlight>
            </a:endParaRPr>
          </a:p>
        </p:txBody>
      </p:sp>
      <p:pic>
        <p:nvPicPr>
          <p:cNvPr id="100" name="Google Shape;100;p19"/>
          <p:cNvPicPr preferRelativeResize="0"/>
          <p:nvPr/>
        </p:nvPicPr>
        <p:blipFill>
          <a:blip r:embed="rId3">
            <a:alphaModFix/>
          </a:blip>
          <a:stretch>
            <a:fillRect/>
          </a:stretch>
        </p:blipFill>
        <p:spPr>
          <a:xfrm>
            <a:off x="0" y="0"/>
            <a:ext cx="9144000" cy="572700"/>
          </a:xfrm>
          <a:prstGeom prst="rect">
            <a:avLst/>
          </a:prstGeom>
          <a:noFill/>
          <a:ln>
            <a:noFill/>
          </a:ln>
        </p:spPr>
      </p:pic>
      <p:pic>
        <p:nvPicPr>
          <p:cNvPr id="101" name="Google Shape;101;p19"/>
          <p:cNvPicPr preferRelativeResize="0"/>
          <p:nvPr/>
        </p:nvPicPr>
        <p:blipFill>
          <a:blip r:embed="rId4">
            <a:alphaModFix/>
          </a:blip>
          <a:stretch>
            <a:fillRect/>
          </a:stretch>
        </p:blipFill>
        <p:spPr>
          <a:xfrm>
            <a:off x="155025" y="1228350"/>
            <a:ext cx="8833949" cy="2600450"/>
          </a:xfrm>
          <a:prstGeom prst="rect">
            <a:avLst/>
          </a:prstGeom>
          <a:noFill/>
          <a:ln>
            <a:noFill/>
          </a:ln>
        </p:spPr>
      </p:pic>
      <p:sp>
        <p:nvSpPr>
          <p:cNvPr id="102" name="Google Shape;102;p19"/>
          <p:cNvSpPr txBox="1"/>
          <p:nvPr>
            <p:ph type="title"/>
          </p:nvPr>
        </p:nvSpPr>
        <p:spPr>
          <a:xfrm>
            <a:off x="311700" y="48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PIPELINE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ANALYTICS WITH QUERIES </a:t>
            </a:r>
            <a:endParaRPr/>
          </a:p>
        </p:txBody>
      </p:sp>
      <p:sp>
        <p:nvSpPr>
          <p:cNvPr id="108" name="Google Shape;108;p20"/>
          <p:cNvSpPr txBox="1"/>
          <p:nvPr>
            <p:ph idx="1" type="body"/>
          </p:nvPr>
        </p:nvSpPr>
        <p:spPr>
          <a:xfrm>
            <a:off x="311700" y="942300"/>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 sz="1400">
                <a:solidFill>
                  <a:schemeClr val="dk1"/>
                </a:solidFill>
              </a:rPr>
              <a:t>Number of books that the users age from 18 - 25 reviewed</a:t>
            </a:r>
            <a:endParaRPr sz="1400">
              <a:solidFill>
                <a:schemeClr val="dk1"/>
              </a:solidFill>
            </a:endParaRPr>
          </a:p>
        </p:txBody>
      </p:sp>
      <p:pic>
        <p:nvPicPr>
          <p:cNvPr id="109" name="Google Shape;109;p20"/>
          <p:cNvPicPr preferRelativeResize="0"/>
          <p:nvPr/>
        </p:nvPicPr>
        <p:blipFill>
          <a:blip r:embed="rId3">
            <a:alphaModFix/>
          </a:blip>
          <a:stretch>
            <a:fillRect/>
          </a:stretch>
        </p:blipFill>
        <p:spPr>
          <a:xfrm>
            <a:off x="0" y="0"/>
            <a:ext cx="9144000" cy="572700"/>
          </a:xfrm>
          <a:prstGeom prst="rect">
            <a:avLst/>
          </a:prstGeom>
          <a:noFill/>
          <a:ln>
            <a:noFill/>
          </a:ln>
        </p:spPr>
      </p:pic>
      <p:pic>
        <p:nvPicPr>
          <p:cNvPr id="110" name="Google Shape;110;p20"/>
          <p:cNvPicPr preferRelativeResize="0"/>
          <p:nvPr/>
        </p:nvPicPr>
        <p:blipFill rotWithShape="1">
          <a:blip r:embed="rId4">
            <a:alphaModFix/>
          </a:blip>
          <a:srcRect b="23176" l="16984" r="48752" t="25672"/>
          <a:stretch/>
        </p:blipFill>
        <p:spPr>
          <a:xfrm>
            <a:off x="5005525" y="942300"/>
            <a:ext cx="4138476" cy="40180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0" rtl="0" algn="l">
              <a:lnSpc>
                <a:spcPct val="133333"/>
              </a:lnSpc>
              <a:spcBef>
                <a:spcPts val="1200"/>
              </a:spcBef>
              <a:spcAft>
                <a:spcPts val="1200"/>
              </a:spcAft>
              <a:buNone/>
            </a:pPr>
            <a:r>
              <a:rPr lang="en" sz="1400">
                <a:solidFill>
                  <a:schemeClr val="dk1"/>
                </a:solidFill>
                <a:latin typeface="Roboto Mono"/>
                <a:ea typeface="Roboto Mono"/>
                <a:cs typeface="Roboto Mono"/>
                <a:sym typeface="Roboto Mono"/>
              </a:rPr>
              <a:t>Users’ demographic who read the books of highest sum ratings author</a:t>
            </a:r>
            <a:endParaRPr sz="1400">
              <a:solidFill>
                <a:schemeClr val="dk1"/>
              </a:solidFill>
            </a:endParaRPr>
          </a:p>
        </p:txBody>
      </p:sp>
      <p:pic>
        <p:nvPicPr>
          <p:cNvPr id="116" name="Google Shape;116;p21"/>
          <p:cNvPicPr preferRelativeResize="0"/>
          <p:nvPr/>
        </p:nvPicPr>
        <p:blipFill>
          <a:blip r:embed="rId3">
            <a:alphaModFix/>
          </a:blip>
          <a:stretch>
            <a:fillRect/>
          </a:stretch>
        </p:blipFill>
        <p:spPr>
          <a:xfrm>
            <a:off x="0" y="0"/>
            <a:ext cx="9144000" cy="572700"/>
          </a:xfrm>
          <a:prstGeom prst="rect">
            <a:avLst/>
          </a:prstGeom>
          <a:noFill/>
          <a:ln>
            <a:noFill/>
          </a:ln>
        </p:spPr>
      </p:pic>
      <p:pic>
        <p:nvPicPr>
          <p:cNvPr id="117" name="Google Shape;117;p21"/>
          <p:cNvPicPr preferRelativeResize="0"/>
          <p:nvPr/>
        </p:nvPicPr>
        <p:blipFill rotWithShape="1">
          <a:blip r:embed="rId4">
            <a:alphaModFix/>
          </a:blip>
          <a:srcRect b="15913" l="17785" r="38015" t="22407"/>
          <a:stretch/>
        </p:blipFill>
        <p:spPr>
          <a:xfrm>
            <a:off x="1738525" y="918100"/>
            <a:ext cx="5666949"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